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935" r:id="rId1"/>
    <p:sldMasterId id="2147484635" r:id="rId2"/>
  </p:sldMasterIdLst>
  <p:notesMasterIdLst>
    <p:notesMasterId r:id="rId65"/>
  </p:notesMasterIdLst>
  <p:handoutMasterIdLst>
    <p:handoutMasterId r:id="rId66"/>
  </p:handoutMasterIdLst>
  <p:sldIdLst>
    <p:sldId id="257" r:id="rId3"/>
    <p:sldId id="392" r:id="rId4"/>
    <p:sldId id="258" r:id="rId5"/>
    <p:sldId id="342" r:id="rId6"/>
    <p:sldId id="259" r:id="rId7"/>
    <p:sldId id="391" r:id="rId8"/>
    <p:sldId id="330" r:id="rId9"/>
    <p:sldId id="381" r:id="rId10"/>
    <p:sldId id="331" r:id="rId11"/>
    <p:sldId id="382" r:id="rId12"/>
    <p:sldId id="383" r:id="rId13"/>
    <p:sldId id="384" r:id="rId14"/>
    <p:sldId id="379" r:id="rId15"/>
    <p:sldId id="380" r:id="rId16"/>
    <p:sldId id="371" r:id="rId17"/>
    <p:sldId id="322" r:id="rId18"/>
    <p:sldId id="311" r:id="rId19"/>
    <p:sldId id="385" r:id="rId20"/>
    <p:sldId id="308" r:id="rId21"/>
    <p:sldId id="309" r:id="rId22"/>
    <p:sldId id="387" r:id="rId23"/>
    <p:sldId id="356" r:id="rId24"/>
    <p:sldId id="292" r:id="rId25"/>
    <p:sldId id="363" r:id="rId26"/>
    <p:sldId id="319" r:id="rId27"/>
    <p:sldId id="290" r:id="rId28"/>
    <p:sldId id="324" r:id="rId29"/>
    <p:sldId id="378" r:id="rId30"/>
    <p:sldId id="284" r:id="rId31"/>
    <p:sldId id="268" r:id="rId32"/>
    <p:sldId id="293" r:id="rId33"/>
    <p:sldId id="265" r:id="rId34"/>
    <p:sldId id="404" r:id="rId35"/>
    <p:sldId id="405" r:id="rId36"/>
    <p:sldId id="406" r:id="rId37"/>
    <p:sldId id="394" r:id="rId38"/>
    <p:sldId id="395" r:id="rId39"/>
    <p:sldId id="402" r:id="rId40"/>
    <p:sldId id="396" r:id="rId41"/>
    <p:sldId id="398" r:id="rId42"/>
    <p:sldId id="399" r:id="rId43"/>
    <p:sldId id="400" r:id="rId44"/>
    <p:sldId id="401" r:id="rId45"/>
    <p:sldId id="358" r:id="rId46"/>
    <p:sldId id="271" r:id="rId47"/>
    <p:sldId id="272" r:id="rId48"/>
    <p:sldId id="348" r:id="rId49"/>
    <p:sldId id="296" r:id="rId50"/>
    <p:sldId id="388" r:id="rId51"/>
    <p:sldId id="326" r:id="rId52"/>
    <p:sldId id="359" r:id="rId53"/>
    <p:sldId id="393" r:id="rId54"/>
    <p:sldId id="360" r:id="rId55"/>
    <p:sldId id="376" r:id="rId56"/>
    <p:sldId id="369" r:id="rId57"/>
    <p:sldId id="365" r:id="rId58"/>
    <p:sldId id="364" r:id="rId59"/>
    <p:sldId id="370" r:id="rId60"/>
    <p:sldId id="367" r:id="rId61"/>
    <p:sldId id="368" r:id="rId62"/>
    <p:sldId id="282" r:id="rId63"/>
    <p:sldId id="389" r:id="rId64"/>
  </p:sldIdLst>
  <p:sldSz cx="12192000" cy="6858000"/>
  <p:notesSz cx="9926638" cy="679767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2EA"/>
    <a:srgbClr val="CCCCFF"/>
    <a:srgbClr val="CC99FF"/>
    <a:srgbClr val="9966FF"/>
    <a:srgbClr val="CCECFF"/>
    <a:srgbClr val="FFFFCC"/>
    <a:srgbClr val="0066FF"/>
    <a:srgbClr val="0000FF"/>
    <a:srgbClr val="FF99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rednji slog 4 – poudarek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Temni slog 2 – poudarek 5/poudarek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Temen slo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Temni slog 1 – poudarek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Temni slog 1 – poudarek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Temni slog 1 – poudarek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Temni slog 2 – poudarek 1/poudarek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Srednji slog 3 – poudarek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Srednji slog 3 – poudarek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Srednji slog 3 – poudarek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Srednji slog 3 – poudarek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rednji slog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Srednji slog 4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rednji slog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Temen slo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tski slog 1 – poudarek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Svetel slog 2 – poudarek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rednji slog 1 – poudarek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ematski slog 1 – poudare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2" d="100"/>
          <a:sy n="112" d="100"/>
        </p:scale>
        <p:origin x="1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file:///\\ad.sigov.si\usr\F-J\GornikM17\Documents\Moji%20dokumenti%20_%20SS\VPIS%20v%20SS%202025-2026\RAZPIS\NOVINARJI\grafinovinarska.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ov_delovni_lis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ov_delovni_lis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ov_delovni_lis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ov_delovni_lis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ov_delovni_lis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sl-SI" sz="2400" b="1" i="0" u="none" strike="noStrike" kern="1200" spc="0" baseline="0" dirty="0">
                <a:solidFill>
                  <a:schemeClr val="tx1"/>
                </a:solidFill>
              </a:rPr>
              <a:t>Delež razpisanih mest za vpis v srednješolske programe za šolsko leto 2025/2026</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978050605842257"/>
          <c:y val="0.24908876513807673"/>
          <c:w val="0.6922209035922261"/>
          <c:h val="0.5432097595310938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15D-4B7D-A331-81B9B0F2C4C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15D-4B7D-A331-81B9B0F2C4C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15D-4B7D-A331-81B9B0F2C4C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15D-4B7D-A331-81B9B0F2C4C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'PODATKI ZA GRAFIKON'!$A$10:$A$13</c:f>
              <c:strCache>
                <c:ptCount val="4"/>
                <c:pt idx="0">
                  <c:v>Nižje poklicno izobraževanje</c:v>
                </c:pt>
                <c:pt idx="1">
                  <c:v>Srednje poklicno izobraževanje</c:v>
                </c:pt>
                <c:pt idx="2">
                  <c:v>Srednje tehniško in strokovno izobraževanje </c:v>
                </c:pt>
                <c:pt idx="3">
                  <c:v>Gimnazije</c:v>
                </c:pt>
              </c:strCache>
            </c:strRef>
          </c:cat>
          <c:val>
            <c:numRef>
              <c:f>'PODATKI ZA GRAFIKON'!$B$10:$B$13</c:f>
              <c:numCache>
                <c:formatCode>General</c:formatCode>
                <c:ptCount val="4"/>
                <c:pt idx="0">
                  <c:v>3.3</c:v>
                </c:pt>
                <c:pt idx="1">
                  <c:v>26.3</c:v>
                </c:pt>
                <c:pt idx="2">
                  <c:v>40.6</c:v>
                </c:pt>
                <c:pt idx="3">
                  <c:v>29.7</c:v>
                </c:pt>
              </c:numCache>
            </c:numRef>
          </c:val>
          <c:extLst>
            <c:ext xmlns:c16="http://schemas.microsoft.com/office/drawing/2014/chart" uri="{C3380CC4-5D6E-409C-BE32-E72D297353CC}">
              <c16:uniqueId val="{00000008-E15D-4B7D-A331-81B9B0F2C4C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000005252575891E-2"/>
          <c:y val="0.80287515459839465"/>
          <c:w val="0.89999998949484827"/>
          <c:h val="0.1834980117698646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sl-SI" sz="1800" b="1" i="0" u="none" strike="noStrike" kern="1200" spc="0" baseline="0" dirty="0">
                <a:solidFill>
                  <a:schemeClr val="tx1"/>
                </a:solidFill>
              </a:rPr>
              <a:t>Delež razpisanih mest za vpis v srednješolske programe za šolsko leto 2025/2026</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sl-SI"/>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5987974741511399"/>
          <c:y val="0.29329983039485807"/>
          <c:w val="0.50450159850859244"/>
          <c:h val="0.39674693688208379"/>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FDA-4ED2-9F1E-D62FDC6D31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FDA-4ED2-9F1E-D62FDC6D310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FDA-4ED2-9F1E-D62FDC6D310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FDA-4ED2-9F1E-D62FDC6D310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'PODATKI ZA GRAFIKON'!$A$10:$A$13</c:f>
              <c:strCache>
                <c:ptCount val="4"/>
                <c:pt idx="0">
                  <c:v>Nižje poklicno izobraževanje</c:v>
                </c:pt>
                <c:pt idx="1">
                  <c:v>Srednje poklicno izobraževanje</c:v>
                </c:pt>
                <c:pt idx="2">
                  <c:v>Srednje tehniško in strokovno izobraževanje </c:v>
                </c:pt>
                <c:pt idx="3">
                  <c:v>Gimnazije</c:v>
                </c:pt>
              </c:strCache>
            </c:strRef>
          </c:cat>
          <c:val>
            <c:numRef>
              <c:f>'PODATKI ZA GRAFIKON'!$B$10:$B$13</c:f>
              <c:numCache>
                <c:formatCode>General</c:formatCode>
                <c:ptCount val="4"/>
                <c:pt idx="0">
                  <c:v>3.3</c:v>
                </c:pt>
                <c:pt idx="1">
                  <c:v>26.3</c:v>
                </c:pt>
                <c:pt idx="2">
                  <c:v>40.6</c:v>
                </c:pt>
                <c:pt idx="3">
                  <c:v>29.7</c:v>
                </c:pt>
              </c:numCache>
            </c:numRef>
          </c:val>
          <c:extLst>
            <c:ext xmlns:c16="http://schemas.microsoft.com/office/drawing/2014/chart" uri="{C3380CC4-5D6E-409C-BE32-E72D297353CC}">
              <c16:uniqueId val="{00000008-5FDA-4ED2-9F1E-D62FDC6D310E}"/>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3910809896982222E-2"/>
          <c:y val="0.69535042206176856"/>
          <c:w val="0.89999998949484827"/>
          <c:h val="0.258224035311143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sl-S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750973117788863E-2"/>
          <c:y val="0"/>
          <c:w val="0.98124902688221116"/>
          <c:h val="0.85214857747378447"/>
        </c:manualLayout>
      </c:layout>
      <c:pie3DChart>
        <c:varyColors val="1"/>
        <c:ser>
          <c:idx val="0"/>
          <c:order val="0"/>
          <c:explosion val="2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1-8529-4028-813F-B2EC70A925B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3-8529-4028-813F-B2EC70A925B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5-8529-4028-813F-B2EC70A925B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7-8529-4028-813F-B2EC70A925B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9-8529-4028-813F-B2EC70A925B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B-8529-4028-813F-B2EC70A925B0}"/>
              </c:ext>
            </c:extLst>
          </c:dPt>
          <c:dLbls>
            <c:dLbl>
              <c:idx val="0"/>
              <c:layout/>
              <c:tx>
                <c:rich>
                  <a:bodyPr/>
                  <a:lstStyle/>
                  <a:p>
                    <a:fld id="{A463C46F-32B9-4114-8C00-A8C2032A7F4F}" type="PERCENTAGE">
                      <a:rPr lang="en-US" sz="1300" baseline="0"/>
                      <a:pPr/>
                      <a:t>[ODSTOTEK]</a:t>
                    </a:fld>
                    <a:endParaRPr lang="sl-SI"/>
                  </a:p>
                </c:rich>
              </c:tx>
              <c:dLblPos val="inEnd"/>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529-4028-813F-B2EC70A925B0}"/>
                </c:ext>
              </c:extLst>
            </c:dLbl>
            <c:dLbl>
              <c:idx val="1"/>
              <c:layout/>
              <c:tx>
                <c:rich>
                  <a:bodyPr/>
                  <a:lstStyle/>
                  <a:p>
                    <a:fld id="{BB65FFD3-33D2-4E9B-BDE2-B072AF4D45A7}" type="PERCENTAGE">
                      <a:rPr lang="en-US"/>
                      <a:pPr/>
                      <a:t>[ODSTOTEK]</a:t>
                    </a:fld>
                    <a:endParaRPr lang="sl-SI"/>
                  </a:p>
                </c:rich>
              </c:tx>
              <c:dLblPos val="inEnd"/>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8529-4028-813F-B2EC70A925B0}"/>
                </c:ext>
              </c:extLst>
            </c:dLbl>
            <c:dLbl>
              <c:idx val="2"/>
              <c:layout/>
              <c:tx>
                <c:rich>
                  <a:bodyPr/>
                  <a:lstStyle/>
                  <a:p>
                    <a:fld id="{FC921E94-08B3-4EFF-9AE1-9E91AC0B626D}" type="PERCENTAGE">
                      <a:rPr lang="en-US" sz="1300" baseline="0"/>
                      <a:pPr/>
                      <a:t>[ODSTOTEK]</a:t>
                    </a:fld>
                    <a:endParaRPr lang="sl-SI"/>
                  </a:p>
                </c:rich>
              </c:tx>
              <c:dLblPos val="inEnd"/>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8529-4028-813F-B2EC70A925B0}"/>
                </c:ext>
              </c:extLst>
            </c:dLbl>
            <c:dLbl>
              <c:idx val="3"/>
              <c:layout/>
              <c:tx>
                <c:rich>
                  <a:bodyPr/>
                  <a:lstStyle/>
                  <a:p>
                    <a:fld id="{6BF97A5E-640A-4618-9220-2B2AA5EDE16E}" type="PERCENTAGE">
                      <a:rPr lang="en-US" sz="1300" baseline="0"/>
                      <a:pPr/>
                      <a:t>[ODSTOTEK]</a:t>
                    </a:fld>
                    <a:endParaRPr lang="sl-SI"/>
                  </a:p>
                </c:rich>
              </c:tx>
              <c:dLblPos val="inEnd"/>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8529-4028-813F-B2EC70A925B0}"/>
                </c:ext>
              </c:extLst>
            </c:dLbl>
            <c:dLbl>
              <c:idx val="4"/>
              <c:layout/>
              <c:tx>
                <c:rich>
                  <a:bodyPr/>
                  <a:lstStyle/>
                  <a:p>
                    <a:fld id="{5FF931A3-1954-4890-9F3B-A248D9457F3F}" type="PERCENTAGE">
                      <a:rPr lang="en-US" sz="1300" baseline="0"/>
                      <a:pPr/>
                      <a:t>[ODSTOTEK]</a:t>
                    </a:fld>
                    <a:endParaRPr lang="sl-SI"/>
                  </a:p>
                </c:rich>
              </c:tx>
              <c:dLblPos val="inEnd"/>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8529-4028-813F-B2EC70A925B0}"/>
                </c:ext>
              </c:extLst>
            </c:dLbl>
            <c:dLbl>
              <c:idx val="5"/>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A07B0403-1CE7-4BC8-8665-48DE023B45EF}" type="PERCENTAGE">
                      <a:rPr lang="en-US"/>
                      <a:pPr>
                        <a:defRPr/>
                      </a:pPr>
                      <a:t>[ODSTOTEK]</a:t>
                    </a:fld>
                    <a:endParaRPr lang="sl-SI"/>
                  </a:p>
                </c:rich>
              </c:tx>
              <c:spPr>
                <a:solidFill>
                  <a:schemeClr val="bg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l-SI"/>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B-8529-4028-813F-B2EC70A925B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l-S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'tabela namere'!$A$19:$A$24</c:f>
              <c:strCache>
                <c:ptCount val="6"/>
                <c:pt idx="0">
                  <c:v>ne bom nadaljeval/a</c:v>
                </c:pt>
                <c:pt idx="1">
                  <c:v>še ne vem</c:v>
                </c:pt>
                <c:pt idx="2">
                  <c:v>šolanje v tujini</c:v>
                </c:pt>
                <c:pt idx="3">
                  <c:v>nižje in srednje poklicno</c:v>
                </c:pt>
                <c:pt idx="4">
                  <c:v>srednje strokovno</c:v>
                </c:pt>
                <c:pt idx="5">
                  <c:v>gimnazije</c:v>
                </c:pt>
              </c:strCache>
            </c:strRef>
          </c:cat>
          <c:val>
            <c:numRef>
              <c:f>'tabela namere'!$B$19:$B$24</c:f>
              <c:numCache>
                <c:formatCode>0%</c:formatCode>
                <c:ptCount val="6"/>
                <c:pt idx="0">
                  <c:v>3.3059735522115823E-3</c:v>
                </c:pt>
                <c:pt idx="1">
                  <c:v>0.11320109439124487</c:v>
                </c:pt>
                <c:pt idx="2">
                  <c:v>9.6899224806201549E-3</c:v>
                </c:pt>
                <c:pt idx="3">
                  <c:v>0.14671682626538987</c:v>
                </c:pt>
                <c:pt idx="4">
                  <c:v>0.41324669402644781</c:v>
                </c:pt>
                <c:pt idx="5">
                  <c:v>0.31383948928408573</c:v>
                </c:pt>
              </c:numCache>
            </c:numRef>
          </c:val>
          <c:extLst>
            <c:ext xmlns:c16="http://schemas.microsoft.com/office/drawing/2014/chart" uri="{C3380CC4-5D6E-409C-BE32-E72D297353CC}">
              <c16:uniqueId val="{0000000C-8529-4028-813F-B2EC70A925B0}"/>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
          <c:y val="0.84506975819629337"/>
          <c:w val="1"/>
          <c:h val="0.1168443698386022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1-6EA7-49CD-9EF8-B16781DFDA05}"/>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3-6EA7-49CD-9EF8-B16781DFDA05}"/>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5-6EA7-49CD-9EF8-B16781DFDA05}"/>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7-6EA7-49CD-9EF8-B16781DFDA05}"/>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9-6EA7-49CD-9EF8-B16781DFDA05}"/>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B-6EA7-49CD-9EF8-B16781DFDA05}"/>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a:bevelT w="41275" h="19050" prst="angle"/>
                <a:contourClr>
                  <a:scrgbClr r="0" g="0" b="0">
                    <a:shade val="25000"/>
                    <a:satMod val="150000"/>
                  </a:scrgbClr>
                </a:contourClr>
              </a:sp3d>
            </c:spPr>
            <c:extLst>
              <c:ext xmlns:c16="http://schemas.microsoft.com/office/drawing/2014/chart" uri="{C3380CC4-5D6E-409C-BE32-E72D297353CC}">
                <c16:uniqueId val="{0000000D-6EA7-49CD-9EF8-B16781DFDA05}"/>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l-S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'tabela namere'!$A$63:$A$69</c:f>
              <c:strCache>
                <c:ptCount val="7"/>
                <c:pt idx="0">
                  <c:v>splošna</c:v>
                </c:pt>
                <c:pt idx="1">
                  <c:v>športna</c:v>
                </c:pt>
                <c:pt idx="2">
                  <c:v>klasična</c:v>
                </c:pt>
                <c:pt idx="3">
                  <c:v>umetnostna</c:v>
                </c:pt>
                <c:pt idx="4">
                  <c:v>strokovna</c:v>
                </c:pt>
                <c:pt idx="5">
                  <c:v>zasebna</c:v>
                </c:pt>
                <c:pt idx="6">
                  <c:v>tehniška</c:v>
                </c:pt>
              </c:strCache>
            </c:strRef>
          </c:cat>
          <c:val>
            <c:numRef>
              <c:f>'tabela namere'!$B$63:$B$69</c:f>
              <c:numCache>
                <c:formatCode>General</c:formatCode>
                <c:ptCount val="7"/>
                <c:pt idx="0">
                  <c:v>1750</c:v>
                </c:pt>
                <c:pt idx="1">
                  <c:v>290</c:v>
                </c:pt>
                <c:pt idx="2">
                  <c:v>84</c:v>
                </c:pt>
                <c:pt idx="3">
                  <c:v>177</c:v>
                </c:pt>
                <c:pt idx="4">
                  <c:v>146</c:v>
                </c:pt>
                <c:pt idx="5">
                  <c:v>129</c:v>
                </c:pt>
                <c:pt idx="6">
                  <c:v>177</c:v>
                </c:pt>
              </c:numCache>
            </c:numRef>
          </c:val>
          <c:extLst>
            <c:ext xmlns:c16="http://schemas.microsoft.com/office/drawing/2014/chart" uri="{C3380CC4-5D6E-409C-BE32-E72D297353CC}">
              <c16:uniqueId val="{0000000E-6EA7-49CD-9EF8-B16781DFDA05}"/>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1.6175048875811535E-2"/>
          <c:y val="0.8408859198105979"/>
          <c:w val="0.93898396998819089"/>
          <c:h val="6.3319861063482363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'slide 14'!$A$19</c:f>
              <c:strCache>
                <c:ptCount val="1"/>
                <c:pt idx="0">
                  <c:v>OŠ ali manj</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14'!$B$18:$C$18</c:f>
              <c:strCache>
                <c:ptCount val="2"/>
                <c:pt idx="0">
                  <c:v>dec. 2014</c:v>
                </c:pt>
                <c:pt idx="1">
                  <c:v>dec. 2024</c:v>
                </c:pt>
              </c:strCache>
            </c:strRef>
          </c:cat>
          <c:val>
            <c:numRef>
              <c:f>'slide 14'!$B$19:$C$19</c:f>
              <c:numCache>
                <c:formatCode>#,##0</c:formatCode>
                <c:ptCount val="2"/>
                <c:pt idx="0">
                  <c:v>7167</c:v>
                </c:pt>
                <c:pt idx="1">
                  <c:v>4081</c:v>
                </c:pt>
              </c:numCache>
            </c:numRef>
          </c:val>
          <c:extLst>
            <c:ext xmlns:c16="http://schemas.microsoft.com/office/drawing/2014/chart" uri="{C3380CC4-5D6E-409C-BE32-E72D297353CC}">
              <c16:uniqueId val="{00000000-7810-40AC-8290-9CE410982F2C}"/>
            </c:ext>
          </c:extLst>
        </c:ser>
        <c:ser>
          <c:idx val="1"/>
          <c:order val="1"/>
          <c:tx>
            <c:strRef>
              <c:f>'slide 14'!$A$20</c:f>
              <c:strCache>
                <c:ptCount val="1"/>
                <c:pt idx="0">
                  <c:v>Nižja, srednja poklicna</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14'!$B$18:$C$18</c:f>
              <c:strCache>
                <c:ptCount val="2"/>
                <c:pt idx="0">
                  <c:v>dec. 2014</c:v>
                </c:pt>
                <c:pt idx="1">
                  <c:v>dec. 2024</c:v>
                </c:pt>
              </c:strCache>
            </c:strRef>
          </c:cat>
          <c:val>
            <c:numRef>
              <c:f>'slide 14'!$B$20:$C$20</c:f>
              <c:numCache>
                <c:formatCode>#,##0</c:formatCode>
                <c:ptCount val="2"/>
                <c:pt idx="0">
                  <c:v>5519</c:v>
                </c:pt>
                <c:pt idx="1">
                  <c:v>1885</c:v>
                </c:pt>
              </c:numCache>
            </c:numRef>
          </c:val>
          <c:extLst>
            <c:ext xmlns:c16="http://schemas.microsoft.com/office/drawing/2014/chart" uri="{C3380CC4-5D6E-409C-BE32-E72D297353CC}">
              <c16:uniqueId val="{00000001-7810-40AC-8290-9CE410982F2C}"/>
            </c:ext>
          </c:extLst>
        </c:ser>
        <c:ser>
          <c:idx val="2"/>
          <c:order val="2"/>
          <c:tx>
            <c:strRef>
              <c:f>'slide 14'!$A$21</c:f>
              <c:strCache>
                <c:ptCount val="1"/>
                <c:pt idx="0">
                  <c:v>Srednja strokovna, srednja splošna</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14'!$B$18:$C$18</c:f>
              <c:strCache>
                <c:ptCount val="2"/>
                <c:pt idx="0">
                  <c:v>dec. 2014</c:v>
                </c:pt>
                <c:pt idx="1">
                  <c:v>dec. 2024</c:v>
                </c:pt>
              </c:strCache>
            </c:strRef>
          </c:cat>
          <c:val>
            <c:numRef>
              <c:f>'slide 14'!$B$21:$C$21</c:f>
              <c:numCache>
                <c:formatCode>#,##0</c:formatCode>
                <c:ptCount val="2"/>
                <c:pt idx="0">
                  <c:v>11372</c:v>
                </c:pt>
                <c:pt idx="1">
                  <c:v>2661</c:v>
                </c:pt>
              </c:numCache>
            </c:numRef>
          </c:val>
          <c:extLst>
            <c:ext xmlns:c16="http://schemas.microsoft.com/office/drawing/2014/chart" uri="{C3380CC4-5D6E-409C-BE32-E72D297353CC}">
              <c16:uniqueId val="{00000002-7810-40AC-8290-9CE410982F2C}"/>
            </c:ext>
          </c:extLst>
        </c:ser>
        <c:ser>
          <c:idx val="3"/>
          <c:order val="3"/>
          <c:tx>
            <c:strRef>
              <c:f>'slide 14'!$A$22</c:f>
              <c:strCache>
                <c:ptCount val="1"/>
                <c:pt idx="0">
                  <c:v>Terciarna</c:v>
                </c:pt>
              </c:strCache>
            </c:strRef>
          </c:tx>
          <c:spPr>
            <a:solidFill>
              <a:srgbClr val="339E3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14'!$B$18:$C$18</c:f>
              <c:strCache>
                <c:ptCount val="2"/>
                <c:pt idx="0">
                  <c:v>dec. 2014</c:v>
                </c:pt>
                <c:pt idx="1">
                  <c:v>dec. 2024</c:v>
                </c:pt>
              </c:strCache>
            </c:strRef>
          </c:cat>
          <c:val>
            <c:numRef>
              <c:f>'slide 14'!$B$22:$C$22</c:f>
              <c:numCache>
                <c:formatCode>#,##0</c:formatCode>
                <c:ptCount val="2"/>
                <c:pt idx="0">
                  <c:v>6093</c:v>
                </c:pt>
                <c:pt idx="1">
                  <c:v>1377</c:v>
                </c:pt>
              </c:numCache>
            </c:numRef>
          </c:val>
          <c:extLst>
            <c:ext xmlns:c16="http://schemas.microsoft.com/office/drawing/2014/chart" uri="{C3380CC4-5D6E-409C-BE32-E72D297353CC}">
              <c16:uniqueId val="{00000003-7810-40AC-8290-9CE410982F2C}"/>
            </c:ext>
          </c:extLst>
        </c:ser>
        <c:dLbls>
          <c:showLegendKey val="0"/>
          <c:showVal val="0"/>
          <c:showCatName val="0"/>
          <c:showSerName val="0"/>
          <c:showPercent val="0"/>
          <c:showBubbleSize val="0"/>
        </c:dLbls>
        <c:gapWidth val="50"/>
        <c:overlap val="100"/>
        <c:axId val="606059304"/>
        <c:axId val="606056352"/>
      </c:barChart>
      <c:catAx>
        <c:axId val="606059304"/>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606056352"/>
        <c:crosses val="autoZero"/>
        <c:auto val="1"/>
        <c:lblAlgn val="ctr"/>
        <c:lblOffset val="100"/>
        <c:noMultiLvlLbl val="0"/>
      </c:catAx>
      <c:valAx>
        <c:axId val="606056352"/>
        <c:scaling>
          <c:orientation val="minMax"/>
        </c:scaling>
        <c:delete val="0"/>
        <c:axPos val="b"/>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606059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chart>
  <c:spPr>
    <a:solidFill>
      <a:sysClr val="window" lastClr="FFFFFF"/>
    </a:solidFill>
    <a:ln w="9525" cap="flat" cmpd="sng" algn="ctr">
      <a:solidFill>
        <a:sysClr val="windowText" lastClr="000000"/>
      </a:solidFill>
      <a:round/>
    </a:ln>
    <a:effectLst/>
  </c:spPr>
  <c:txPr>
    <a:bodyPr/>
    <a:lstStyle/>
    <a:p>
      <a:pPr>
        <a:defRPr>
          <a:latin typeface="Arial" panose="020B0604020202020204" pitchFamily="34" charset="0"/>
          <a:cs typeface="Arial" panose="020B0604020202020204" pitchFamily="34" charset="0"/>
        </a:defRPr>
      </a:pPr>
      <a:endParaRPr lang="sl-S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95280235988199E-3"/>
          <c:y val="1.984126984126984E-2"/>
          <c:w val="0.98112094395280236"/>
          <c:h val="0.80583520809898768"/>
        </c:manualLayout>
      </c:layout>
      <c:lineChart>
        <c:grouping val="standard"/>
        <c:varyColors val="0"/>
        <c:ser>
          <c:idx val="0"/>
          <c:order val="0"/>
          <c:tx>
            <c:strRef>
              <c:f>'slide 4'!$G$3</c:f>
              <c:strCache>
                <c:ptCount val="1"/>
                <c:pt idx="0">
                  <c:v>15 do 24 let</c:v>
                </c:pt>
              </c:strCache>
            </c:strRef>
          </c:tx>
          <c:spPr>
            <a:ln w="28575" cap="rnd">
              <a:solidFill>
                <a:srgbClr val="339E35"/>
              </a:solidFill>
              <a:round/>
            </a:ln>
            <a:effectLst/>
          </c:spPr>
          <c:marker>
            <c:symbol val="none"/>
          </c:marker>
          <c:dLbls>
            <c:dLbl>
              <c:idx val="4"/>
              <c:layout>
                <c:manualLayout>
                  <c:x val="-4.6631268436578173E-2"/>
                  <c:y val="3.243063367079115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F66-493E-A8D4-BFEE633453F8}"/>
                </c:ext>
              </c:extLst>
            </c:dLbl>
            <c:dLbl>
              <c:idx val="5"/>
              <c:layout>
                <c:manualLayout>
                  <c:x val="-4.6631268436578173E-2"/>
                  <c:y val="2.84623797025370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F66-493E-A8D4-BFEE633453F8}"/>
                </c:ext>
              </c:extLst>
            </c:dLbl>
            <c:dLbl>
              <c:idx val="6"/>
              <c:layout>
                <c:manualLayout>
                  <c:x val="-4.6631268436578256E-2"/>
                  <c:y val="2.84623797025371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F66-493E-A8D4-BFEE633453F8}"/>
                </c:ext>
              </c:extLst>
            </c:dLbl>
            <c:dLbl>
              <c:idx val="7"/>
              <c:layout>
                <c:manualLayout>
                  <c:x val="-4.6631268436578173E-2"/>
                  <c:y val="2.84623797025370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F66-493E-A8D4-BFEE633453F8}"/>
                </c:ext>
              </c:extLst>
            </c:dLbl>
            <c:dLbl>
              <c:idx val="8"/>
              <c:layout>
                <c:manualLayout>
                  <c:x val="-3.0294381343924929E-2"/>
                  <c:y val="3.63988876390449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F66-493E-A8D4-BFEE633453F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4'!$F$4:$F$12</c:f>
              <c:strCache>
                <c:ptCount val="9"/>
                <c:pt idx="0">
                  <c:v>dec. 2016</c:v>
                </c:pt>
                <c:pt idx="1">
                  <c:v>dec. 2017</c:v>
                </c:pt>
                <c:pt idx="2">
                  <c:v>dec. 2018</c:v>
                </c:pt>
                <c:pt idx="3">
                  <c:v>dec. 2019</c:v>
                </c:pt>
                <c:pt idx="4">
                  <c:v>dec. 2020</c:v>
                </c:pt>
                <c:pt idx="5">
                  <c:v>dec. 2021</c:v>
                </c:pt>
                <c:pt idx="6">
                  <c:v>dec. 2022</c:v>
                </c:pt>
                <c:pt idx="7">
                  <c:v>dec. 2023</c:v>
                </c:pt>
                <c:pt idx="8">
                  <c:v>dec. 2024</c:v>
                </c:pt>
              </c:strCache>
            </c:strRef>
          </c:cat>
          <c:val>
            <c:numRef>
              <c:f>'slide 4'!$G$4:$G$12</c:f>
              <c:numCache>
                <c:formatCode>#,##0</c:formatCode>
                <c:ptCount val="9"/>
                <c:pt idx="0">
                  <c:v>8629</c:v>
                </c:pt>
                <c:pt idx="1">
                  <c:v>7097</c:v>
                </c:pt>
                <c:pt idx="2">
                  <c:v>6992</c:v>
                </c:pt>
                <c:pt idx="3">
                  <c:v>7012</c:v>
                </c:pt>
                <c:pt idx="4">
                  <c:v>8486</c:v>
                </c:pt>
                <c:pt idx="5">
                  <c:v>6162</c:v>
                </c:pt>
                <c:pt idx="6">
                  <c:v>5057</c:v>
                </c:pt>
                <c:pt idx="7">
                  <c:v>4929</c:v>
                </c:pt>
                <c:pt idx="8">
                  <c:v>5071</c:v>
                </c:pt>
              </c:numCache>
            </c:numRef>
          </c:val>
          <c:smooth val="0"/>
          <c:extLst>
            <c:ext xmlns:c16="http://schemas.microsoft.com/office/drawing/2014/chart" uri="{C3380CC4-5D6E-409C-BE32-E72D297353CC}">
              <c16:uniqueId val="{00000005-1F66-493E-A8D4-BFEE633453F8}"/>
            </c:ext>
          </c:extLst>
        </c:ser>
        <c:ser>
          <c:idx val="1"/>
          <c:order val="1"/>
          <c:tx>
            <c:strRef>
              <c:f>'slide 4'!$H$3</c:f>
              <c:strCache>
                <c:ptCount val="1"/>
                <c:pt idx="0">
                  <c:v>15 do 29 let</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4'!$F$4:$F$12</c:f>
              <c:strCache>
                <c:ptCount val="9"/>
                <c:pt idx="0">
                  <c:v>dec. 2016</c:v>
                </c:pt>
                <c:pt idx="1">
                  <c:v>dec. 2017</c:v>
                </c:pt>
                <c:pt idx="2">
                  <c:v>dec. 2018</c:v>
                </c:pt>
                <c:pt idx="3">
                  <c:v>dec. 2019</c:v>
                </c:pt>
                <c:pt idx="4">
                  <c:v>dec. 2020</c:v>
                </c:pt>
                <c:pt idx="5">
                  <c:v>dec. 2021</c:v>
                </c:pt>
                <c:pt idx="6">
                  <c:v>dec. 2022</c:v>
                </c:pt>
                <c:pt idx="7">
                  <c:v>dec. 2023</c:v>
                </c:pt>
                <c:pt idx="8">
                  <c:v>dec. 2024</c:v>
                </c:pt>
              </c:strCache>
            </c:strRef>
          </c:cat>
          <c:val>
            <c:numRef>
              <c:f>'slide 4'!$H$4:$H$12</c:f>
              <c:numCache>
                <c:formatCode>#,##0</c:formatCode>
                <c:ptCount val="9"/>
                <c:pt idx="0">
                  <c:v>21530</c:v>
                </c:pt>
                <c:pt idx="1">
                  <c:v>16968</c:v>
                </c:pt>
                <c:pt idx="2">
                  <c:v>15924</c:v>
                </c:pt>
                <c:pt idx="3">
                  <c:v>15169</c:v>
                </c:pt>
                <c:pt idx="4">
                  <c:v>18336</c:v>
                </c:pt>
                <c:pt idx="5">
                  <c:v>12749</c:v>
                </c:pt>
                <c:pt idx="6">
                  <c:v>10429</c:v>
                </c:pt>
                <c:pt idx="7">
                  <c:v>9852</c:v>
                </c:pt>
                <c:pt idx="8">
                  <c:v>10004</c:v>
                </c:pt>
              </c:numCache>
            </c:numRef>
          </c:val>
          <c:smooth val="0"/>
          <c:extLst>
            <c:ext xmlns:c16="http://schemas.microsoft.com/office/drawing/2014/chart" uri="{C3380CC4-5D6E-409C-BE32-E72D297353CC}">
              <c16:uniqueId val="{00000006-1F66-493E-A8D4-BFEE633453F8}"/>
            </c:ext>
          </c:extLst>
        </c:ser>
        <c:ser>
          <c:idx val="2"/>
          <c:order val="2"/>
          <c:tx>
            <c:strRef>
              <c:f>'slide 4'!$I$3</c:f>
              <c:strCache>
                <c:ptCount val="1"/>
                <c:pt idx="0">
                  <c:v>15 do 74 let</c:v>
                </c:pt>
              </c:strCache>
            </c:strRef>
          </c:tx>
          <c:spPr>
            <a:ln w="28575" cap="rnd">
              <a:solidFill>
                <a:schemeClr val="bg1">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4'!$F$4:$F$12</c:f>
              <c:strCache>
                <c:ptCount val="9"/>
                <c:pt idx="0">
                  <c:v>dec. 2016</c:v>
                </c:pt>
                <c:pt idx="1">
                  <c:v>dec. 2017</c:v>
                </c:pt>
                <c:pt idx="2">
                  <c:v>dec. 2018</c:v>
                </c:pt>
                <c:pt idx="3">
                  <c:v>dec. 2019</c:v>
                </c:pt>
                <c:pt idx="4">
                  <c:v>dec. 2020</c:v>
                </c:pt>
                <c:pt idx="5">
                  <c:v>dec. 2021</c:v>
                </c:pt>
                <c:pt idx="6">
                  <c:v>dec. 2022</c:v>
                </c:pt>
                <c:pt idx="7">
                  <c:v>dec. 2023</c:v>
                </c:pt>
                <c:pt idx="8">
                  <c:v>dec. 2024</c:v>
                </c:pt>
              </c:strCache>
            </c:strRef>
          </c:cat>
          <c:val>
            <c:numRef>
              <c:f>'slide 4'!$I$4:$I$12</c:f>
              <c:numCache>
                <c:formatCode>#,##0</c:formatCode>
                <c:ptCount val="9"/>
                <c:pt idx="0">
                  <c:v>99615</c:v>
                </c:pt>
                <c:pt idx="1">
                  <c:v>85060</c:v>
                </c:pt>
                <c:pt idx="2">
                  <c:v>78534</c:v>
                </c:pt>
                <c:pt idx="3">
                  <c:v>75292</c:v>
                </c:pt>
                <c:pt idx="4">
                  <c:v>87283</c:v>
                </c:pt>
                <c:pt idx="5">
                  <c:v>65969</c:v>
                </c:pt>
                <c:pt idx="6">
                  <c:v>53181</c:v>
                </c:pt>
                <c:pt idx="7">
                  <c:v>48353</c:v>
                </c:pt>
                <c:pt idx="8">
                  <c:v>47038</c:v>
                </c:pt>
              </c:numCache>
            </c:numRef>
          </c:val>
          <c:smooth val="0"/>
          <c:extLst>
            <c:ext xmlns:c16="http://schemas.microsoft.com/office/drawing/2014/chart" uri="{C3380CC4-5D6E-409C-BE32-E72D297353CC}">
              <c16:uniqueId val="{00000007-1F66-493E-A8D4-BFEE633453F8}"/>
            </c:ext>
          </c:extLst>
        </c:ser>
        <c:dLbls>
          <c:showLegendKey val="0"/>
          <c:showVal val="0"/>
          <c:showCatName val="0"/>
          <c:showSerName val="0"/>
          <c:showPercent val="0"/>
          <c:showBubbleSize val="0"/>
        </c:dLbls>
        <c:smooth val="0"/>
        <c:axId val="485512208"/>
        <c:axId val="485507616"/>
      </c:lineChart>
      <c:catAx>
        <c:axId val="485512208"/>
        <c:scaling>
          <c:orientation val="minMax"/>
        </c:scaling>
        <c:delete val="0"/>
        <c:axPos val="b"/>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485507616"/>
        <c:crosses val="autoZero"/>
        <c:auto val="1"/>
        <c:lblAlgn val="ctr"/>
        <c:lblOffset val="100"/>
        <c:noMultiLvlLbl val="0"/>
      </c:catAx>
      <c:valAx>
        <c:axId val="485507616"/>
        <c:scaling>
          <c:orientation val="minMax"/>
          <c:max val="125000"/>
          <c:min val="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485512208"/>
        <c:crosses val="autoZero"/>
        <c:crossBetween val="between"/>
        <c:majorUnit val="5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chart>
  <c:spPr>
    <a:solidFill>
      <a:schemeClr val="bg1"/>
    </a:solidFill>
    <a:ln w="12700" cap="flat" cmpd="sng" algn="ctr">
      <a:solidFill>
        <a:sysClr val="windowText" lastClr="000000"/>
      </a:solidFill>
      <a:round/>
    </a:ln>
    <a:effectLst/>
  </c:spPr>
  <c:txPr>
    <a:bodyPr/>
    <a:lstStyle/>
    <a:p>
      <a:pPr>
        <a:defRPr>
          <a:latin typeface="Arial" panose="020B0604020202020204" pitchFamily="34" charset="0"/>
          <a:cs typeface="Arial" panose="020B0604020202020204" pitchFamily="34" charset="0"/>
        </a:defRPr>
      </a:pPr>
      <a:endParaRPr lang="sl-S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'slide 8'!$A$2</c:f>
              <c:strCache>
                <c:ptCount val="1"/>
                <c:pt idx="0">
                  <c:v>European Union - 27 countries (from 2020)</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8'!$B$1,'slide 8'!$D$1,'slide 8'!$F$1,'slide 8'!$H$1,'slide 8'!$J$1,'slide 8'!$L$1)</c:f>
              <c:strCache>
                <c:ptCount val="6"/>
                <c:pt idx="0">
                  <c:v>2019Q2</c:v>
                </c:pt>
                <c:pt idx="1">
                  <c:v>2020Q2</c:v>
                </c:pt>
                <c:pt idx="2">
                  <c:v>2021Q2</c:v>
                </c:pt>
                <c:pt idx="3">
                  <c:v>2022Q2</c:v>
                </c:pt>
                <c:pt idx="4">
                  <c:v>2023Q2</c:v>
                </c:pt>
                <c:pt idx="5">
                  <c:v>2024Q2</c:v>
                </c:pt>
              </c:strCache>
              <c:extLst/>
            </c:strRef>
          </c:cat>
          <c:val>
            <c:numRef>
              <c:f>('slide 8'!$B$2,'slide 8'!$D$2,'slide 8'!$F$2,'slide 8'!$H$2,'slide 8'!$J$2,'slide 8'!$L$2)</c:f>
              <c:numCache>
                <c:formatCode>0.0</c:formatCode>
                <c:ptCount val="6"/>
                <c:pt idx="0">
                  <c:v>14.9</c:v>
                </c:pt>
                <c:pt idx="1">
                  <c:v>16.8</c:v>
                </c:pt>
                <c:pt idx="2">
                  <c:v>17.5</c:v>
                </c:pt>
                <c:pt idx="3">
                  <c:v>14.4</c:v>
                </c:pt>
                <c:pt idx="4">
                  <c:v>14.3</c:v>
                </c:pt>
                <c:pt idx="5">
                  <c:v>14.7</c:v>
                </c:pt>
              </c:numCache>
              <c:extLst/>
            </c:numRef>
          </c:val>
          <c:extLst>
            <c:ext xmlns:c16="http://schemas.microsoft.com/office/drawing/2014/chart" uri="{C3380CC4-5D6E-409C-BE32-E72D297353CC}">
              <c16:uniqueId val="{00000000-729B-4937-816D-3AA94744A8A9}"/>
            </c:ext>
          </c:extLst>
        </c:ser>
        <c:dLbls>
          <c:showLegendKey val="0"/>
          <c:showVal val="0"/>
          <c:showCatName val="0"/>
          <c:showSerName val="0"/>
          <c:showPercent val="0"/>
          <c:showBubbleSize val="0"/>
        </c:dLbls>
        <c:gapWidth val="50"/>
        <c:overlap val="-27"/>
        <c:axId val="607699408"/>
        <c:axId val="607698096"/>
      </c:barChart>
      <c:catAx>
        <c:axId val="607699408"/>
        <c:scaling>
          <c:orientation val="minMax"/>
        </c:scaling>
        <c:delete val="0"/>
        <c:axPos val="b"/>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607698096"/>
        <c:crosses val="autoZero"/>
        <c:auto val="1"/>
        <c:lblAlgn val="ctr"/>
        <c:lblOffset val="100"/>
        <c:noMultiLvlLbl val="0"/>
      </c:catAx>
      <c:valAx>
        <c:axId val="607698096"/>
        <c:scaling>
          <c:orientation val="minMax"/>
        </c:scaling>
        <c:delete val="0"/>
        <c:axPos val="l"/>
        <c:majorGridlines>
          <c:spPr>
            <a:ln w="9525" cap="flat" cmpd="sng" algn="ctr">
              <a:no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60769940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latin typeface="Arial" panose="020B0604020202020204" pitchFamily="34" charset="0"/>
          <a:cs typeface="Arial" panose="020B0604020202020204" pitchFamily="34" charset="0"/>
        </a:defRPr>
      </a:pPr>
      <a:endParaRPr lang="sl-S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'slide 8'!$A$29</c:f>
              <c:strCache>
                <c:ptCount val="1"/>
                <c:pt idx="0">
                  <c:v>Slovenia</c:v>
                </c:pt>
              </c:strCache>
            </c:strRef>
          </c:tx>
          <c:spPr>
            <a:solidFill>
              <a:srgbClr val="339E35"/>
            </a:solidFill>
            <a:ln>
              <a:noFill/>
            </a:ln>
            <a:effectLst/>
          </c:spPr>
          <c:invertIfNegative val="0"/>
          <c:dLbls>
            <c:dLbl>
              <c:idx val="5"/>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l-SI"/>
                </a:p>
              </c:txPr>
              <c:showLegendKey val="0"/>
              <c:showVal val="1"/>
              <c:showCatName val="0"/>
              <c:showSerName val="0"/>
              <c:showPercent val="0"/>
              <c:showBubbleSize val="0"/>
              <c:extLst>
                <c:ext xmlns:c16="http://schemas.microsoft.com/office/drawing/2014/chart" uri="{C3380CC4-5D6E-409C-BE32-E72D297353CC}">
                  <c16:uniqueId val="{00000000-A63A-4B73-A879-968B6A84C2AC}"/>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8'!$B$28,'slide 8'!$D$28,'slide 8'!$F$28,'slide 8'!$H$28,'slide 8'!$J$28,'slide 8'!$L$28)</c:f>
              <c:strCache>
                <c:ptCount val="6"/>
                <c:pt idx="0">
                  <c:v>2019Q2</c:v>
                </c:pt>
                <c:pt idx="1">
                  <c:v>2020Q2</c:v>
                </c:pt>
                <c:pt idx="2">
                  <c:v>2021Q2</c:v>
                </c:pt>
                <c:pt idx="3">
                  <c:v>2022Q2</c:v>
                </c:pt>
                <c:pt idx="4">
                  <c:v>2023Q2</c:v>
                </c:pt>
                <c:pt idx="5">
                  <c:v>2024Q2</c:v>
                </c:pt>
              </c:strCache>
              <c:extLst/>
            </c:strRef>
          </c:cat>
          <c:val>
            <c:numRef>
              <c:f>('slide 8'!$B$29,'slide 8'!$D$29,'slide 8'!$F$29,'slide 8'!$H$29,'slide 8'!$J$29,'slide 8'!$L$29)</c:f>
              <c:numCache>
                <c:formatCode>0.0</c:formatCode>
                <c:ptCount val="6"/>
                <c:pt idx="0">
                  <c:v>6.5</c:v>
                </c:pt>
                <c:pt idx="1">
                  <c:v>15.6</c:v>
                </c:pt>
                <c:pt idx="2">
                  <c:v>14.2</c:v>
                </c:pt>
                <c:pt idx="3">
                  <c:v>12.4</c:v>
                </c:pt>
                <c:pt idx="4">
                  <c:v>10.6</c:v>
                </c:pt>
                <c:pt idx="5">
                  <c:v>10.3</c:v>
                </c:pt>
              </c:numCache>
              <c:extLst/>
            </c:numRef>
          </c:val>
          <c:extLst>
            <c:ext xmlns:c16="http://schemas.microsoft.com/office/drawing/2014/chart" uri="{C3380CC4-5D6E-409C-BE32-E72D297353CC}">
              <c16:uniqueId val="{00000001-A63A-4B73-A879-968B6A84C2AC}"/>
            </c:ext>
          </c:extLst>
        </c:ser>
        <c:dLbls>
          <c:showLegendKey val="0"/>
          <c:showVal val="0"/>
          <c:showCatName val="0"/>
          <c:showSerName val="0"/>
          <c:showPercent val="0"/>
          <c:showBubbleSize val="0"/>
        </c:dLbls>
        <c:gapWidth val="50"/>
        <c:overlap val="-27"/>
        <c:axId val="564287680"/>
        <c:axId val="564284072"/>
      </c:barChart>
      <c:catAx>
        <c:axId val="564287680"/>
        <c:scaling>
          <c:orientation val="minMax"/>
        </c:scaling>
        <c:delete val="0"/>
        <c:axPos val="b"/>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564284072"/>
        <c:crosses val="autoZero"/>
        <c:auto val="1"/>
        <c:lblAlgn val="ctr"/>
        <c:lblOffset val="100"/>
        <c:noMultiLvlLbl val="0"/>
      </c:catAx>
      <c:valAx>
        <c:axId val="564284072"/>
        <c:scaling>
          <c:orientation val="minMax"/>
        </c:scaling>
        <c:delete val="0"/>
        <c:axPos val="l"/>
        <c:majorGridlines>
          <c:spPr>
            <a:ln w="9525" cap="flat" cmpd="sng" algn="ctr">
              <a:no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56428768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latin typeface="Arial" panose="020B0604020202020204" pitchFamily="34" charset="0"/>
          <a:cs typeface="Arial" panose="020B0604020202020204" pitchFamily="34" charset="0"/>
        </a:defRPr>
      </a:pPr>
      <a:endParaRPr lang="sl-S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785037384215875E-3"/>
          <c:y val="1.6797075457224329E-2"/>
          <c:w val="0.98846182199900945"/>
          <c:h val="0.90390640017070412"/>
        </c:manualLayout>
      </c:layout>
      <c:barChart>
        <c:barDir val="col"/>
        <c:grouping val="clustered"/>
        <c:varyColors val="0"/>
        <c:ser>
          <c:idx val="0"/>
          <c:order val="0"/>
          <c:spPr>
            <a:solidFill>
              <a:schemeClr val="bg1">
                <a:lumMod val="85000"/>
              </a:schemeClr>
            </a:solidFill>
            <a:ln>
              <a:noFill/>
            </a:ln>
            <a:effectLst/>
          </c:spPr>
          <c:invertIfNegative val="0"/>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1-5E88-418B-BE58-DB8E9160A3DB}"/>
              </c:ext>
            </c:extLst>
          </c:dPt>
          <c:dPt>
            <c:idx val="7"/>
            <c:invertIfNegative val="0"/>
            <c:bubble3D val="0"/>
            <c:spPr>
              <a:solidFill>
                <a:schemeClr val="bg1">
                  <a:lumMod val="85000"/>
                </a:schemeClr>
              </a:solidFill>
              <a:ln>
                <a:noFill/>
              </a:ln>
              <a:effectLst/>
            </c:spPr>
            <c:extLst>
              <c:ext xmlns:c16="http://schemas.microsoft.com/office/drawing/2014/chart" uri="{C3380CC4-5D6E-409C-BE32-E72D297353CC}">
                <c16:uniqueId val="{00000003-5E88-418B-BE58-DB8E9160A3DB}"/>
              </c:ext>
            </c:extLst>
          </c:dPt>
          <c:dPt>
            <c:idx val="8"/>
            <c:invertIfNegative val="0"/>
            <c:bubble3D val="0"/>
            <c:spPr>
              <a:solidFill>
                <a:schemeClr val="bg1">
                  <a:lumMod val="85000"/>
                </a:schemeClr>
              </a:solidFill>
              <a:ln>
                <a:noFill/>
              </a:ln>
              <a:effectLst/>
            </c:spPr>
            <c:extLst>
              <c:ext xmlns:c16="http://schemas.microsoft.com/office/drawing/2014/chart" uri="{C3380CC4-5D6E-409C-BE32-E72D297353CC}">
                <c16:uniqueId val="{00000005-5E88-418B-BE58-DB8E9160A3DB}"/>
              </c:ext>
            </c:extLst>
          </c:dPt>
          <c:dPt>
            <c:idx val="9"/>
            <c:invertIfNegative val="0"/>
            <c:bubble3D val="0"/>
            <c:spPr>
              <a:solidFill>
                <a:schemeClr val="bg1">
                  <a:lumMod val="85000"/>
                </a:schemeClr>
              </a:solidFill>
              <a:ln>
                <a:noFill/>
              </a:ln>
              <a:effectLst/>
            </c:spPr>
            <c:extLst>
              <c:ext xmlns:c16="http://schemas.microsoft.com/office/drawing/2014/chart" uri="{C3380CC4-5D6E-409C-BE32-E72D297353CC}">
                <c16:uniqueId val="{00000007-5E88-418B-BE58-DB8E9160A3DB}"/>
              </c:ext>
            </c:extLst>
          </c:dPt>
          <c:dPt>
            <c:idx val="14"/>
            <c:invertIfNegative val="0"/>
            <c:bubble3D val="0"/>
            <c:spPr>
              <a:solidFill>
                <a:schemeClr val="bg1">
                  <a:lumMod val="50000"/>
                </a:schemeClr>
              </a:solidFill>
              <a:ln>
                <a:noFill/>
              </a:ln>
              <a:effectLst/>
            </c:spPr>
            <c:extLst>
              <c:ext xmlns:c16="http://schemas.microsoft.com/office/drawing/2014/chart" uri="{C3380CC4-5D6E-409C-BE32-E72D297353CC}">
                <c16:uniqueId val="{00000009-5E88-418B-BE58-DB8E9160A3DB}"/>
              </c:ext>
            </c:extLst>
          </c:dPt>
          <c:dPt>
            <c:idx val="15"/>
            <c:invertIfNegative val="0"/>
            <c:bubble3D val="0"/>
            <c:spPr>
              <a:solidFill>
                <a:schemeClr val="bg1">
                  <a:lumMod val="85000"/>
                </a:schemeClr>
              </a:solidFill>
              <a:ln>
                <a:noFill/>
              </a:ln>
              <a:effectLst/>
            </c:spPr>
            <c:extLst>
              <c:ext xmlns:c16="http://schemas.microsoft.com/office/drawing/2014/chart" uri="{C3380CC4-5D6E-409C-BE32-E72D297353CC}">
                <c16:uniqueId val="{0000000B-5E88-418B-BE58-DB8E9160A3DB}"/>
              </c:ext>
            </c:extLst>
          </c:dPt>
          <c:dPt>
            <c:idx val="21"/>
            <c:invertIfNegative val="0"/>
            <c:bubble3D val="0"/>
            <c:spPr>
              <a:solidFill>
                <a:srgbClr val="339E35"/>
              </a:solidFill>
              <a:ln>
                <a:noFill/>
              </a:ln>
              <a:effectLst/>
            </c:spPr>
            <c:extLst>
              <c:ext xmlns:c16="http://schemas.microsoft.com/office/drawing/2014/chart" uri="{C3380CC4-5D6E-409C-BE32-E72D297353CC}">
                <c16:uniqueId val="{0000000D-5E88-418B-BE58-DB8E9160A3DB}"/>
              </c:ext>
            </c:extLst>
          </c:dPt>
          <c:dPt>
            <c:idx val="26"/>
            <c:invertIfNegative val="0"/>
            <c:bubble3D val="0"/>
            <c:spPr>
              <a:solidFill>
                <a:schemeClr val="bg1">
                  <a:lumMod val="85000"/>
                </a:schemeClr>
              </a:solidFill>
              <a:ln>
                <a:noFill/>
              </a:ln>
              <a:effectLst/>
            </c:spPr>
            <c:extLst>
              <c:ext xmlns:c16="http://schemas.microsoft.com/office/drawing/2014/chart" uri="{C3380CC4-5D6E-409C-BE32-E72D297353CC}">
                <c16:uniqueId val="{0000000F-5E88-418B-BE58-DB8E9160A3D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9'!$A$2:$A$29</c:f>
              <c:strCache>
                <c:ptCount val="28"/>
                <c:pt idx="0">
                  <c:v>SE</c:v>
                </c:pt>
                <c:pt idx="1">
                  <c:v>ES</c:v>
                </c:pt>
                <c:pt idx="2">
                  <c:v>LU</c:v>
                </c:pt>
                <c:pt idx="3">
                  <c:v>EL</c:v>
                </c:pt>
                <c:pt idx="4">
                  <c:v>FI</c:v>
                </c:pt>
                <c:pt idx="5">
                  <c:v>RO</c:v>
                </c:pt>
                <c:pt idx="6">
                  <c:v>EE</c:v>
                </c:pt>
                <c:pt idx="7">
                  <c:v>PT</c:v>
                </c:pt>
                <c:pt idx="8">
                  <c:v>IT</c:v>
                </c:pt>
                <c:pt idx="9">
                  <c:v>SK</c:v>
                </c:pt>
                <c:pt idx="10">
                  <c:v>LV</c:v>
                </c:pt>
                <c:pt idx="11">
                  <c:v>LT</c:v>
                </c:pt>
                <c:pt idx="12">
                  <c:v>FR</c:v>
                </c:pt>
                <c:pt idx="13">
                  <c:v>BE</c:v>
                </c:pt>
                <c:pt idx="14">
                  <c:v>EU 27</c:v>
                </c:pt>
                <c:pt idx="15">
                  <c:v>CY</c:v>
                </c:pt>
                <c:pt idx="16">
                  <c:v>DK</c:v>
                </c:pt>
                <c:pt idx="17">
                  <c:v>HU</c:v>
                </c:pt>
                <c:pt idx="18">
                  <c:v>HR</c:v>
                </c:pt>
                <c:pt idx="19">
                  <c:v>BG</c:v>
                </c:pt>
                <c:pt idx="20">
                  <c:v>IE</c:v>
                </c:pt>
                <c:pt idx="21">
                  <c:v>SI</c:v>
                </c:pt>
                <c:pt idx="22">
                  <c:v>PL</c:v>
                </c:pt>
                <c:pt idx="23">
                  <c:v>AT</c:v>
                </c:pt>
                <c:pt idx="24">
                  <c:v>MT</c:v>
                </c:pt>
                <c:pt idx="25">
                  <c:v>CZ</c:v>
                </c:pt>
                <c:pt idx="26">
                  <c:v>NL</c:v>
                </c:pt>
                <c:pt idx="27">
                  <c:v>DE</c:v>
                </c:pt>
              </c:strCache>
            </c:strRef>
          </c:cat>
          <c:val>
            <c:numRef>
              <c:f>'slide 9'!$B$2:$B$29</c:f>
              <c:numCache>
                <c:formatCode>#,##0.##########</c:formatCode>
                <c:ptCount val="28"/>
                <c:pt idx="0" formatCode="#,##0.0">
                  <c:v>28</c:v>
                </c:pt>
                <c:pt idx="1">
                  <c:v>26.6</c:v>
                </c:pt>
                <c:pt idx="2">
                  <c:v>25.8</c:v>
                </c:pt>
                <c:pt idx="3">
                  <c:v>24.6</c:v>
                </c:pt>
                <c:pt idx="4">
                  <c:v>23.9</c:v>
                </c:pt>
                <c:pt idx="5">
                  <c:v>22.7</c:v>
                </c:pt>
                <c:pt idx="6">
                  <c:v>22.6</c:v>
                </c:pt>
                <c:pt idx="7">
                  <c:v>22</c:v>
                </c:pt>
                <c:pt idx="8">
                  <c:v>20.2</c:v>
                </c:pt>
                <c:pt idx="9">
                  <c:v>19.899999999999999</c:v>
                </c:pt>
                <c:pt idx="10">
                  <c:v>16.899999999999999</c:v>
                </c:pt>
                <c:pt idx="11">
                  <c:v>16.899999999999999</c:v>
                </c:pt>
                <c:pt idx="12">
                  <c:v>16.600000000000001</c:v>
                </c:pt>
                <c:pt idx="13">
                  <c:v>16.100000000000001</c:v>
                </c:pt>
                <c:pt idx="14">
                  <c:v>14.7</c:v>
                </c:pt>
                <c:pt idx="15">
                  <c:v>14.2</c:v>
                </c:pt>
                <c:pt idx="16">
                  <c:v>13</c:v>
                </c:pt>
                <c:pt idx="17">
                  <c:v>12.6</c:v>
                </c:pt>
                <c:pt idx="18">
                  <c:v>12.3</c:v>
                </c:pt>
                <c:pt idx="19">
                  <c:v>12.2</c:v>
                </c:pt>
                <c:pt idx="20">
                  <c:v>12</c:v>
                </c:pt>
                <c:pt idx="21">
                  <c:v>10.3</c:v>
                </c:pt>
                <c:pt idx="22">
                  <c:v>9.3000000000000007</c:v>
                </c:pt>
                <c:pt idx="23" formatCode="#,##0.0">
                  <c:v>9.1999999999999993</c:v>
                </c:pt>
                <c:pt idx="24" formatCode="#,##0.0">
                  <c:v>8.9</c:v>
                </c:pt>
                <c:pt idx="25">
                  <c:v>8.8000000000000007</c:v>
                </c:pt>
                <c:pt idx="26">
                  <c:v>8.4</c:v>
                </c:pt>
                <c:pt idx="27" formatCode="#,##0.0">
                  <c:v>7</c:v>
                </c:pt>
              </c:numCache>
            </c:numRef>
          </c:val>
          <c:extLst>
            <c:ext xmlns:c15="http://schemas.microsoft.com/office/drawing/2012/chart" uri="{02D57815-91ED-43cb-92C2-25804820EDAC}">
              <c15:filteredSeriesTitle>
                <c15:tx>
                  <c:strRef>
                    <c:extLst>
                      <c:ext uri="{02D57815-91ED-43cb-92C2-25804820EDAC}">
                        <c15:formulaRef>
                          <c15:sqref>'slide 9'!#REF!</c15:sqref>
                        </c15:formulaRef>
                      </c:ext>
                    </c:extLst>
                    <c:strCache>
                      <c:ptCount val="1"/>
                      <c:pt idx="0">
                        <c:v>#REF!</c:v>
                      </c:pt>
                    </c:strCache>
                  </c:strRef>
                </c15:tx>
              </c15:filteredSeriesTitle>
            </c:ext>
            <c:ext xmlns:c16="http://schemas.microsoft.com/office/drawing/2014/chart" uri="{C3380CC4-5D6E-409C-BE32-E72D297353CC}">
              <c16:uniqueId val="{00000010-5E88-418B-BE58-DB8E9160A3DB}"/>
            </c:ext>
          </c:extLst>
        </c:ser>
        <c:dLbls>
          <c:showLegendKey val="0"/>
          <c:showVal val="0"/>
          <c:showCatName val="0"/>
          <c:showSerName val="0"/>
          <c:showPercent val="0"/>
          <c:showBubbleSize val="0"/>
        </c:dLbls>
        <c:gapWidth val="50"/>
        <c:overlap val="-27"/>
        <c:axId val="619478208"/>
        <c:axId val="619478536"/>
      </c:barChart>
      <c:catAx>
        <c:axId val="619478208"/>
        <c:scaling>
          <c:orientation val="minMax"/>
        </c:scaling>
        <c:delete val="0"/>
        <c:axPos val="b"/>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619478536"/>
        <c:crosses val="autoZero"/>
        <c:auto val="1"/>
        <c:lblAlgn val="ctr"/>
        <c:lblOffset val="100"/>
        <c:noMultiLvlLbl val="0"/>
      </c:catAx>
      <c:valAx>
        <c:axId val="619478536"/>
        <c:scaling>
          <c:orientation val="minMax"/>
        </c:scaling>
        <c:delete val="0"/>
        <c:axPos val="l"/>
        <c:majorGridlines>
          <c:spPr>
            <a:ln w="9525" cap="flat" cmpd="sng" algn="ctr">
              <a:no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l-SI"/>
          </a:p>
        </c:txPr>
        <c:crossAx val="61947820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latin typeface="Arial" panose="020B0604020202020204" pitchFamily="34" charset="0"/>
          <a:cs typeface="Arial" panose="020B0604020202020204" pitchFamily="34" charset="0"/>
        </a:defRPr>
      </a:pPr>
      <a:endParaRPr lang="sl-S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48F74-A3CE-49E7-9DA6-5D0429DD07B0}"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20786F03-BC26-4623-94AC-45ABE6789389}">
      <dgm:prSet/>
      <dgm:spPr/>
      <dgm:t>
        <a:bodyPr/>
        <a:lstStyle/>
        <a:p>
          <a:r>
            <a:rPr lang="sl-SI" dirty="0"/>
            <a:t>Pri elektronski oddaji prijavnice bo kandidat </a:t>
          </a:r>
          <a:r>
            <a:rPr lang="sl-SI" dirty="0">
              <a:solidFill>
                <a:srgbClr val="FF0000"/>
              </a:solidFill>
            </a:rPr>
            <a:t>izpolnil enake podatke, kot bi izpolnjeval prijavnico ročno</a:t>
          </a:r>
          <a:r>
            <a:rPr lang="sl-SI" dirty="0"/>
            <a:t>.</a:t>
          </a:r>
          <a:endParaRPr lang="en-US" dirty="0"/>
        </a:p>
      </dgm:t>
    </dgm:pt>
    <dgm:pt modelId="{1747E9D3-0033-4A93-A20C-10BF07252438}" type="parTrans" cxnId="{431838F6-9BD4-4FC8-8DFC-B2C3838A2593}">
      <dgm:prSet/>
      <dgm:spPr/>
      <dgm:t>
        <a:bodyPr/>
        <a:lstStyle/>
        <a:p>
          <a:endParaRPr lang="en-US"/>
        </a:p>
      </dgm:t>
    </dgm:pt>
    <dgm:pt modelId="{4F42A0DB-0D9F-48C6-8635-B7CA8546B1E1}" type="sibTrans" cxnId="{431838F6-9BD4-4FC8-8DFC-B2C3838A2593}">
      <dgm:prSet/>
      <dgm:spPr/>
      <dgm:t>
        <a:bodyPr/>
        <a:lstStyle/>
        <a:p>
          <a:endParaRPr lang="en-US"/>
        </a:p>
      </dgm:t>
    </dgm:pt>
    <dgm:pt modelId="{10A28B3C-8E94-427E-818D-AB30DAB75225}">
      <dgm:prSet/>
      <dgm:spPr/>
      <dgm:t>
        <a:bodyPr/>
        <a:lstStyle/>
        <a:p>
          <a:r>
            <a:rPr lang="sl-SI" dirty="0"/>
            <a:t>Ko bo prijavnico elektronsko oddal, mora </a:t>
          </a:r>
          <a:r>
            <a:rPr lang="sl-SI" b="1" dirty="0">
              <a:solidFill>
                <a:srgbClr val="FF0000"/>
              </a:solidFill>
            </a:rPr>
            <a:t>prijavnico še natisniti (natisnemo jo v šoli)</a:t>
          </a:r>
          <a:r>
            <a:rPr lang="sl-SI" b="1" dirty="0"/>
            <a:t>, jo skupaj s starši podpisati in poslati na izbrano srednjo šolo.</a:t>
          </a:r>
          <a:endParaRPr lang="en-US" dirty="0"/>
        </a:p>
      </dgm:t>
    </dgm:pt>
    <dgm:pt modelId="{D2EE0760-2F02-4234-9BFB-CC8D87AA1544}" type="parTrans" cxnId="{308A73A5-D01D-4743-A4EE-D95C6281D1C7}">
      <dgm:prSet/>
      <dgm:spPr/>
      <dgm:t>
        <a:bodyPr/>
        <a:lstStyle/>
        <a:p>
          <a:endParaRPr lang="en-US"/>
        </a:p>
      </dgm:t>
    </dgm:pt>
    <dgm:pt modelId="{73D35B5D-4A6F-428F-80E3-D69C45A1D646}" type="sibTrans" cxnId="{308A73A5-D01D-4743-A4EE-D95C6281D1C7}">
      <dgm:prSet/>
      <dgm:spPr/>
      <dgm:t>
        <a:bodyPr/>
        <a:lstStyle/>
        <a:p>
          <a:endParaRPr lang="en-US"/>
        </a:p>
      </dgm:t>
    </dgm:pt>
    <dgm:pt modelId="{B55F9C01-04A5-4CCE-B501-F91CF107769D}" type="pres">
      <dgm:prSet presAssocID="{14348F74-A3CE-49E7-9DA6-5D0429DD07B0}" presName="Name0" presStyleCnt="0">
        <dgm:presLayoutVars>
          <dgm:dir/>
          <dgm:animLvl val="lvl"/>
          <dgm:resizeHandles val="exact"/>
        </dgm:presLayoutVars>
      </dgm:prSet>
      <dgm:spPr/>
      <dgm:t>
        <a:bodyPr/>
        <a:lstStyle/>
        <a:p>
          <a:endParaRPr lang="sl-SI"/>
        </a:p>
      </dgm:t>
    </dgm:pt>
    <dgm:pt modelId="{BC054C3E-0487-47D8-ABB7-E8B5931229FE}" type="pres">
      <dgm:prSet presAssocID="{10A28B3C-8E94-427E-818D-AB30DAB75225}" presName="boxAndChildren" presStyleCnt="0"/>
      <dgm:spPr/>
    </dgm:pt>
    <dgm:pt modelId="{DA132C6C-54A7-491B-8656-FFCF5E344241}" type="pres">
      <dgm:prSet presAssocID="{10A28B3C-8E94-427E-818D-AB30DAB75225}" presName="parentTextBox" presStyleLbl="node1" presStyleIdx="0" presStyleCnt="2"/>
      <dgm:spPr/>
      <dgm:t>
        <a:bodyPr/>
        <a:lstStyle/>
        <a:p>
          <a:endParaRPr lang="sl-SI"/>
        </a:p>
      </dgm:t>
    </dgm:pt>
    <dgm:pt modelId="{31496253-04C5-4F3B-9FEE-4DC9A22D18B7}" type="pres">
      <dgm:prSet presAssocID="{4F42A0DB-0D9F-48C6-8635-B7CA8546B1E1}" presName="sp" presStyleCnt="0"/>
      <dgm:spPr/>
    </dgm:pt>
    <dgm:pt modelId="{CEBBC872-EB8E-4D25-8993-C78EB79580BD}" type="pres">
      <dgm:prSet presAssocID="{20786F03-BC26-4623-94AC-45ABE6789389}" presName="arrowAndChildren" presStyleCnt="0"/>
      <dgm:spPr/>
    </dgm:pt>
    <dgm:pt modelId="{0E85EF9B-7051-4172-9BB8-071857E756AF}" type="pres">
      <dgm:prSet presAssocID="{20786F03-BC26-4623-94AC-45ABE6789389}" presName="parentTextArrow" presStyleLbl="node1" presStyleIdx="1" presStyleCnt="2"/>
      <dgm:spPr/>
      <dgm:t>
        <a:bodyPr/>
        <a:lstStyle/>
        <a:p>
          <a:endParaRPr lang="sl-SI"/>
        </a:p>
      </dgm:t>
    </dgm:pt>
  </dgm:ptLst>
  <dgm:cxnLst>
    <dgm:cxn modelId="{A68B8902-A59F-48A8-A16F-8B788C1B12CD}" type="presOf" srcId="{10A28B3C-8E94-427E-818D-AB30DAB75225}" destId="{DA132C6C-54A7-491B-8656-FFCF5E344241}" srcOrd="0" destOrd="0" presId="urn:microsoft.com/office/officeart/2005/8/layout/process4"/>
    <dgm:cxn modelId="{6F4020FA-D9B8-4E5D-9F9E-827187293593}" type="presOf" srcId="{14348F74-A3CE-49E7-9DA6-5D0429DD07B0}" destId="{B55F9C01-04A5-4CCE-B501-F91CF107769D}" srcOrd="0" destOrd="0" presId="urn:microsoft.com/office/officeart/2005/8/layout/process4"/>
    <dgm:cxn modelId="{308A73A5-D01D-4743-A4EE-D95C6281D1C7}" srcId="{14348F74-A3CE-49E7-9DA6-5D0429DD07B0}" destId="{10A28B3C-8E94-427E-818D-AB30DAB75225}" srcOrd="1" destOrd="0" parTransId="{D2EE0760-2F02-4234-9BFB-CC8D87AA1544}" sibTransId="{73D35B5D-4A6F-428F-80E3-D69C45A1D646}"/>
    <dgm:cxn modelId="{431838F6-9BD4-4FC8-8DFC-B2C3838A2593}" srcId="{14348F74-A3CE-49E7-9DA6-5D0429DD07B0}" destId="{20786F03-BC26-4623-94AC-45ABE6789389}" srcOrd="0" destOrd="0" parTransId="{1747E9D3-0033-4A93-A20C-10BF07252438}" sibTransId="{4F42A0DB-0D9F-48C6-8635-B7CA8546B1E1}"/>
    <dgm:cxn modelId="{BE141ED7-A312-4AF1-B0E8-DA310C96A85C}" type="presOf" srcId="{20786F03-BC26-4623-94AC-45ABE6789389}" destId="{0E85EF9B-7051-4172-9BB8-071857E756AF}" srcOrd="0" destOrd="0" presId="urn:microsoft.com/office/officeart/2005/8/layout/process4"/>
    <dgm:cxn modelId="{CA7B33A2-152B-4820-B6A4-96132B2C2360}" type="presParOf" srcId="{B55F9C01-04A5-4CCE-B501-F91CF107769D}" destId="{BC054C3E-0487-47D8-ABB7-E8B5931229FE}" srcOrd="0" destOrd="0" presId="urn:microsoft.com/office/officeart/2005/8/layout/process4"/>
    <dgm:cxn modelId="{72E0D4D6-3814-4B44-AD24-3E59EC9265C0}" type="presParOf" srcId="{BC054C3E-0487-47D8-ABB7-E8B5931229FE}" destId="{DA132C6C-54A7-491B-8656-FFCF5E344241}" srcOrd="0" destOrd="0" presId="urn:microsoft.com/office/officeart/2005/8/layout/process4"/>
    <dgm:cxn modelId="{66C090E8-C412-4E8E-899E-6354836E32E3}" type="presParOf" srcId="{B55F9C01-04A5-4CCE-B501-F91CF107769D}" destId="{31496253-04C5-4F3B-9FEE-4DC9A22D18B7}" srcOrd="1" destOrd="0" presId="urn:microsoft.com/office/officeart/2005/8/layout/process4"/>
    <dgm:cxn modelId="{23C62479-6DFB-4CA9-A976-FF07648E1668}" type="presParOf" srcId="{B55F9C01-04A5-4CCE-B501-F91CF107769D}" destId="{CEBBC872-EB8E-4D25-8993-C78EB79580BD}" srcOrd="2" destOrd="0" presId="urn:microsoft.com/office/officeart/2005/8/layout/process4"/>
    <dgm:cxn modelId="{1029516D-304E-4896-ABEF-5C8050E1CDCD}" type="presParOf" srcId="{CEBBC872-EB8E-4D25-8993-C78EB79580BD}" destId="{0E85EF9B-7051-4172-9BB8-071857E756A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32C6C-54A7-491B-8656-FFCF5E344241}">
      <dsp:nvSpPr>
        <dsp:cNvPr id="0" name=""/>
        <dsp:cNvSpPr/>
      </dsp:nvSpPr>
      <dsp:spPr>
        <a:xfrm>
          <a:off x="0" y="2032127"/>
          <a:ext cx="8739135" cy="13332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sl-SI" sz="2500" kern="1200" dirty="0"/>
            <a:t>Ko bo prijavnico elektronsko oddal, mora </a:t>
          </a:r>
          <a:r>
            <a:rPr lang="sl-SI" sz="2500" b="1" kern="1200" dirty="0">
              <a:solidFill>
                <a:srgbClr val="FF0000"/>
              </a:solidFill>
            </a:rPr>
            <a:t>prijavnico še natisniti (natisnemo jo v šoli)</a:t>
          </a:r>
          <a:r>
            <a:rPr lang="sl-SI" sz="2500" b="1" kern="1200" dirty="0"/>
            <a:t>, jo skupaj s starši podpisati in poslati na izbrano srednjo šolo.</a:t>
          </a:r>
          <a:endParaRPr lang="en-US" sz="2500" kern="1200" dirty="0"/>
        </a:p>
      </dsp:txBody>
      <dsp:txXfrm>
        <a:off x="0" y="2032127"/>
        <a:ext cx="8739135" cy="1333295"/>
      </dsp:txXfrm>
    </dsp:sp>
    <dsp:sp modelId="{0E85EF9B-7051-4172-9BB8-071857E756AF}">
      <dsp:nvSpPr>
        <dsp:cNvPr id="0" name=""/>
        <dsp:cNvSpPr/>
      </dsp:nvSpPr>
      <dsp:spPr>
        <a:xfrm rot="10800000">
          <a:off x="0" y="1518"/>
          <a:ext cx="8739135" cy="2050609"/>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sl-SI" sz="2500" kern="1200" dirty="0"/>
            <a:t>Pri elektronski oddaji prijavnice bo kandidat </a:t>
          </a:r>
          <a:r>
            <a:rPr lang="sl-SI" sz="2500" kern="1200" dirty="0">
              <a:solidFill>
                <a:srgbClr val="FF0000"/>
              </a:solidFill>
            </a:rPr>
            <a:t>izpolnil enake podatke, kot bi izpolnjeval prijavnico ročno</a:t>
          </a:r>
          <a:r>
            <a:rPr lang="sl-SI" sz="2500" kern="1200" dirty="0"/>
            <a:t>.</a:t>
          </a:r>
          <a:endParaRPr lang="en-US" sz="2500" kern="1200" dirty="0"/>
        </a:p>
      </dsp:txBody>
      <dsp:txXfrm rot="10800000">
        <a:off x="0" y="1518"/>
        <a:ext cx="8739135" cy="13324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C0F17297-2F37-452A-8D3F-2150E3BC3D3D}" type="datetimeFigureOut">
              <a:rPr lang="sl-SI" smtClean="0"/>
              <a:t>4. 02. 2025</a:t>
            </a:fld>
            <a:endParaRPr lang="sl-SI"/>
          </a:p>
        </p:txBody>
      </p:sp>
      <p:sp>
        <p:nvSpPr>
          <p:cNvPr id="4" name="Označba mesta noge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5BC8DAA8-03E1-4670-894D-6485905DD8DA}" type="slidenum">
              <a:rPr lang="sl-SI" smtClean="0"/>
              <a:t>‹#›</a:t>
            </a:fld>
            <a:endParaRPr lang="sl-SI"/>
          </a:p>
        </p:txBody>
      </p:sp>
    </p:spTree>
    <p:extLst>
      <p:ext uri="{BB962C8B-B14F-4D97-AF65-F5344CB8AC3E}">
        <p14:creationId xmlns:p14="http://schemas.microsoft.com/office/powerpoint/2010/main" val="3313257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8F0299D6-7BDE-4A9A-9B58-FD7D6FEA3A9C}" type="datetimeFigureOut">
              <a:rPr lang="sl-SI" smtClean="0"/>
              <a:t>4. 02. 2025</a:t>
            </a:fld>
            <a:endParaRPr lang="sl-SI"/>
          </a:p>
        </p:txBody>
      </p:sp>
      <p:sp>
        <p:nvSpPr>
          <p:cNvPr id="4" name="Označba mesta stranske slike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7842EE88-C2DF-40E3-8FF4-930A0225CC2D}" type="slidenum">
              <a:rPr lang="sl-SI" smtClean="0"/>
              <a:t>‹#›</a:t>
            </a:fld>
            <a:endParaRPr lang="sl-SI"/>
          </a:p>
        </p:txBody>
      </p:sp>
    </p:spTree>
    <p:extLst>
      <p:ext uri="{BB962C8B-B14F-4D97-AF65-F5344CB8AC3E}">
        <p14:creationId xmlns:p14="http://schemas.microsoft.com/office/powerpoint/2010/main" val="412733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838CA7D2-B67C-425E-AED4-A5FD660B343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a:t>
            </a:fld>
            <a:endParaRPr kumimoji="0" lang="sl-SI" altLang="sl-SI"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44035" name="Rectangle 1"/>
          <p:cNvSpPr>
            <a:spLocks noGrp="1" noRot="1" noChangeAspect="1" noChangeArrowheads="1" noTextEdit="1"/>
          </p:cNvSpPr>
          <p:nvPr>
            <p:ph type="sldImg"/>
          </p:nvPr>
        </p:nvSpPr>
        <p:spPr>
          <a:xfrm>
            <a:off x="2822575" y="604838"/>
            <a:ext cx="5294313" cy="29797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1093768" y="3775306"/>
            <a:ext cx="8754744" cy="357704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latin typeface="Times New Roman" panose="02020603050405020304" pitchFamily="18" charset="0"/>
            </a:endParaRPr>
          </a:p>
        </p:txBody>
      </p:sp>
    </p:spTree>
    <p:extLst>
      <p:ext uri="{BB962C8B-B14F-4D97-AF65-F5344CB8AC3E}">
        <p14:creationId xmlns:p14="http://schemas.microsoft.com/office/powerpoint/2010/main" val="377842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2BDD2E64-7F6E-4F67-A75C-B10856509C94}"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3</a:t>
            </a:fld>
            <a:endParaRPr kumimoji="0" lang="sl-SI" altLang="sl-SI"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45059" name="Rectangle 1"/>
          <p:cNvSpPr>
            <a:spLocks noGrp="1" noRot="1" noChangeAspect="1" noChangeArrowheads="1" noTextEdit="1"/>
          </p:cNvSpPr>
          <p:nvPr>
            <p:ph type="sldImg"/>
          </p:nvPr>
        </p:nvSpPr>
        <p:spPr>
          <a:xfrm>
            <a:off x="2822575" y="604838"/>
            <a:ext cx="5294313" cy="29797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p:cNvSpPr>
            <a:spLocks noGrp="1" noChangeArrowheads="1"/>
          </p:cNvSpPr>
          <p:nvPr>
            <p:ph type="body" idx="1"/>
          </p:nvPr>
        </p:nvSpPr>
        <p:spPr>
          <a:xfrm>
            <a:off x="1093768" y="3775306"/>
            <a:ext cx="8754744" cy="357704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latin typeface="Times New Roman" panose="02020603050405020304" pitchFamily="18" charset="0"/>
            </a:endParaRPr>
          </a:p>
        </p:txBody>
      </p:sp>
    </p:spTree>
    <p:extLst>
      <p:ext uri="{BB962C8B-B14F-4D97-AF65-F5344CB8AC3E}">
        <p14:creationId xmlns:p14="http://schemas.microsoft.com/office/powerpoint/2010/main" val="178390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5A558949-6140-4E8B-8474-3BC06FD2ED3B}"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5</a:t>
            </a:fld>
            <a:endParaRPr kumimoji="0" lang="sl-SI" altLang="sl-SI"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46083" name="Rectangle 1"/>
          <p:cNvSpPr>
            <a:spLocks noGrp="1" noRot="1" noChangeAspect="1" noChangeArrowheads="1" noTextEdit="1"/>
          </p:cNvSpPr>
          <p:nvPr>
            <p:ph type="sldImg"/>
          </p:nvPr>
        </p:nvSpPr>
        <p:spPr>
          <a:xfrm>
            <a:off x="2822575" y="604838"/>
            <a:ext cx="5294313" cy="29797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Text Box 2"/>
          <p:cNvSpPr>
            <a:spLocks noGrp="1" noChangeArrowheads="1"/>
          </p:cNvSpPr>
          <p:nvPr>
            <p:ph type="body" idx="1"/>
          </p:nvPr>
        </p:nvSpPr>
        <p:spPr>
          <a:xfrm>
            <a:off x="1093768" y="3775306"/>
            <a:ext cx="8754744" cy="357704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sl-SI" altLang="sl-SI" sz="2000">
                <a:latin typeface="Arial" panose="020B0604020202020204" pitchFamily="34" charset="0"/>
                <a:ea typeface="Microsoft YaHei" panose="020B0503020204020204" pitchFamily="34" charset="-122"/>
              </a:rPr>
              <a:t>Tu malo povem o različnih programih – glej str. 2 v prilogi 1 – razpis.</a:t>
            </a:r>
          </a:p>
        </p:txBody>
      </p:sp>
    </p:spTree>
    <p:extLst>
      <p:ext uri="{BB962C8B-B14F-4D97-AF65-F5344CB8AC3E}">
        <p14:creationId xmlns:p14="http://schemas.microsoft.com/office/powerpoint/2010/main" val="365665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49989BED-C5B2-457C-AB04-9AF38422C02D}"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30</a:t>
            </a:fld>
            <a:endParaRPr kumimoji="0" lang="sl-SI" altLang="sl-SI"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51203" name="Rectangle 1"/>
          <p:cNvSpPr>
            <a:spLocks noGrp="1" noRot="1" noChangeAspect="1" noChangeArrowheads="1" noTextEdit="1"/>
          </p:cNvSpPr>
          <p:nvPr>
            <p:ph type="sldImg"/>
          </p:nvPr>
        </p:nvSpPr>
        <p:spPr>
          <a:xfrm>
            <a:off x="2822575" y="604838"/>
            <a:ext cx="5294313" cy="29797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Text Box 2"/>
          <p:cNvSpPr>
            <a:spLocks noGrp="1" noChangeArrowheads="1"/>
          </p:cNvSpPr>
          <p:nvPr>
            <p:ph type="body" idx="1"/>
          </p:nvPr>
        </p:nvSpPr>
        <p:spPr>
          <a:xfrm>
            <a:off x="1093768" y="3775306"/>
            <a:ext cx="8754744" cy="357704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1168"/>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sl-SI" altLang="sl-SI" sz="2400">
                <a:latin typeface="Arial" panose="020B0604020202020204" pitchFamily="34" charset="0"/>
                <a:ea typeface="Microsoft YaHei" panose="020B0503020204020204" pitchFamily="34" charset="-122"/>
              </a:rPr>
              <a:t>PRIJAVA na preizkuse do 27. 2. 2015 -  na posebnem obrazcu – spletna stran MIZŠ</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sl-SI" altLang="sl-SI" sz="240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sl-SI" altLang="sl-SI" sz="2400">
                <a:latin typeface="Arial" panose="020B0604020202020204" pitchFamily="34" charset="0"/>
                <a:ea typeface="Microsoft YaHei" panose="020B0503020204020204" pitchFamily="34" charset="-122"/>
              </a:rPr>
              <a:t>Izdana potrdila do 27. 3. 2015!</a:t>
            </a:r>
          </a:p>
        </p:txBody>
      </p:sp>
    </p:spTree>
    <p:extLst>
      <p:ext uri="{BB962C8B-B14F-4D97-AF65-F5344CB8AC3E}">
        <p14:creationId xmlns:p14="http://schemas.microsoft.com/office/powerpoint/2010/main" val="417759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grada stranske slike 1"/>
          <p:cNvSpPr>
            <a:spLocks noGrp="1" noRot="1" noChangeAspect="1" noTextEdit="1"/>
          </p:cNvSpPr>
          <p:nvPr>
            <p:ph type="sldImg"/>
          </p:nvPr>
        </p:nvSpPr>
        <p:spPr>
          <a:xfrm>
            <a:off x="2925763" y="850900"/>
            <a:ext cx="4075112" cy="2292350"/>
          </a:xfrm>
        </p:spPr>
      </p:sp>
      <p:sp>
        <p:nvSpPr>
          <p:cNvPr id="48131" name="Ograda opomb 2"/>
          <p:cNvSpPr>
            <a:spLocks noGrp="1"/>
          </p:cNvSpPr>
          <p:nvPr>
            <p:ph type="body" idx="1"/>
          </p:nvPr>
        </p:nvSpPr>
        <p:spPr>
          <a:noFill/>
          <a:extLst>
            <a:ext uri="{91240B29-F687-4F45-9708-019B960494DF}">
              <a14:hiddenLine xmlns:a14="http://schemas.microsoft.com/office/drawing/2010/main" w="9525">
                <a:solidFill>
                  <a:srgbClr val="808080"/>
                </a:solidFill>
                <a:round/>
                <a:headEnd/>
                <a:tailEnd/>
              </a14:hiddenLine>
            </a:ext>
          </a:extLst>
        </p:spPr>
        <p:txBody>
          <a:bodyPr/>
          <a:lstStyle/>
          <a:p>
            <a:endParaRPr lang="sl-SI" altLang="sl-SI">
              <a:latin typeface="Times New Roman" panose="02020603050405020304" pitchFamily="18" charset="0"/>
            </a:endParaRPr>
          </a:p>
        </p:txBody>
      </p:sp>
      <p:sp>
        <p:nvSpPr>
          <p:cNvPr id="48132" name="Ograda številke diapozitiva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4F350CAD-D567-4245-8677-923CE320BDA8}"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32</a:t>
            </a:fld>
            <a:endParaRPr kumimoji="0" lang="sl-SI" altLang="sl-SI"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Tree>
    <p:extLst>
      <p:ext uri="{BB962C8B-B14F-4D97-AF65-F5344CB8AC3E}">
        <p14:creationId xmlns:p14="http://schemas.microsoft.com/office/powerpoint/2010/main" val="95092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FB4FAC68-CAA8-4658-AD42-BF8387B6F8E2}" type="slidenum">
              <a:rPr kumimoji="0" lang="sl-SI" altLang="sl-SI"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45</a:t>
            </a:fld>
            <a:endParaRPr kumimoji="0" lang="sl-SI" altLang="sl-SI" sz="14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53251" name="Rectangle 1"/>
          <p:cNvSpPr>
            <a:spLocks noGrp="1" noRot="1" noChangeAspect="1" noChangeArrowheads="1" noTextEdit="1"/>
          </p:cNvSpPr>
          <p:nvPr>
            <p:ph type="sldImg"/>
          </p:nvPr>
        </p:nvSpPr>
        <p:spPr>
          <a:xfrm>
            <a:off x="2822575" y="604838"/>
            <a:ext cx="5294313" cy="29797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1093768" y="3775306"/>
            <a:ext cx="8754744" cy="357704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latin typeface="Times New Roman" panose="02020603050405020304" pitchFamily="18" charset="0"/>
            </a:endParaRPr>
          </a:p>
        </p:txBody>
      </p:sp>
    </p:spTree>
    <p:extLst>
      <p:ext uri="{BB962C8B-B14F-4D97-AF65-F5344CB8AC3E}">
        <p14:creationId xmlns:p14="http://schemas.microsoft.com/office/powerpoint/2010/main" val="374210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značba mesta stranske slike 1"/>
          <p:cNvSpPr>
            <a:spLocks noGrp="1" noRot="1" noChangeAspect="1" noTextEdit="1"/>
          </p:cNvSpPr>
          <p:nvPr>
            <p:ph type="sldImg"/>
          </p:nvPr>
        </p:nvSpPr>
        <p:spPr bwMode="auto">
          <a:xfrm>
            <a:off x="2925763" y="850900"/>
            <a:ext cx="4075112" cy="2292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33796"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1387" indent="-285149">
              <a:defRPr>
                <a:solidFill>
                  <a:schemeClr val="tx1"/>
                </a:solidFill>
                <a:latin typeface="Garamond" panose="02020404030301010803" pitchFamily="18" charset="0"/>
              </a:defRPr>
            </a:lvl2pPr>
            <a:lvl3pPr marL="1140596" indent="-228119">
              <a:defRPr>
                <a:solidFill>
                  <a:schemeClr val="tx1"/>
                </a:solidFill>
                <a:latin typeface="Garamond" panose="02020404030301010803" pitchFamily="18" charset="0"/>
              </a:defRPr>
            </a:lvl3pPr>
            <a:lvl4pPr marL="1596834" indent="-228119">
              <a:defRPr>
                <a:solidFill>
                  <a:schemeClr val="tx1"/>
                </a:solidFill>
                <a:latin typeface="Garamond" panose="02020404030301010803" pitchFamily="18" charset="0"/>
              </a:defRPr>
            </a:lvl4pPr>
            <a:lvl5pPr marL="2053072" indent="-228119">
              <a:defRPr>
                <a:solidFill>
                  <a:schemeClr val="tx1"/>
                </a:solidFill>
                <a:latin typeface="Garamond" panose="02020404030301010803" pitchFamily="18" charset="0"/>
              </a:defRPr>
            </a:lvl5pPr>
            <a:lvl6pPr marL="2509310" indent="-228119" eaLnBrk="0" fontAlgn="base" hangingPunct="0">
              <a:spcBef>
                <a:spcPct val="0"/>
              </a:spcBef>
              <a:spcAft>
                <a:spcPct val="0"/>
              </a:spcAft>
              <a:defRPr>
                <a:solidFill>
                  <a:schemeClr val="tx1"/>
                </a:solidFill>
                <a:latin typeface="Garamond" panose="02020404030301010803" pitchFamily="18" charset="0"/>
              </a:defRPr>
            </a:lvl6pPr>
            <a:lvl7pPr marL="2965548" indent="-228119" eaLnBrk="0" fontAlgn="base" hangingPunct="0">
              <a:spcBef>
                <a:spcPct val="0"/>
              </a:spcBef>
              <a:spcAft>
                <a:spcPct val="0"/>
              </a:spcAft>
              <a:defRPr>
                <a:solidFill>
                  <a:schemeClr val="tx1"/>
                </a:solidFill>
                <a:latin typeface="Garamond" panose="02020404030301010803" pitchFamily="18" charset="0"/>
              </a:defRPr>
            </a:lvl7pPr>
            <a:lvl8pPr marL="3421787" indent="-228119" eaLnBrk="0" fontAlgn="base" hangingPunct="0">
              <a:spcBef>
                <a:spcPct val="0"/>
              </a:spcBef>
              <a:spcAft>
                <a:spcPct val="0"/>
              </a:spcAft>
              <a:defRPr>
                <a:solidFill>
                  <a:schemeClr val="tx1"/>
                </a:solidFill>
                <a:latin typeface="Garamond" panose="02020404030301010803" pitchFamily="18" charset="0"/>
              </a:defRPr>
            </a:lvl8pPr>
            <a:lvl9pPr marL="3878025" indent="-228119"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2476" rtl="0" eaLnBrk="0" fontAlgn="base" latinLnBrk="0" hangingPunct="0">
              <a:lnSpc>
                <a:spcPct val="100000"/>
              </a:lnSpc>
              <a:spcBef>
                <a:spcPct val="0"/>
              </a:spcBef>
              <a:spcAft>
                <a:spcPct val="0"/>
              </a:spcAft>
              <a:buClrTx/>
              <a:buSzTx/>
              <a:buFontTx/>
              <a:buNone/>
              <a:tabLst/>
              <a:defRPr/>
            </a:pPr>
            <a:fld id="{6B63890A-5C24-43C2-AC72-0ED32D040AD3}" type="slidenum">
              <a:rPr kumimoji="0" lang="sl-SI" altLang="sl-SI" sz="1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pPr marL="0" marR="0" lvl="0" indent="0" algn="r" defTabSz="912476" rtl="0" eaLnBrk="0" fontAlgn="base" latinLnBrk="0" hangingPunct="0">
                <a:lnSpc>
                  <a:spcPct val="100000"/>
                </a:lnSpc>
                <a:spcBef>
                  <a:spcPct val="0"/>
                </a:spcBef>
                <a:spcAft>
                  <a:spcPct val="0"/>
                </a:spcAft>
                <a:buClrTx/>
                <a:buSzTx/>
                <a:buFontTx/>
                <a:buNone/>
                <a:tabLst/>
                <a:defRPr/>
              </a:pPr>
              <a:t>47</a:t>
            </a:fld>
            <a:endParaRPr kumimoji="0" lang="sl-SI" altLang="sl-SI" sz="12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33761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4641852" y="2414588"/>
            <a:ext cx="3757083" cy="2017712"/>
            <a:chOff x="2193" y="1521"/>
            <a:chExt cx="1775" cy="1271"/>
          </a:xfrm>
        </p:grpSpPr>
        <p:sp>
          <p:nvSpPr>
            <p:cNvPr id="5" name="Freeform 10"/>
            <p:cNvSpPr>
              <a:spLocks/>
            </p:cNvSpPr>
            <p:nvPr userDrawn="1"/>
          </p:nvSpPr>
          <p:spPr bwMode="auto">
            <a:xfrm>
              <a:off x="3442" y="1521"/>
              <a:ext cx="244" cy="239"/>
            </a:xfrm>
            <a:custGeom>
              <a:avLst/>
              <a:gdLst/>
              <a:ahLst/>
              <a:cxnLst>
                <a:cxn ang="0">
                  <a:pos x="730" y="388"/>
                </a:cxn>
                <a:cxn ang="0">
                  <a:pos x="719" y="443"/>
                </a:cxn>
                <a:cxn ang="0">
                  <a:pos x="702" y="495"/>
                </a:cxn>
                <a:cxn ang="0">
                  <a:pos x="676" y="541"/>
                </a:cxn>
                <a:cxn ang="0">
                  <a:pos x="645" y="584"/>
                </a:cxn>
                <a:cxn ang="0">
                  <a:pos x="608" y="622"/>
                </a:cxn>
                <a:cxn ang="0">
                  <a:pos x="566" y="655"/>
                </a:cxn>
                <a:cxn ang="0">
                  <a:pos x="519" y="680"/>
                </a:cxn>
                <a:cxn ang="0">
                  <a:pos x="471" y="700"/>
                </a:cxn>
                <a:cxn ang="0">
                  <a:pos x="419" y="712"/>
                </a:cxn>
                <a:cxn ang="0">
                  <a:pos x="366" y="716"/>
                </a:cxn>
                <a:cxn ang="0">
                  <a:pos x="309" y="712"/>
                </a:cxn>
                <a:cxn ang="0">
                  <a:pos x="255" y="700"/>
                </a:cxn>
                <a:cxn ang="0">
                  <a:pos x="205" y="680"/>
                </a:cxn>
                <a:cxn ang="0">
                  <a:pos x="159" y="655"/>
                </a:cxn>
                <a:cxn ang="0">
                  <a:pos x="118" y="622"/>
                </a:cxn>
                <a:cxn ang="0">
                  <a:pos x="82" y="584"/>
                </a:cxn>
                <a:cxn ang="0">
                  <a:pos x="52" y="541"/>
                </a:cxn>
                <a:cxn ang="0">
                  <a:pos x="28" y="495"/>
                </a:cxn>
                <a:cxn ang="0">
                  <a:pos x="11" y="443"/>
                </a:cxn>
                <a:cxn ang="0">
                  <a:pos x="2" y="388"/>
                </a:cxn>
                <a:cxn ang="0">
                  <a:pos x="0" y="332"/>
                </a:cxn>
                <a:cxn ang="0">
                  <a:pos x="8" y="280"/>
                </a:cxn>
                <a:cxn ang="0">
                  <a:pos x="22" y="230"/>
                </a:cxn>
                <a:cxn ang="0">
                  <a:pos x="43" y="184"/>
                </a:cxn>
                <a:cxn ang="0">
                  <a:pos x="71" y="142"/>
                </a:cxn>
                <a:cxn ang="0">
                  <a:pos x="106" y="103"/>
                </a:cxn>
                <a:cxn ang="0">
                  <a:pos x="145" y="70"/>
                </a:cxn>
                <a:cxn ang="0">
                  <a:pos x="189" y="42"/>
                </a:cxn>
                <a:cxn ang="0">
                  <a:pos x="239" y="22"/>
                </a:cxn>
                <a:cxn ang="0">
                  <a:pos x="290" y="7"/>
                </a:cxn>
                <a:cxn ang="0">
                  <a:pos x="347" y="0"/>
                </a:cxn>
                <a:cxn ang="0">
                  <a:pos x="402" y="1"/>
                </a:cxn>
                <a:cxn ang="0">
                  <a:pos x="454" y="11"/>
                </a:cxn>
                <a:cxn ang="0">
                  <a:pos x="503" y="27"/>
                </a:cxn>
                <a:cxn ang="0">
                  <a:pos x="551" y="51"/>
                </a:cxn>
                <a:cxn ang="0">
                  <a:pos x="594" y="80"/>
                </a:cxn>
                <a:cxn ang="0">
                  <a:pos x="633" y="116"/>
                </a:cxn>
                <a:cxn ang="0">
                  <a:pos x="666" y="156"/>
                </a:cxn>
                <a:cxn ang="0">
                  <a:pos x="694" y="199"/>
                </a:cxn>
                <a:cxn ang="0">
                  <a:pos x="715" y="246"/>
                </a:cxn>
                <a:cxn ang="0">
                  <a:pos x="728" y="297"/>
                </a:cxn>
                <a:cxn ang="0">
                  <a:pos x="732" y="350"/>
                </a:cxn>
              </a:cxnLst>
              <a:rect l="0" t="0" r="r" b="b"/>
              <a:pathLst>
                <a:path w="732" h="716">
                  <a:moveTo>
                    <a:pt x="732" y="350"/>
                  </a:moveTo>
                  <a:lnTo>
                    <a:pt x="731" y="369"/>
                  </a:lnTo>
                  <a:lnTo>
                    <a:pt x="730" y="388"/>
                  </a:lnTo>
                  <a:lnTo>
                    <a:pt x="728" y="406"/>
                  </a:lnTo>
                  <a:lnTo>
                    <a:pt x="724" y="425"/>
                  </a:lnTo>
                  <a:lnTo>
                    <a:pt x="719" y="443"/>
                  </a:lnTo>
                  <a:lnTo>
                    <a:pt x="715" y="460"/>
                  </a:lnTo>
                  <a:lnTo>
                    <a:pt x="708" y="477"/>
                  </a:lnTo>
                  <a:lnTo>
                    <a:pt x="702" y="495"/>
                  </a:lnTo>
                  <a:lnTo>
                    <a:pt x="694" y="511"/>
                  </a:lnTo>
                  <a:lnTo>
                    <a:pt x="686" y="526"/>
                  </a:lnTo>
                  <a:lnTo>
                    <a:pt x="676" y="541"/>
                  </a:lnTo>
                  <a:lnTo>
                    <a:pt x="666" y="556"/>
                  </a:lnTo>
                  <a:lnTo>
                    <a:pt x="656" y="570"/>
                  </a:lnTo>
                  <a:lnTo>
                    <a:pt x="645" y="584"/>
                  </a:lnTo>
                  <a:lnTo>
                    <a:pt x="633" y="597"/>
                  </a:lnTo>
                  <a:lnTo>
                    <a:pt x="621" y="610"/>
                  </a:lnTo>
                  <a:lnTo>
                    <a:pt x="608" y="622"/>
                  </a:lnTo>
                  <a:lnTo>
                    <a:pt x="594" y="634"/>
                  </a:lnTo>
                  <a:lnTo>
                    <a:pt x="580" y="645"/>
                  </a:lnTo>
                  <a:lnTo>
                    <a:pt x="566" y="655"/>
                  </a:lnTo>
                  <a:lnTo>
                    <a:pt x="551" y="664"/>
                  </a:lnTo>
                  <a:lnTo>
                    <a:pt x="536" y="673"/>
                  </a:lnTo>
                  <a:lnTo>
                    <a:pt x="519" y="680"/>
                  </a:lnTo>
                  <a:lnTo>
                    <a:pt x="503" y="688"/>
                  </a:lnTo>
                  <a:lnTo>
                    <a:pt x="487" y="695"/>
                  </a:lnTo>
                  <a:lnTo>
                    <a:pt x="471" y="700"/>
                  </a:lnTo>
                  <a:lnTo>
                    <a:pt x="454" y="704"/>
                  </a:lnTo>
                  <a:lnTo>
                    <a:pt x="436" y="709"/>
                  </a:lnTo>
                  <a:lnTo>
                    <a:pt x="419" y="712"/>
                  </a:lnTo>
                  <a:lnTo>
                    <a:pt x="402" y="714"/>
                  </a:lnTo>
                  <a:lnTo>
                    <a:pt x="383" y="715"/>
                  </a:lnTo>
                  <a:lnTo>
                    <a:pt x="366" y="716"/>
                  </a:lnTo>
                  <a:lnTo>
                    <a:pt x="347" y="715"/>
                  </a:lnTo>
                  <a:lnTo>
                    <a:pt x="327" y="714"/>
                  </a:lnTo>
                  <a:lnTo>
                    <a:pt x="309" y="712"/>
                  </a:lnTo>
                  <a:lnTo>
                    <a:pt x="290" y="709"/>
                  </a:lnTo>
                  <a:lnTo>
                    <a:pt x="273" y="704"/>
                  </a:lnTo>
                  <a:lnTo>
                    <a:pt x="255" y="700"/>
                  </a:lnTo>
                  <a:lnTo>
                    <a:pt x="239" y="695"/>
                  </a:lnTo>
                  <a:lnTo>
                    <a:pt x="221" y="688"/>
                  </a:lnTo>
                  <a:lnTo>
                    <a:pt x="205" y="680"/>
                  </a:lnTo>
                  <a:lnTo>
                    <a:pt x="189" y="673"/>
                  </a:lnTo>
                  <a:lnTo>
                    <a:pt x="174" y="664"/>
                  </a:lnTo>
                  <a:lnTo>
                    <a:pt x="159" y="655"/>
                  </a:lnTo>
                  <a:lnTo>
                    <a:pt x="145" y="645"/>
                  </a:lnTo>
                  <a:lnTo>
                    <a:pt x="131" y="634"/>
                  </a:lnTo>
                  <a:lnTo>
                    <a:pt x="118" y="622"/>
                  </a:lnTo>
                  <a:lnTo>
                    <a:pt x="106" y="610"/>
                  </a:lnTo>
                  <a:lnTo>
                    <a:pt x="93" y="597"/>
                  </a:lnTo>
                  <a:lnTo>
                    <a:pt x="82" y="584"/>
                  </a:lnTo>
                  <a:lnTo>
                    <a:pt x="71" y="570"/>
                  </a:lnTo>
                  <a:lnTo>
                    <a:pt x="62" y="556"/>
                  </a:lnTo>
                  <a:lnTo>
                    <a:pt x="52" y="541"/>
                  </a:lnTo>
                  <a:lnTo>
                    <a:pt x="43" y="526"/>
                  </a:lnTo>
                  <a:lnTo>
                    <a:pt x="36" y="511"/>
                  </a:lnTo>
                  <a:lnTo>
                    <a:pt x="28" y="495"/>
                  </a:lnTo>
                  <a:lnTo>
                    <a:pt x="22" y="477"/>
                  </a:lnTo>
                  <a:lnTo>
                    <a:pt x="16" y="460"/>
                  </a:lnTo>
                  <a:lnTo>
                    <a:pt x="11" y="443"/>
                  </a:lnTo>
                  <a:lnTo>
                    <a:pt x="8" y="425"/>
                  </a:lnTo>
                  <a:lnTo>
                    <a:pt x="4" y="406"/>
                  </a:lnTo>
                  <a:lnTo>
                    <a:pt x="2" y="388"/>
                  </a:lnTo>
                  <a:lnTo>
                    <a:pt x="0" y="369"/>
                  </a:lnTo>
                  <a:lnTo>
                    <a:pt x="0" y="350"/>
                  </a:lnTo>
                  <a:lnTo>
                    <a:pt x="0" y="332"/>
                  </a:lnTo>
                  <a:lnTo>
                    <a:pt x="2" y="314"/>
                  </a:lnTo>
                  <a:lnTo>
                    <a:pt x="4" y="297"/>
                  </a:lnTo>
                  <a:lnTo>
                    <a:pt x="8" y="280"/>
                  </a:lnTo>
                  <a:lnTo>
                    <a:pt x="11" y="264"/>
                  </a:lnTo>
                  <a:lnTo>
                    <a:pt x="16" y="246"/>
                  </a:lnTo>
                  <a:lnTo>
                    <a:pt x="22" y="230"/>
                  </a:lnTo>
                  <a:lnTo>
                    <a:pt x="28" y="215"/>
                  </a:lnTo>
                  <a:lnTo>
                    <a:pt x="36" y="199"/>
                  </a:lnTo>
                  <a:lnTo>
                    <a:pt x="43" y="184"/>
                  </a:lnTo>
                  <a:lnTo>
                    <a:pt x="52" y="170"/>
                  </a:lnTo>
                  <a:lnTo>
                    <a:pt x="62" y="156"/>
                  </a:lnTo>
                  <a:lnTo>
                    <a:pt x="71" y="142"/>
                  </a:lnTo>
                  <a:lnTo>
                    <a:pt x="82" y="129"/>
                  </a:lnTo>
                  <a:lnTo>
                    <a:pt x="93" y="116"/>
                  </a:lnTo>
                  <a:lnTo>
                    <a:pt x="106" y="103"/>
                  </a:lnTo>
                  <a:lnTo>
                    <a:pt x="118" y="92"/>
                  </a:lnTo>
                  <a:lnTo>
                    <a:pt x="131" y="80"/>
                  </a:lnTo>
                  <a:lnTo>
                    <a:pt x="145" y="70"/>
                  </a:lnTo>
                  <a:lnTo>
                    <a:pt x="159" y="61"/>
                  </a:lnTo>
                  <a:lnTo>
                    <a:pt x="174" y="51"/>
                  </a:lnTo>
                  <a:lnTo>
                    <a:pt x="189" y="42"/>
                  </a:lnTo>
                  <a:lnTo>
                    <a:pt x="205" y="35"/>
                  </a:lnTo>
                  <a:lnTo>
                    <a:pt x="221" y="27"/>
                  </a:lnTo>
                  <a:lnTo>
                    <a:pt x="239" y="22"/>
                  </a:lnTo>
                  <a:lnTo>
                    <a:pt x="255" y="15"/>
                  </a:lnTo>
                  <a:lnTo>
                    <a:pt x="273" y="11"/>
                  </a:lnTo>
                  <a:lnTo>
                    <a:pt x="290" y="7"/>
                  </a:lnTo>
                  <a:lnTo>
                    <a:pt x="309" y="3"/>
                  </a:lnTo>
                  <a:lnTo>
                    <a:pt x="327" y="1"/>
                  </a:lnTo>
                  <a:lnTo>
                    <a:pt x="347" y="0"/>
                  </a:lnTo>
                  <a:lnTo>
                    <a:pt x="366" y="0"/>
                  </a:lnTo>
                  <a:lnTo>
                    <a:pt x="383" y="0"/>
                  </a:lnTo>
                  <a:lnTo>
                    <a:pt x="402" y="1"/>
                  </a:lnTo>
                  <a:lnTo>
                    <a:pt x="419" y="3"/>
                  </a:lnTo>
                  <a:lnTo>
                    <a:pt x="436" y="7"/>
                  </a:lnTo>
                  <a:lnTo>
                    <a:pt x="454" y="11"/>
                  </a:lnTo>
                  <a:lnTo>
                    <a:pt x="471" y="15"/>
                  </a:lnTo>
                  <a:lnTo>
                    <a:pt x="487" y="22"/>
                  </a:lnTo>
                  <a:lnTo>
                    <a:pt x="503" y="27"/>
                  </a:lnTo>
                  <a:lnTo>
                    <a:pt x="519" y="35"/>
                  </a:lnTo>
                  <a:lnTo>
                    <a:pt x="536" y="42"/>
                  </a:lnTo>
                  <a:lnTo>
                    <a:pt x="551" y="51"/>
                  </a:lnTo>
                  <a:lnTo>
                    <a:pt x="566" y="61"/>
                  </a:lnTo>
                  <a:lnTo>
                    <a:pt x="580" y="70"/>
                  </a:lnTo>
                  <a:lnTo>
                    <a:pt x="594" y="80"/>
                  </a:lnTo>
                  <a:lnTo>
                    <a:pt x="608" y="92"/>
                  </a:lnTo>
                  <a:lnTo>
                    <a:pt x="621" y="103"/>
                  </a:lnTo>
                  <a:lnTo>
                    <a:pt x="633" y="116"/>
                  </a:lnTo>
                  <a:lnTo>
                    <a:pt x="645" y="129"/>
                  </a:lnTo>
                  <a:lnTo>
                    <a:pt x="656" y="142"/>
                  </a:lnTo>
                  <a:lnTo>
                    <a:pt x="666" y="156"/>
                  </a:lnTo>
                  <a:lnTo>
                    <a:pt x="676" y="170"/>
                  </a:lnTo>
                  <a:lnTo>
                    <a:pt x="686" y="184"/>
                  </a:lnTo>
                  <a:lnTo>
                    <a:pt x="694" y="199"/>
                  </a:lnTo>
                  <a:lnTo>
                    <a:pt x="702" y="215"/>
                  </a:lnTo>
                  <a:lnTo>
                    <a:pt x="708" y="230"/>
                  </a:lnTo>
                  <a:lnTo>
                    <a:pt x="715" y="246"/>
                  </a:lnTo>
                  <a:lnTo>
                    <a:pt x="719" y="264"/>
                  </a:lnTo>
                  <a:lnTo>
                    <a:pt x="724" y="280"/>
                  </a:lnTo>
                  <a:lnTo>
                    <a:pt x="728" y="297"/>
                  </a:lnTo>
                  <a:lnTo>
                    <a:pt x="730" y="314"/>
                  </a:lnTo>
                  <a:lnTo>
                    <a:pt x="731" y="332"/>
                  </a:lnTo>
                  <a:lnTo>
                    <a:pt x="732" y="350"/>
                  </a:lnTo>
                  <a:close/>
                </a:path>
              </a:pathLst>
            </a:custGeom>
            <a:solidFill>
              <a:srgbClr val="FFFFFF"/>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6" name="Freeform 11"/>
            <p:cNvSpPr>
              <a:spLocks/>
            </p:cNvSpPr>
            <p:nvPr userDrawn="1"/>
          </p:nvSpPr>
          <p:spPr bwMode="auto">
            <a:xfrm>
              <a:off x="3723" y="1919"/>
              <a:ext cx="245" cy="244"/>
            </a:xfrm>
            <a:custGeom>
              <a:avLst/>
              <a:gdLst/>
              <a:ahLst/>
              <a:cxnLst>
                <a:cxn ang="0">
                  <a:pos x="731" y="404"/>
                </a:cxn>
                <a:cxn ang="0">
                  <a:pos x="721" y="459"/>
                </a:cxn>
                <a:cxn ang="0">
                  <a:pos x="705" y="510"/>
                </a:cxn>
                <a:cxn ang="0">
                  <a:pos x="681" y="558"/>
                </a:cxn>
                <a:cxn ang="0">
                  <a:pos x="651" y="601"/>
                </a:cxn>
                <a:cxn ang="0">
                  <a:pos x="614" y="639"/>
                </a:cxn>
                <a:cxn ang="0">
                  <a:pos x="573" y="671"/>
                </a:cxn>
                <a:cxn ang="0">
                  <a:pos x="527" y="697"/>
                </a:cxn>
                <a:cxn ang="0">
                  <a:pos x="477" y="717"/>
                </a:cxn>
                <a:cxn ang="0">
                  <a:pos x="423" y="728"/>
                </a:cxn>
                <a:cxn ang="0">
                  <a:pos x="367" y="732"/>
                </a:cxn>
                <a:cxn ang="0">
                  <a:pos x="313" y="728"/>
                </a:cxn>
                <a:cxn ang="0">
                  <a:pos x="262" y="717"/>
                </a:cxn>
                <a:cxn ang="0">
                  <a:pos x="212" y="697"/>
                </a:cxn>
                <a:cxn ang="0">
                  <a:pos x="167" y="671"/>
                </a:cxn>
                <a:cxn ang="0">
                  <a:pos x="125" y="639"/>
                </a:cxn>
                <a:cxn ang="0">
                  <a:pos x="88" y="601"/>
                </a:cxn>
                <a:cxn ang="0">
                  <a:pos x="56" y="558"/>
                </a:cxn>
                <a:cxn ang="0">
                  <a:pos x="31" y="510"/>
                </a:cxn>
                <a:cxn ang="0">
                  <a:pos x="12" y="459"/>
                </a:cxn>
                <a:cxn ang="0">
                  <a:pos x="3" y="404"/>
                </a:cxn>
                <a:cxn ang="0">
                  <a:pos x="0" y="348"/>
                </a:cxn>
                <a:cxn ang="0">
                  <a:pos x="8" y="295"/>
                </a:cxn>
                <a:cxn ang="0">
                  <a:pos x="24" y="245"/>
                </a:cxn>
                <a:cxn ang="0">
                  <a:pos x="47" y="197"/>
                </a:cxn>
                <a:cxn ang="0">
                  <a:pos x="76" y="152"/>
                </a:cxn>
                <a:cxn ang="0">
                  <a:pos x="112" y="112"/>
                </a:cxn>
                <a:cxn ang="0">
                  <a:pos x="152" y="76"/>
                </a:cxn>
                <a:cxn ang="0">
                  <a:pos x="197" y="47"/>
                </a:cxn>
                <a:cxn ang="0">
                  <a:pos x="245" y="23"/>
                </a:cxn>
                <a:cxn ang="0">
                  <a:pos x="295" y="8"/>
                </a:cxn>
                <a:cxn ang="0">
                  <a:pos x="348" y="0"/>
                </a:cxn>
                <a:cxn ang="0">
                  <a:pos x="404" y="3"/>
                </a:cxn>
                <a:cxn ang="0">
                  <a:pos x="459" y="12"/>
                </a:cxn>
                <a:cxn ang="0">
                  <a:pos x="510" y="31"/>
                </a:cxn>
                <a:cxn ang="0">
                  <a:pos x="558" y="56"/>
                </a:cxn>
                <a:cxn ang="0">
                  <a:pos x="601" y="87"/>
                </a:cxn>
                <a:cxn ang="0">
                  <a:pos x="639" y="125"/>
                </a:cxn>
                <a:cxn ang="0">
                  <a:pos x="671" y="167"/>
                </a:cxn>
                <a:cxn ang="0">
                  <a:pos x="697" y="212"/>
                </a:cxn>
                <a:cxn ang="0">
                  <a:pos x="716" y="262"/>
                </a:cxn>
                <a:cxn ang="0">
                  <a:pos x="728" y="313"/>
                </a:cxn>
                <a:cxn ang="0">
                  <a:pos x="733" y="367"/>
                </a:cxn>
              </a:cxnLst>
              <a:rect l="0" t="0" r="r" b="b"/>
              <a:pathLst>
                <a:path w="733" h="732">
                  <a:moveTo>
                    <a:pt x="733" y="367"/>
                  </a:moveTo>
                  <a:lnTo>
                    <a:pt x="732" y="385"/>
                  </a:lnTo>
                  <a:lnTo>
                    <a:pt x="731" y="404"/>
                  </a:lnTo>
                  <a:lnTo>
                    <a:pt x="728" y="423"/>
                  </a:lnTo>
                  <a:lnTo>
                    <a:pt x="725" y="441"/>
                  </a:lnTo>
                  <a:lnTo>
                    <a:pt x="721" y="459"/>
                  </a:lnTo>
                  <a:lnTo>
                    <a:pt x="716" y="477"/>
                  </a:lnTo>
                  <a:lnTo>
                    <a:pt x="711" y="494"/>
                  </a:lnTo>
                  <a:lnTo>
                    <a:pt x="705" y="510"/>
                  </a:lnTo>
                  <a:lnTo>
                    <a:pt x="697" y="526"/>
                  </a:lnTo>
                  <a:lnTo>
                    <a:pt x="689" y="543"/>
                  </a:lnTo>
                  <a:lnTo>
                    <a:pt x="681" y="558"/>
                  </a:lnTo>
                  <a:lnTo>
                    <a:pt x="671" y="573"/>
                  </a:lnTo>
                  <a:lnTo>
                    <a:pt x="661" y="587"/>
                  </a:lnTo>
                  <a:lnTo>
                    <a:pt x="651" y="601"/>
                  </a:lnTo>
                  <a:lnTo>
                    <a:pt x="639" y="614"/>
                  </a:lnTo>
                  <a:lnTo>
                    <a:pt x="627" y="627"/>
                  </a:lnTo>
                  <a:lnTo>
                    <a:pt x="614" y="639"/>
                  </a:lnTo>
                  <a:lnTo>
                    <a:pt x="601" y="650"/>
                  </a:lnTo>
                  <a:lnTo>
                    <a:pt x="587" y="660"/>
                  </a:lnTo>
                  <a:lnTo>
                    <a:pt x="573" y="671"/>
                  </a:lnTo>
                  <a:lnTo>
                    <a:pt x="558" y="680"/>
                  </a:lnTo>
                  <a:lnTo>
                    <a:pt x="543" y="688"/>
                  </a:lnTo>
                  <a:lnTo>
                    <a:pt x="527" y="697"/>
                  </a:lnTo>
                  <a:lnTo>
                    <a:pt x="510" y="704"/>
                  </a:lnTo>
                  <a:lnTo>
                    <a:pt x="494" y="710"/>
                  </a:lnTo>
                  <a:lnTo>
                    <a:pt x="477" y="717"/>
                  </a:lnTo>
                  <a:lnTo>
                    <a:pt x="459" y="721"/>
                  </a:lnTo>
                  <a:lnTo>
                    <a:pt x="441" y="725"/>
                  </a:lnTo>
                  <a:lnTo>
                    <a:pt x="423" y="728"/>
                  </a:lnTo>
                  <a:lnTo>
                    <a:pt x="404" y="731"/>
                  </a:lnTo>
                  <a:lnTo>
                    <a:pt x="386" y="732"/>
                  </a:lnTo>
                  <a:lnTo>
                    <a:pt x="367" y="732"/>
                  </a:lnTo>
                  <a:lnTo>
                    <a:pt x="348" y="732"/>
                  </a:lnTo>
                  <a:lnTo>
                    <a:pt x="331" y="731"/>
                  </a:lnTo>
                  <a:lnTo>
                    <a:pt x="313" y="728"/>
                  </a:lnTo>
                  <a:lnTo>
                    <a:pt x="295" y="725"/>
                  </a:lnTo>
                  <a:lnTo>
                    <a:pt x="278" y="721"/>
                  </a:lnTo>
                  <a:lnTo>
                    <a:pt x="262" y="717"/>
                  </a:lnTo>
                  <a:lnTo>
                    <a:pt x="245" y="710"/>
                  </a:lnTo>
                  <a:lnTo>
                    <a:pt x="228" y="704"/>
                  </a:lnTo>
                  <a:lnTo>
                    <a:pt x="212" y="697"/>
                  </a:lnTo>
                  <a:lnTo>
                    <a:pt x="197" y="688"/>
                  </a:lnTo>
                  <a:lnTo>
                    <a:pt x="182" y="680"/>
                  </a:lnTo>
                  <a:lnTo>
                    <a:pt x="167" y="671"/>
                  </a:lnTo>
                  <a:lnTo>
                    <a:pt x="152" y="660"/>
                  </a:lnTo>
                  <a:lnTo>
                    <a:pt x="138" y="650"/>
                  </a:lnTo>
                  <a:lnTo>
                    <a:pt x="125" y="639"/>
                  </a:lnTo>
                  <a:lnTo>
                    <a:pt x="112" y="627"/>
                  </a:lnTo>
                  <a:lnTo>
                    <a:pt x="100" y="614"/>
                  </a:lnTo>
                  <a:lnTo>
                    <a:pt x="88" y="601"/>
                  </a:lnTo>
                  <a:lnTo>
                    <a:pt x="76" y="587"/>
                  </a:lnTo>
                  <a:lnTo>
                    <a:pt x="65" y="573"/>
                  </a:lnTo>
                  <a:lnTo>
                    <a:pt x="56" y="558"/>
                  </a:lnTo>
                  <a:lnTo>
                    <a:pt x="47" y="543"/>
                  </a:lnTo>
                  <a:lnTo>
                    <a:pt x="38" y="526"/>
                  </a:lnTo>
                  <a:lnTo>
                    <a:pt x="31" y="510"/>
                  </a:lnTo>
                  <a:lnTo>
                    <a:pt x="24" y="494"/>
                  </a:lnTo>
                  <a:lnTo>
                    <a:pt x="18" y="477"/>
                  </a:lnTo>
                  <a:lnTo>
                    <a:pt x="12" y="459"/>
                  </a:lnTo>
                  <a:lnTo>
                    <a:pt x="8" y="441"/>
                  </a:lnTo>
                  <a:lnTo>
                    <a:pt x="5" y="423"/>
                  </a:lnTo>
                  <a:lnTo>
                    <a:pt x="3" y="404"/>
                  </a:lnTo>
                  <a:lnTo>
                    <a:pt x="0" y="385"/>
                  </a:lnTo>
                  <a:lnTo>
                    <a:pt x="0" y="367"/>
                  </a:lnTo>
                  <a:lnTo>
                    <a:pt x="0" y="348"/>
                  </a:lnTo>
                  <a:lnTo>
                    <a:pt x="3" y="331"/>
                  </a:lnTo>
                  <a:lnTo>
                    <a:pt x="5" y="313"/>
                  </a:lnTo>
                  <a:lnTo>
                    <a:pt x="8" y="295"/>
                  </a:lnTo>
                  <a:lnTo>
                    <a:pt x="12" y="278"/>
                  </a:lnTo>
                  <a:lnTo>
                    <a:pt x="18" y="262"/>
                  </a:lnTo>
                  <a:lnTo>
                    <a:pt x="24" y="245"/>
                  </a:lnTo>
                  <a:lnTo>
                    <a:pt x="31" y="228"/>
                  </a:lnTo>
                  <a:lnTo>
                    <a:pt x="38" y="212"/>
                  </a:lnTo>
                  <a:lnTo>
                    <a:pt x="47" y="197"/>
                  </a:lnTo>
                  <a:lnTo>
                    <a:pt x="56" y="181"/>
                  </a:lnTo>
                  <a:lnTo>
                    <a:pt x="65" y="167"/>
                  </a:lnTo>
                  <a:lnTo>
                    <a:pt x="76" y="152"/>
                  </a:lnTo>
                  <a:lnTo>
                    <a:pt x="88" y="138"/>
                  </a:lnTo>
                  <a:lnTo>
                    <a:pt x="100" y="125"/>
                  </a:lnTo>
                  <a:lnTo>
                    <a:pt x="112" y="112"/>
                  </a:lnTo>
                  <a:lnTo>
                    <a:pt x="125" y="99"/>
                  </a:lnTo>
                  <a:lnTo>
                    <a:pt x="138" y="87"/>
                  </a:lnTo>
                  <a:lnTo>
                    <a:pt x="152" y="76"/>
                  </a:lnTo>
                  <a:lnTo>
                    <a:pt x="167" y="65"/>
                  </a:lnTo>
                  <a:lnTo>
                    <a:pt x="182" y="56"/>
                  </a:lnTo>
                  <a:lnTo>
                    <a:pt x="197" y="47"/>
                  </a:lnTo>
                  <a:lnTo>
                    <a:pt x="212" y="38"/>
                  </a:lnTo>
                  <a:lnTo>
                    <a:pt x="228" y="31"/>
                  </a:lnTo>
                  <a:lnTo>
                    <a:pt x="245" y="23"/>
                  </a:lnTo>
                  <a:lnTo>
                    <a:pt x="262" y="18"/>
                  </a:lnTo>
                  <a:lnTo>
                    <a:pt x="278" y="12"/>
                  </a:lnTo>
                  <a:lnTo>
                    <a:pt x="295" y="8"/>
                  </a:lnTo>
                  <a:lnTo>
                    <a:pt x="313" y="5"/>
                  </a:lnTo>
                  <a:lnTo>
                    <a:pt x="331" y="3"/>
                  </a:lnTo>
                  <a:lnTo>
                    <a:pt x="348" y="0"/>
                  </a:lnTo>
                  <a:lnTo>
                    <a:pt x="367" y="0"/>
                  </a:lnTo>
                  <a:lnTo>
                    <a:pt x="386" y="0"/>
                  </a:lnTo>
                  <a:lnTo>
                    <a:pt x="404" y="3"/>
                  </a:lnTo>
                  <a:lnTo>
                    <a:pt x="423" y="5"/>
                  </a:lnTo>
                  <a:lnTo>
                    <a:pt x="441" y="8"/>
                  </a:lnTo>
                  <a:lnTo>
                    <a:pt x="459" y="12"/>
                  </a:lnTo>
                  <a:lnTo>
                    <a:pt x="477" y="18"/>
                  </a:lnTo>
                  <a:lnTo>
                    <a:pt x="494" y="23"/>
                  </a:lnTo>
                  <a:lnTo>
                    <a:pt x="510" y="31"/>
                  </a:lnTo>
                  <a:lnTo>
                    <a:pt x="527" y="38"/>
                  </a:lnTo>
                  <a:lnTo>
                    <a:pt x="543" y="47"/>
                  </a:lnTo>
                  <a:lnTo>
                    <a:pt x="558" y="56"/>
                  </a:lnTo>
                  <a:lnTo>
                    <a:pt x="573" y="65"/>
                  </a:lnTo>
                  <a:lnTo>
                    <a:pt x="587" y="76"/>
                  </a:lnTo>
                  <a:lnTo>
                    <a:pt x="601" y="87"/>
                  </a:lnTo>
                  <a:lnTo>
                    <a:pt x="614" y="99"/>
                  </a:lnTo>
                  <a:lnTo>
                    <a:pt x="627" y="112"/>
                  </a:lnTo>
                  <a:lnTo>
                    <a:pt x="639" y="125"/>
                  </a:lnTo>
                  <a:lnTo>
                    <a:pt x="651" y="138"/>
                  </a:lnTo>
                  <a:lnTo>
                    <a:pt x="661" y="152"/>
                  </a:lnTo>
                  <a:lnTo>
                    <a:pt x="671" y="167"/>
                  </a:lnTo>
                  <a:lnTo>
                    <a:pt x="681" y="181"/>
                  </a:lnTo>
                  <a:lnTo>
                    <a:pt x="689" y="197"/>
                  </a:lnTo>
                  <a:lnTo>
                    <a:pt x="697" y="212"/>
                  </a:lnTo>
                  <a:lnTo>
                    <a:pt x="705" y="228"/>
                  </a:lnTo>
                  <a:lnTo>
                    <a:pt x="711" y="245"/>
                  </a:lnTo>
                  <a:lnTo>
                    <a:pt x="716" y="262"/>
                  </a:lnTo>
                  <a:lnTo>
                    <a:pt x="721" y="278"/>
                  </a:lnTo>
                  <a:lnTo>
                    <a:pt x="725" y="295"/>
                  </a:lnTo>
                  <a:lnTo>
                    <a:pt x="728" y="313"/>
                  </a:lnTo>
                  <a:lnTo>
                    <a:pt x="731" y="331"/>
                  </a:lnTo>
                  <a:lnTo>
                    <a:pt x="732" y="348"/>
                  </a:lnTo>
                  <a:lnTo>
                    <a:pt x="733" y="367"/>
                  </a:lnTo>
                  <a:close/>
                </a:path>
              </a:pathLst>
            </a:custGeom>
            <a:solidFill>
              <a:srgbClr val="FFFFFF"/>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7" name="Freeform 12"/>
            <p:cNvSpPr>
              <a:spLocks/>
            </p:cNvSpPr>
            <p:nvPr userDrawn="1"/>
          </p:nvSpPr>
          <p:spPr bwMode="auto">
            <a:xfrm>
              <a:off x="3432" y="1563"/>
              <a:ext cx="530" cy="558"/>
            </a:xfrm>
            <a:custGeom>
              <a:avLst/>
              <a:gdLst/>
              <a:ahLst/>
              <a:cxnLst>
                <a:cxn ang="0">
                  <a:pos x="1282" y="75"/>
                </a:cxn>
                <a:cxn ang="0">
                  <a:pos x="1552" y="121"/>
                </a:cxn>
                <a:cxn ang="0">
                  <a:pos x="1590" y="128"/>
                </a:cxn>
                <a:cxn ang="0">
                  <a:pos x="1571" y="259"/>
                </a:cxn>
                <a:cxn ang="0">
                  <a:pos x="1539" y="418"/>
                </a:cxn>
                <a:cxn ang="0">
                  <a:pos x="1499" y="566"/>
                </a:cxn>
                <a:cxn ang="0">
                  <a:pos x="1470" y="652"/>
                </a:cxn>
                <a:cxn ang="0">
                  <a:pos x="1435" y="729"/>
                </a:cxn>
                <a:cxn ang="0">
                  <a:pos x="1396" y="794"/>
                </a:cxn>
                <a:cxn ang="0">
                  <a:pos x="1353" y="844"/>
                </a:cxn>
                <a:cxn ang="0">
                  <a:pos x="1306" y="885"/>
                </a:cxn>
                <a:cxn ang="0">
                  <a:pos x="1259" y="916"/>
                </a:cxn>
                <a:cxn ang="0">
                  <a:pos x="1178" y="955"/>
                </a:cxn>
                <a:cxn ang="0">
                  <a:pos x="1077" y="994"/>
                </a:cxn>
                <a:cxn ang="0">
                  <a:pos x="976" y="1040"/>
                </a:cxn>
                <a:cxn ang="0">
                  <a:pos x="925" y="1073"/>
                </a:cxn>
                <a:cxn ang="0">
                  <a:pos x="876" y="1114"/>
                </a:cxn>
                <a:cxn ang="0">
                  <a:pos x="827" y="1164"/>
                </a:cxn>
                <a:cxn ang="0">
                  <a:pos x="787" y="1220"/>
                </a:cxn>
                <a:cxn ang="0">
                  <a:pos x="759" y="1281"/>
                </a:cxn>
                <a:cxn ang="0">
                  <a:pos x="739" y="1346"/>
                </a:cxn>
                <a:cxn ang="0">
                  <a:pos x="728" y="1411"/>
                </a:cxn>
                <a:cxn ang="0">
                  <a:pos x="721" y="1475"/>
                </a:cxn>
                <a:cxn ang="0">
                  <a:pos x="722" y="1585"/>
                </a:cxn>
                <a:cxn ang="0">
                  <a:pos x="731" y="1672"/>
                </a:cxn>
                <a:cxn ang="0">
                  <a:pos x="178" y="1575"/>
                </a:cxn>
                <a:cxn ang="0">
                  <a:pos x="10" y="1547"/>
                </a:cxn>
                <a:cxn ang="0">
                  <a:pos x="4" y="1518"/>
                </a:cxn>
                <a:cxn ang="0">
                  <a:pos x="41" y="1346"/>
                </a:cxn>
                <a:cxn ang="0">
                  <a:pos x="83" y="1193"/>
                </a:cxn>
                <a:cxn ang="0">
                  <a:pos x="115" y="1097"/>
                </a:cxn>
                <a:cxn ang="0">
                  <a:pos x="153" y="1004"/>
                </a:cxn>
                <a:cxn ang="0">
                  <a:pos x="196" y="918"/>
                </a:cxn>
                <a:cxn ang="0">
                  <a:pos x="246" y="848"/>
                </a:cxn>
                <a:cxn ang="0">
                  <a:pos x="301" y="796"/>
                </a:cxn>
                <a:cxn ang="0">
                  <a:pos x="359" y="760"/>
                </a:cxn>
                <a:cxn ang="0">
                  <a:pos x="455" y="710"/>
                </a:cxn>
                <a:cxn ang="0">
                  <a:pos x="634" y="626"/>
                </a:cxn>
                <a:cxn ang="0">
                  <a:pos x="697" y="586"/>
                </a:cxn>
                <a:cxn ang="0">
                  <a:pos x="741" y="549"/>
                </a:cxn>
                <a:cxn ang="0">
                  <a:pos x="780" y="505"/>
                </a:cxn>
                <a:cxn ang="0">
                  <a:pos x="816" y="451"/>
                </a:cxn>
                <a:cxn ang="0">
                  <a:pos x="843" y="386"/>
                </a:cxn>
                <a:cxn ang="0">
                  <a:pos x="860" y="322"/>
                </a:cxn>
                <a:cxn ang="0">
                  <a:pos x="872" y="263"/>
                </a:cxn>
                <a:cxn ang="0">
                  <a:pos x="879" y="157"/>
                </a:cxn>
                <a:cxn ang="0">
                  <a:pos x="873" y="74"/>
                </a:cxn>
                <a:cxn ang="0">
                  <a:pos x="860" y="10"/>
                </a:cxn>
              </a:cxnLst>
              <a:rect l="0" t="0" r="r" b="b"/>
              <a:pathLst>
                <a:path w="1590" h="1672">
                  <a:moveTo>
                    <a:pt x="858" y="0"/>
                  </a:moveTo>
                  <a:lnTo>
                    <a:pt x="1100" y="43"/>
                  </a:lnTo>
                  <a:lnTo>
                    <a:pt x="1282" y="75"/>
                  </a:lnTo>
                  <a:lnTo>
                    <a:pt x="1411" y="98"/>
                  </a:lnTo>
                  <a:lnTo>
                    <a:pt x="1499" y="113"/>
                  </a:lnTo>
                  <a:lnTo>
                    <a:pt x="1552" y="121"/>
                  </a:lnTo>
                  <a:lnTo>
                    <a:pt x="1579" y="127"/>
                  </a:lnTo>
                  <a:lnTo>
                    <a:pt x="1589" y="128"/>
                  </a:lnTo>
                  <a:lnTo>
                    <a:pt x="1590" y="128"/>
                  </a:lnTo>
                  <a:lnTo>
                    <a:pt x="1587" y="152"/>
                  </a:lnTo>
                  <a:lnTo>
                    <a:pt x="1578" y="215"/>
                  </a:lnTo>
                  <a:lnTo>
                    <a:pt x="1571" y="259"/>
                  </a:lnTo>
                  <a:lnTo>
                    <a:pt x="1561" y="308"/>
                  </a:lnTo>
                  <a:lnTo>
                    <a:pt x="1552" y="361"/>
                  </a:lnTo>
                  <a:lnTo>
                    <a:pt x="1539" y="418"/>
                  </a:lnTo>
                  <a:lnTo>
                    <a:pt x="1525" y="478"/>
                  </a:lnTo>
                  <a:lnTo>
                    <a:pt x="1508" y="537"/>
                  </a:lnTo>
                  <a:lnTo>
                    <a:pt x="1499" y="566"/>
                  </a:lnTo>
                  <a:lnTo>
                    <a:pt x="1490" y="596"/>
                  </a:lnTo>
                  <a:lnTo>
                    <a:pt x="1480" y="624"/>
                  </a:lnTo>
                  <a:lnTo>
                    <a:pt x="1470" y="652"/>
                  </a:lnTo>
                  <a:lnTo>
                    <a:pt x="1459" y="679"/>
                  </a:lnTo>
                  <a:lnTo>
                    <a:pt x="1447" y="705"/>
                  </a:lnTo>
                  <a:lnTo>
                    <a:pt x="1435" y="729"/>
                  </a:lnTo>
                  <a:lnTo>
                    <a:pt x="1423" y="752"/>
                  </a:lnTo>
                  <a:lnTo>
                    <a:pt x="1410" y="775"/>
                  </a:lnTo>
                  <a:lnTo>
                    <a:pt x="1396" y="794"/>
                  </a:lnTo>
                  <a:lnTo>
                    <a:pt x="1382" y="813"/>
                  </a:lnTo>
                  <a:lnTo>
                    <a:pt x="1368" y="829"/>
                  </a:lnTo>
                  <a:lnTo>
                    <a:pt x="1353" y="844"/>
                  </a:lnTo>
                  <a:lnTo>
                    <a:pt x="1338" y="859"/>
                  </a:lnTo>
                  <a:lnTo>
                    <a:pt x="1322" y="872"/>
                  </a:lnTo>
                  <a:lnTo>
                    <a:pt x="1306" y="885"/>
                  </a:lnTo>
                  <a:lnTo>
                    <a:pt x="1291" y="896"/>
                  </a:lnTo>
                  <a:lnTo>
                    <a:pt x="1275" y="907"/>
                  </a:lnTo>
                  <a:lnTo>
                    <a:pt x="1259" y="916"/>
                  </a:lnTo>
                  <a:lnTo>
                    <a:pt x="1243" y="925"/>
                  </a:lnTo>
                  <a:lnTo>
                    <a:pt x="1210" y="941"/>
                  </a:lnTo>
                  <a:lnTo>
                    <a:pt x="1178" y="955"/>
                  </a:lnTo>
                  <a:lnTo>
                    <a:pt x="1144" y="969"/>
                  </a:lnTo>
                  <a:lnTo>
                    <a:pt x="1111" y="981"/>
                  </a:lnTo>
                  <a:lnTo>
                    <a:pt x="1077" y="994"/>
                  </a:lnTo>
                  <a:lnTo>
                    <a:pt x="1044" y="1008"/>
                  </a:lnTo>
                  <a:lnTo>
                    <a:pt x="1009" y="1023"/>
                  </a:lnTo>
                  <a:lnTo>
                    <a:pt x="976" y="1040"/>
                  </a:lnTo>
                  <a:lnTo>
                    <a:pt x="959" y="1051"/>
                  </a:lnTo>
                  <a:lnTo>
                    <a:pt x="942" y="1061"/>
                  </a:lnTo>
                  <a:lnTo>
                    <a:pt x="925" y="1073"/>
                  </a:lnTo>
                  <a:lnTo>
                    <a:pt x="909" y="1086"/>
                  </a:lnTo>
                  <a:lnTo>
                    <a:pt x="892" y="1099"/>
                  </a:lnTo>
                  <a:lnTo>
                    <a:pt x="876" y="1114"/>
                  </a:lnTo>
                  <a:lnTo>
                    <a:pt x="859" y="1129"/>
                  </a:lnTo>
                  <a:lnTo>
                    <a:pt x="842" y="1146"/>
                  </a:lnTo>
                  <a:lnTo>
                    <a:pt x="827" y="1164"/>
                  </a:lnTo>
                  <a:lnTo>
                    <a:pt x="813" y="1181"/>
                  </a:lnTo>
                  <a:lnTo>
                    <a:pt x="799" y="1200"/>
                  </a:lnTo>
                  <a:lnTo>
                    <a:pt x="787" y="1220"/>
                  </a:lnTo>
                  <a:lnTo>
                    <a:pt x="777" y="1239"/>
                  </a:lnTo>
                  <a:lnTo>
                    <a:pt x="768" y="1260"/>
                  </a:lnTo>
                  <a:lnTo>
                    <a:pt x="759" y="1281"/>
                  </a:lnTo>
                  <a:lnTo>
                    <a:pt x="751" y="1303"/>
                  </a:lnTo>
                  <a:lnTo>
                    <a:pt x="745" y="1325"/>
                  </a:lnTo>
                  <a:lnTo>
                    <a:pt x="739" y="1346"/>
                  </a:lnTo>
                  <a:lnTo>
                    <a:pt x="734" y="1368"/>
                  </a:lnTo>
                  <a:lnTo>
                    <a:pt x="731" y="1389"/>
                  </a:lnTo>
                  <a:lnTo>
                    <a:pt x="728" y="1411"/>
                  </a:lnTo>
                  <a:lnTo>
                    <a:pt x="724" y="1433"/>
                  </a:lnTo>
                  <a:lnTo>
                    <a:pt x="722" y="1454"/>
                  </a:lnTo>
                  <a:lnTo>
                    <a:pt x="721" y="1475"/>
                  </a:lnTo>
                  <a:lnTo>
                    <a:pt x="720" y="1515"/>
                  </a:lnTo>
                  <a:lnTo>
                    <a:pt x="720" y="1551"/>
                  </a:lnTo>
                  <a:lnTo>
                    <a:pt x="722" y="1585"/>
                  </a:lnTo>
                  <a:lnTo>
                    <a:pt x="724" y="1614"/>
                  </a:lnTo>
                  <a:lnTo>
                    <a:pt x="729" y="1656"/>
                  </a:lnTo>
                  <a:lnTo>
                    <a:pt x="731" y="1672"/>
                  </a:lnTo>
                  <a:lnTo>
                    <a:pt x="490" y="1630"/>
                  </a:lnTo>
                  <a:lnTo>
                    <a:pt x="307" y="1598"/>
                  </a:lnTo>
                  <a:lnTo>
                    <a:pt x="178" y="1575"/>
                  </a:lnTo>
                  <a:lnTo>
                    <a:pt x="90" y="1560"/>
                  </a:lnTo>
                  <a:lnTo>
                    <a:pt x="37" y="1551"/>
                  </a:lnTo>
                  <a:lnTo>
                    <a:pt x="10" y="1547"/>
                  </a:lnTo>
                  <a:lnTo>
                    <a:pt x="1" y="1545"/>
                  </a:lnTo>
                  <a:lnTo>
                    <a:pt x="0" y="1545"/>
                  </a:lnTo>
                  <a:lnTo>
                    <a:pt x="4" y="1518"/>
                  </a:lnTo>
                  <a:lnTo>
                    <a:pt x="17" y="1448"/>
                  </a:lnTo>
                  <a:lnTo>
                    <a:pt x="28" y="1400"/>
                  </a:lnTo>
                  <a:lnTo>
                    <a:pt x="41" y="1346"/>
                  </a:lnTo>
                  <a:lnTo>
                    <a:pt x="55" y="1287"/>
                  </a:lnTo>
                  <a:lnTo>
                    <a:pt x="73" y="1224"/>
                  </a:lnTo>
                  <a:lnTo>
                    <a:pt x="83" y="1193"/>
                  </a:lnTo>
                  <a:lnTo>
                    <a:pt x="93" y="1160"/>
                  </a:lnTo>
                  <a:lnTo>
                    <a:pt x="103" y="1128"/>
                  </a:lnTo>
                  <a:lnTo>
                    <a:pt x="115" y="1097"/>
                  </a:lnTo>
                  <a:lnTo>
                    <a:pt x="127" y="1064"/>
                  </a:lnTo>
                  <a:lnTo>
                    <a:pt x="140" y="1034"/>
                  </a:lnTo>
                  <a:lnTo>
                    <a:pt x="153" y="1004"/>
                  </a:lnTo>
                  <a:lnTo>
                    <a:pt x="167" y="974"/>
                  </a:lnTo>
                  <a:lnTo>
                    <a:pt x="181" y="945"/>
                  </a:lnTo>
                  <a:lnTo>
                    <a:pt x="196" y="918"/>
                  </a:lnTo>
                  <a:lnTo>
                    <a:pt x="212" y="894"/>
                  </a:lnTo>
                  <a:lnTo>
                    <a:pt x="229" y="870"/>
                  </a:lnTo>
                  <a:lnTo>
                    <a:pt x="246" y="848"/>
                  </a:lnTo>
                  <a:lnTo>
                    <a:pt x="264" y="829"/>
                  </a:lnTo>
                  <a:lnTo>
                    <a:pt x="283" y="812"/>
                  </a:lnTo>
                  <a:lnTo>
                    <a:pt x="301" y="796"/>
                  </a:lnTo>
                  <a:lnTo>
                    <a:pt x="320" y="783"/>
                  </a:lnTo>
                  <a:lnTo>
                    <a:pt x="340" y="772"/>
                  </a:lnTo>
                  <a:lnTo>
                    <a:pt x="359" y="760"/>
                  </a:lnTo>
                  <a:lnTo>
                    <a:pt x="379" y="749"/>
                  </a:lnTo>
                  <a:lnTo>
                    <a:pt x="418" y="728"/>
                  </a:lnTo>
                  <a:lnTo>
                    <a:pt x="455" y="710"/>
                  </a:lnTo>
                  <a:lnTo>
                    <a:pt x="529" y="677"/>
                  </a:lnTo>
                  <a:lnTo>
                    <a:pt x="600" y="643"/>
                  </a:lnTo>
                  <a:lnTo>
                    <a:pt x="634" y="626"/>
                  </a:lnTo>
                  <a:lnTo>
                    <a:pt x="666" y="606"/>
                  </a:lnTo>
                  <a:lnTo>
                    <a:pt x="682" y="597"/>
                  </a:lnTo>
                  <a:lnTo>
                    <a:pt x="697" y="586"/>
                  </a:lnTo>
                  <a:lnTo>
                    <a:pt x="712" y="574"/>
                  </a:lnTo>
                  <a:lnTo>
                    <a:pt x="726" y="562"/>
                  </a:lnTo>
                  <a:lnTo>
                    <a:pt x="741" y="549"/>
                  </a:lnTo>
                  <a:lnTo>
                    <a:pt x="755" y="535"/>
                  </a:lnTo>
                  <a:lnTo>
                    <a:pt x="768" y="520"/>
                  </a:lnTo>
                  <a:lnTo>
                    <a:pt x="780" y="505"/>
                  </a:lnTo>
                  <a:lnTo>
                    <a:pt x="792" y="488"/>
                  </a:lnTo>
                  <a:lnTo>
                    <a:pt x="804" y="470"/>
                  </a:lnTo>
                  <a:lnTo>
                    <a:pt x="816" y="451"/>
                  </a:lnTo>
                  <a:lnTo>
                    <a:pt x="827" y="430"/>
                  </a:lnTo>
                  <a:lnTo>
                    <a:pt x="836" y="409"/>
                  </a:lnTo>
                  <a:lnTo>
                    <a:pt x="843" y="386"/>
                  </a:lnTo>
                  <a:lnTo>
                    <a:pt x="850" y="364"/>
                  </a:lnTo>
                  <a:lnTo>
                    <a:pt x="855" y="344"/>
                  </a:lnTo>
                  <a:lnTo>
                    <a:pt x="860" y="322"/>
                  </a:lnTo>
                  <a:lnTo>
                    <a:pt x="865" y="303"/>
                  </a:lnTo>
                  <a:lnTo>
                    <a:pt x="869" y="282"/>
                  </a:lnTo>
                  <a:lnTo>
                    <a:pt x="872" y="263"/>
                  </a:lnTo>
                  <a:lnTo>
                    <a:pt x="877" y="225"/>
                  </a:lnTo>
                  <a:lnTo>
                    <a:pt x="879" y="189"/>
                  </a:lnTo>
                  <a:lnTo>
                    <a:pt x="879" y="157"/>
                  </a:lnTo>
                  <a:lnTo>
                    <a:pt x="879" y="127"/>
                  </a:lnTo>
                  <a:lnTo>
                    <a:pt x="877" y="99"/>
                  </a:lnTo>
                  <a:lnTo>
                    <a:pt x="873" y="74"/>
                  </a:lnTo>
                  <a:lnTo>
                    <a:pt x="870" y="52"/>
                  </a:lnTo>
                  <a:lnTo>
                    <a:pt x="867" y="35"/>
                  </a:lnTo>
                  <a:lnTo>
                    <a:pt x="860" y="10"/>
                  </a:lnTo>
                  <a:lnTo>
                    <a:pt x="858" y="0"/>
                  </a:lnTo>
                  <a:close/>
                </a:path>
              </a:pathLst>
            </a:custGeom>
            <a:solidFill>
              <a:srgbClr val="FFFFFF"/>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8" name="Freeform 13"/>
            <p:cNvSpPr>
              <a:spLocks noEditPoints="1"/>
            </p:cNvSpPr>
            <p:nvPr userDrawn="1"/>
          </p:nvSpPr>
          <p:spPr bwMode="auto">
            <a:xfrm>
              <a:off x="3021" y="2642"/>
              <a:ext cx="939" cy="150"/>
            </a:xfrm>
            <a:custGeom>
              <a:avLst/>
              <a:gdLst/>
              <a:ahLst/>
              <a:cxnLst>
                <a:cxn ang="0">
                  <a:pos x="2657" y="418"/>
                </a:cxn>
                <a:cxn ang="0">
                  <a:pos x="2569" y="378"/>
                </a:cxn>
                <a:cxn ang="0">
                  <a:pos x="2711" y="285"/>
                </a:cxn>
                <a:cxn ang="0">
                  <a:pos x="2593" y="180"/>
                </a:cxn>
                <a:cxn ang="0">
                  <a:pos x="2715" y="162"/>
                </a:cxn>
                <a:cxn ang="0">
                  <a:pos x="2732" y="250"/>
                </a:cxn>
                <a:cxn ang="0">
                  <a:pos x="2536" y="320"/>
                </a:cxn>
                <a:cxn ang="0">
                  <a:pos x="2591" y="446"/>
                </a:cxn>
                <a:cxn ang="0">
                  <a:pos x="2736" y="403"/>
                </a:cxn>
                <a:cxn ang="0">
                  <a:pos x="2805" y="442"/>
                </a:cxn>
                <a:cxn ang="0">
                  <a:pos x="2780" y="192"/>
                </a:cxn>
                <a:cxn ang="0">
                  <a:pos x="2629" y="124"/>
                </a:cxn>
                <a:cxn ang="0">
                  <a:pos x="2433" y="443"/>
                </a:cxn>
                <a:cxn ang="0">
                  <a:pos x="2148" y="228"/>
                </a:cxn>
                <a:cxn ang="0">
                  <a:pos x="2264" y="154"/>
                </a:cxn>
                <a:cxn ang="0">
                  <a:pos x="2360" y="241"/>
                </a:cxn>
                <a:cxn ang="0">
                  <a:pos x="2261" y="121"/>
                </a:cxn>
                <a:cxn ang="0">
                  <a:pos x="2152" y="171"/>
                </a:cxn>
                <a:cxn ang="0">
                  <a:pos x="2024" y="176"/>
                </a:cxn>
                <a:cxn ang="0">
                  <a:pos x="1818" y="161"/>
                </a:cxn>
                <a:cxn ang="0">
                  <a:pos x="1794" y="378"/>
                </a:cxn>
                <a:cxn ang="0">
                  <a:pos x="1981" y="440"/>
                </a:cxn>
                <a:cxn ang="0">
                  <a:pos x="2007" y="365"/>
                </a:cxn>
                <a:cxn ang="0">
                  <a:pos x="1891" y="417"/>
                </a:cxn>
                <a:cxn ang="0">
                  <a:pos x="2055" y="296"/>
                </a:cxn>
                <a:cxn ang="0">
                  <a:pos x="1895" y="156"/>
                </a:cxn>
                <a:cxn ang="0">
                  <a:pos x="2012" y="232"/>
                </a:cxn>
                <a:cxn ang="0">
                  <a:pos x="1289" y="121"/>
                </a:cxn>
                <a:cxn ang="0">
                  <a:pos x="1158" y="286"/>
                </a:cxn>
                <a:cxn ang="0">
                  <a:pos x="1289" y="450"/>
                </a:cxn>
                <a:cxn ang="0">
                  <a:pos x="1451" y="319"/>
                </a:cxn>
                <a:cxn ang="0">
                  <a:pos x="1355" y="129"/>
                </a:cxn>
                <a:cxn ang="0">
                  <a:pos x="1404" y="226"/>
                </a:cxn>
                <a:cxn ang="0">
                  <a:pos x="1372" y="395"/>
                </a:cxn>
                <a:cxn ang="0">
                  <a:pos x="1218" y="368"/>
                </a:cxn>
                <a:cxn ang="0">
                  <a:pos x="1224" y="194"/>
                </a:cxn>
                <a:cxn ang="0">
                  <a:pos x="665" y="320"/>
                </a:cxn>
                <a:cxn ang="0">
                  <a:pos x="837" y="451"/>
                </a:cxn>
                <a:cxn ang="0">
                  <a:pos x="995" y="370"/>
                </a:cxn>
                <a:cxn ang="0">
                  <a:pos x="935" y="229"/>
                </a:cxn>
                <a:cxn ang="0">
                  <a:pos x="720" y="122"/>
                </a:cxn>
                <a:cxn ang="0">
                  <a:pos x="818" y="36"/>
                </a:cxn>
                <a:cxn ang="0">
                  <a:pos x="943" y="112"/>
                </a:cxn>
                <a:cxn ang="0">
                  <a:pos x="889" y="9"/>
                </a:cxn>
                <a:cxn ang="0">
                  <a:pos x="688" y="76"/>
                </a:cxn>
                <a:cxn ang="0">
                  <a:pos x="723" y="206"/>
                </a:cxn>
                <a:cxn ang="0">
                  <a:pos x="959" y="311"/>
                </a:cxn>
                <a:cxn ang="0">
                  <a:pos x="874" y="414"/>
                </a:cxn>
                <a:cxn ang="0">
                  <a:pos x="715" y="356"/>
                </a:cxn>
                <a:cxn ang="0">
                  <a:pos x="426" y="49"/>
                </a:cxn>
                <a:cxn ang="0">
                  <a:pos x="404" y="19"/>
                </a:cxn>
                <a:cxn ang="0">
                  <a:pos x="412" y="443"/>
                </a:cxn>
                <a:cxn ang="0">
                  <a:pos x="15" y="208"/>
                </a:cxn>
                <a:cxn ang="0">
                  <a:pos x="60" y="423"/>
                </a:cxn>
                <a:cxn ang="0">
                  <a:pos x="267" y="391"/>
                </a:cxn>
                <a:cxn ang="0">
                  <a:pos x="257" y="170"/>
                </a:cxn>
                <a:cxn ang="0">
                  <a:pos x="215" y="177"/>
                </a:cxn>
                <a:cxn ang="0">
                  <a:pos x="248" y="347"/>
                </a:cxn>
                <a:cxn ang="0">
                  <a:pos x="101" y="408"/>
                </a:cxn>
                <a:cxn ang="0">
                  <a:pos x="42" y="250"/>
                </a:cxn>
              </a:cxnLst>
              <a:rect l="0" t="0" r="r" b="b"/>
              <a:pathLst>
                <a:path w="2817" h="451">
                  <a:moveTo>
                    <a:pt x="2745" y="322"/>
                  </a:moveTo>
                  <a:lnTo>
                    <a:pt x="2745" y="333"/>
                  </a:lnTo>
                  <a:lnTo>
                    <a:pt x="2742" y="343"/>
                  </a:lnTo>
                  <a:lnTo>
                    <a:pt x="2739" y="353"/>
                  </a:lnTo>
                  <a:lnTo>
                    <a:pt x="2736" y="363"/>
                  </a:lnTo>
                  <a:lnTo>
                    <a:pt x="2732" y="372"/>
                  </a:lnTo>
                  <a:lnTo>
                    <a:pt x="2725" y="379"/>
                  </a:lnTo>
                  <a:lnTo>
                    <a:pt x="2720" y="387"/>
                  </a:lnTo>
                  <a:lnTo>
                    <a:pt x="2712" y="393"/>
                  </a:lnTo>
                  <a:lnTo>
                    <a:pt x="2705" y="400"/>
                  </a:lnTo>
                  <a:lnTo>
                    <a:pt x="2696" y="405"/>
                  </a:lnTo>
                  <a:lnTo>
                    <a:pt x="2687" y="409"/>
                  </a:lnTo>
                  <a:lnTo>
                    <a:pt x="2678" y="413"/>
                  </a:lnTo>
                  <a:lnTo>
                    <a:pt x="2668" y="416"/>
                  </a:lnTo>
                  <a:lnTo>
                    <a:pt x="2657" y="418"/>
                  </a:lnTo>
                  <a:lnTo>
                    <a:pt x="2646" y="419"/>
                  </a:lnTo>
                  <a:lnTo>
                    <a:pt x="2636" y="420"/>
                  </a:lnTo>
                  <a:lnTo>
                    <a:pt x="2629" y="419"/>
                  </a:lnTo>
                  <a:lnTo>
                    <a:pt x="2622" y="419"/>
                  </a:lnTo>
                  <a:lnTo>
                    <a:pt x="2615" y="417"/>
                  </a:lnTo>
                  <a:lnTo>
                    <a:pt x="2610" y="416"/>
                  </a:lnTo>
                  <a:lnTo>
                    <a:pt x="2603" y="413"/>
                  </a:lnTo>
                  <a:lnTo>
                    <a:pt x="2598" y="410"/>
                  </a:lnTo>
                  <a:lnTo>
                    <a:pt x="2592" y="407"/>
                  </a:lnTo>
                  <a:lnTo>
                    <a:pt x="2587" y="403"/>
                  </a:lnTo>
                  <a:lnTo>
                    <a:pt x="2583" y="399"/>
                  </a:lnTo>
                  <a:lnTo>
                    <a:pt x="2578" y="394"/>
                  </a:lnTo>
                  <a:lnTo>
                    <a:pt x="2574" y="389"/>
                  </a:lnTo>
                  <a:lnTo>
                    <a:pt x="2572" y="383"/>
                  </a:lnTo>
                  <a:lnTo>
                    <a:pt x="2569" y="378"/>
                  </a:lnTo>
                  <a:lnTo>
                    <a:pt x="2568" y="372"/>
                  </a:lnTo>
                  <a:lnTo>
                    <a:pt x="2566" y="365"/>
                  </a:lnTo>
                  <a:lnTo>
                    <a:pt x="2565" y="358"/>
                  </a:lnTo>
                  <a:lnTo>
                    <a:pt x="2566" y="347"/>
                  </a:lnTo>
                  <a:lnTo>
                    <a:pt x="2570" y="338"/>
                  </a:lnTo>
                  <a:lnTo>
                    <a:pt x="2574" y="329"/>
                  </a:lnTo>
                  <a:lnTo>
                    <a:pt x="2579" y="323"/>
                  </a:lnTo>
                  <a:lnTo>
                    <a:pt x="2586" y="316"/>
                  </a:lnTo>
                  <a:lnTo>
                    <a:pt x="2595" y="311"/>
                  </a:lnTo>
                  <a:lnTo>
                    <a:pt x="2604" y="307"/>
                  </a:lnTo>
                  <a:lnTo>
                    <a:pt x="2614" y="304"/>
                  </a:lnTo>
                  <a:lnTo>
                    <a:pt x="2637" y="297"/>
                  </a:lnTo>
                  <a:lnTo>
                    <a:pt x="2661" y="293"/>
                  </a:lnTo>
                  <a:lnTo>
                    <a:pt x="2686" y="289"/>
                  </a:lnTo>
                  <a:lnTo>
                    <a:pt x="2711" y="285"/>
                  </a:lnTo>
                  <a:lnTo>
                    <a:pt x="2720" y="284"/>
                  </a:lnTo>
                  <a:lnTo>
                    <a:pt x="2730" y="281"/>
                  </a:lnTo>
                  <a:lnTo>
                    <a:pt x="2734" y="280"/>
                  </a:lnTo>
                  <a:lnTo>
                    <a:pt x="2738" y="278"/>
                  </a:lnTo>
                  <a:lnTo>
                    <a:pt x="2741" y="274"/>
                  </a:lnTo>
                  <a:lnTo>
                    <a:pt x="2744" y="272"/>
                  </a:lnTo>
                  <a:lnTo>
                    <a:pt x="2745" y="272"/>
                  </a:lnTo>
                  <a:lnTo>
                    <a:pt x="2745" y="322"/>
                  </a:lnTo>
                  <a:close/>
                  <a:moveTo>
                    <a:pt x="2579" y="226"/>
                  </a:moveTo>
                  <a:lnTo>
                    <a:pt x="2579" y="216"/>
                  </a:lnTo>
                  <a:lnTo>
                    <a:pt x="2582" y="207"/>
                  </a:lnTo>
                  <a:lnTo>
                    <a:pt x="2584" y="200"/>
                  </a:lnTo>
                  <a:lnTo>
                    <a:pt x="2586" y="192"/>
                  </a:lnTo>
                  <a:lnTo>
                    <a:pt x="2589" y="186"/>
                  </a:lnTo>
                  <a:lnTo>
                    <a:pt x="2593" y="180"/>
                  </a:lnTo>
                  <a:lnTo>
                    <a:pt x="2599" y="175"/>
                  </a:lnTo>
                  <a:lnTo>
                    <a:pt x="2603" y="170"/>
                  </a:lnTo>
                  <a:lnTo>
                    <a:pt x="2610" y="166"/>
                  </a:lnTo>
                  <a:lnTo>
                    <a:pt x="2616" y="162"/>
                  </a:lnTo>
                  <a:lnTo>
                    <a:pt x="2623" y="159"/>
                  </a:lnTo>
                  <a:lnTo>
                    <a:pt x="2630" y="157"/>
                  </a:lnTo>
                  <a:lnTo>
                    <a:pt x="2638" y="156"/>
                  </a:lnTo>
                  <a:lnTo>
                    <a:pt x="2645" y="153"/>
                  </a:lnTo>
                  <a:lnTo>
                    <a:pt x="2654" y="153"/>
                  </a:lnTo>
                  <a:lnTo>
                    <a:pt x="2663" y="152"/>
                  </a:lnTo>
                  <a:lnTo>
                    <a:pt x="2680" y="153"/>
                  </a:lnTo>
                  <a:lnTo>
                    <a:pt x="2695" y="156"/>
                  </a:lnTo>
                  <a:lnTo>
                    <a:pt x="2701" y="158"/>
                  </a:lnTo>
                  <a:lnTo>
                    <a:pt x="2709" y="160"/>
                  </a:lnTo>
                  <a:lnTo>
                    <a:pt x="2715" y="162"/>
                  </a:lnTo>
                  <a:lnTo>
                    <a:pt x="2721" y="165"/>
                  </a:lnTo>
                  <a:lnTo>
                    <a:pt x="2726" y="170"/>
                  </a:lnTo>
                  <a:lnTo>
                    <a:pt x="2731" y="174"/>
                  </a:lnTo>
                  <a:lnTo>
                    <a:pt x="2735" y="179"/>
                  </a:lnTo>
                  <a:lnTo>
                    <a:pt x="2738" y="185"/>
                  </a:lnTo>
                  <a:lnTo>
                    <a:pt x="2741" y="192"/>
                  </a:lnTo>
                  <a:lnTo>
                    <a:pt x="2744" y="200"/>
                  </a:lnTo>
                  <a:lnTo>
                    <a:pt x="2745" y="207"/>
                  </a:lnTo>
                  <a:lnTo>
                    <a:pt x="2745" y="217"/>
                  </a:lnTo>
                  <a:lnTo>
                    <a:pt x="2744" y="229"/>
                  </a:lnTo>
                  <a:lnTo>
                    <a:pt x="2741" y="238"/>
                  </a:lnTo>
                  <a:lnTo>
                    <a:pt x="2739" y="241"/>
                  </a:lnTo>
                  <a:lnTo>
                    <a:pt x="2737" y="244"/>
                  </a:lnTo>
                  <a:lnTo>
                    <a:pt x="2735" y="247"/>
                  </a:lnTo>
                  <a:lnTo>
                    <a:pt x="2732" y="250"/>
                  </a:lnTo>
                  <a:lnTo>
                    <a:pt x="2725" y="254"/>
                  </a:lnTo>
                  <a:lnTo>
                    <a:pt x="2717" y="256"/>
                  </a:lnTo>
                  <a:lnTo>
                    <a:pt x="2707" y="258"/>
                  </a:lnTo>
                  <a:lnTo>
                    <a:pt x="2696" y="259"/>
                  </a:lnTo>
                  <a:lnTo>
                    <a:pt x="2665" y="264"/>
                  </a:lnTo>
                  <a:lnTo>
                    <a:pt x="2634" y="267"/>
                  </a:lnTo>
                  <a:lnTo>
                    <a:pt x="2620" y="270"/>
                  </a:lnTo>
                  <a:lnTo>
                    <a:pt x="2606" y="272"/>
                  </a:lnTo>
                  <a:lnTo>
                    <a:pt x="2593" y="277"/>
                  </a:lnTo>
                  <a:lnTo>
                    <a:pt x="2580" y="281"/>
                  </a:lnTo>
                  <a:lnTo>
                    <a:pt x="2570" y="286"/>
                  </a:lnTo>
                  <a:lnTo>
                    <a:pt x="2559" y="293"/>
                  </a:lnTo>
                  <a:lnTo>
                    <a:pt x="2550" y="300"/>
                  </a:lnTo>
                  <a:lnTo>
                    <a:pt x="2543" y="309"/>
                  </a:lnTo>
                  <a:lnTo>
                    <a:pt x="2536" y="320"/>
                  </a:lnTo>
                  <a:lnTo>
                    <a:pt x="2532" y="332"/>
                  </a:lnTo>
                  <a:lnTo>
                    <a:pt x="2529" y="345"/>
                  </a:lnTo>
                  <a:lnTo>
                    <a:pt x="2528" y="361"/>
                  </a:lnTo>
                  <a:lnTo>
                    <a:pt x="2528" y="372"/>
                  </a:lnTo>
                  <a:lnTo>
                    <a:pt x="2530" y="382"/>
                  </a:lnTo>
                  <a:lnTo>
                    <a:pt x="2532" y="392"/>
                  </a:lnTo>
                  <a:lnTo>
                    <a:pt x="2536" y="401"/>
                  </a:lnTo>
                  <a:lnTo>
                    <a:pt x="2541" y="409"/>
                  </a:lnTo>
                  <a:lnTo>
                    <a:pt x="2545" y="417"/>
                  </a:lnTo>
                  <a:lnTo>
                    <a:pt x="2551" y="423"/>
                  </a:lnTo>
                  <a:lnTo>
                    <a:pt x="2558" y="430"/>
                  </a:lnTo>
                  <a:lnTo>
                    <a:pt x="2565" y="435"/>
                  </a:lnTo>
                  <a:lnTo>
                    <a:pt x="2574" y="440"/>
                  </a:lnTo>
                  <a:lnTo>
                    <a:pt x="2583" y="443"/>
                  </a:lnTo>
                  <a:lnTo>
                    <a:pt x="2591" y="446"/>
                  </a:lnTo>
                  <a:lnTo>
                    <a:pt x="2601" y="448"/>
                  </a:lnTo>
                  <a:lnTo>
                    <a:pt x="2611" y="450"/>
                  </a:lnTo>
                  <a:lnTo>
                    <a:pt x="2622" y="451"/>
                  </a:lnTo>
                  <a:lnTo>
                    <a:pt x="2632" y="451"/>
                  </a:lnTo>
                  <a:lnTo>
                    <a:pt x="2643" y="451"/>
                  </a:lnTo>
                  <a:lnTo>
                    <a:pt x="2654" y="450"/>
                  </a:lnTo>
                  <a:lnTo>
                    <a:pt x="2664" y="449"/>
                  </a:lnTo>
                  <a:lnTo>
                    <a:pt x="2672" y="447"/>
                  </a:lnTo>
                  <a:lnTo>
                    <a:pt x="2680" y="445"/>
                  </a:lnTo>
                  <a:lnTo>
                    <a:pt x="2688" y="443"/>
                  </a:lnTo>
                  <a:lnTo>
                    <a:pt x="2695" y="439"/>
                  </a:lnTo>
                  <a:lnTo>
                    <a:pt x="2703" y="435"/>
                  </a:lnTo>
                  <a:lnTo>
                    <a:pt x="2714" y="427"/>
                  </a:lnTo>
                  <a:lnTo>
                    <a:pt x="2726" y="415"/>
                  </a:lnTo>
                  <a:lnTo>
                    <a:pt x="2736" y="403"/>
                  </a:lnTo>
                  <a:lnTo>
                    <a:pt x="2747" y="388"/>
                  </a:lnTo>
                  <a:lnTo>
                    <a:pt x="2748" y="388"/>
                  </a:lnTo>
                  <a:lnTo>
                    <a:pt x="2748" y="400"/>
                  </a:lnTo>
                  <a:lnTo>
                    <a:pt x="2749" y="410"/>
                  </a:lnTo>
                  <a:lnTo>
                    <a:pt x="2752" y="419"/>
                  </a:lnTo>
                  <a:lnTo>
                    <a:pt x="2755" y="428"/>
                  </a:lnTo>
                  <a:lnTo>
                    <a:pt x="2759" y="431"/>
                  </a:lnTo>
                  <a:lnTo>
                    <a:pt x="2762" y="434"/>
                  </a:lnTo>
                  <a:lnTo>
                    <a:pt x="2765" y="436"/>
                  </a:lnTo>
                  <a:lnTo>
                    <a:pt x="2769" y="439"/>
                  </a:lnTo>
                  <a:lnTo>
                    <a:pt x="2774" y="441"/>
                  </a:lnTo>
                  <a:lnTo>
                    <a:pt x="2779" y="442"/>
                  </a:lnTo>
                  <a:lnTo>
                    <a:pt x="2786" y="443"/>
                  </a:lnTo>
                  <a:lnTo>
                    <a:pt x="2792" y="443"/>
                  </a:lnTo>
                  <a:lnTo>
                    <a:pt x="2805" y="442"/>
                  </a:lnTo>
                  <a:lnTo>
                    <a:pt x="2817" y="441"/>
                  </a:lnTo>
                  <a:lnTo>
                    <a:pt x="2817" y="408"/>
                  </a:lnTo>
                  <a:lnTo>
                    <a:pt x="2812" y="410"/>
                  </a:lnTo>
                  <a:lnTo>
                    <a:pt x="2805" y="410"/>
                  </a:lnTo>
                  <a:lnTo>
                    <a:pt x="2800" y="410"/>
                  </a:lnTo>
                  <a:lnTo>
                    <a:pt x="2795" y="409"/>
                  </a:lnTo>
                  <a:lnTo>
                    <a:pt x="2791" y="407"/>
                  </a:lnTo>
                  <a:lnTo>
                    <a:pt x="2789" y="405"/>
                  </a:lnTo>
                  <a:lnTo>
                    <a:pt x="2786" y="402"/>
                  </a:lnTo>
                  <a:lnTo>
                    <a:pt x="2785" y="397"/>
                  </a:lnTo>
                  <a:lnTo>
                    <a:pt x="2784" y="393"/>
                  </a:lnTo>
                  <a:lnTo>
                    <a:pt x="2782" y="388"/>
                  </a:lnTo>
                  <a:lnTo>
                    <a:pt x="2782" y="221"/>
                  </a:lnTo>
                  <a:lnTo>
                    <a:pt x="2782" y="206"/>
                  </a:lnTo>
                  <a:lnTo>
                    <a:pt x="2780" y="192"/>
                  </a:lnTo>
                  <a:lnTo>
                    <a:pt x="2777" y="180"/>
                  </a:lnTo>
                  <a:lnTo>
                    <a:pt x="2773" y="170"/>
                  </a:lnTo>
                  <a:lnTo>
                    <a:pt x="2767" y="161"/>
                  </a:lnTo>
                  <a:lnTo>
                    <a:pt x="2761" y="152"/>
                  </a:lnTo>
                  <a:lnTo>
                    <a:pt x="2754" y="146"/>
                  </a:lnTo>
                  <a:lnTo>
                    <a:pt x="2746" y="139"/>
                  </a:lnTo>
                  <a:lnTo>
                    <a:pt x="2737" y="134"/>
                  </a:lnTo>
                  <a:lnTo>
                    <a:pt x="2728" y="131"/>
                  </a:lnTo>
                  <a:lnTo>
                    <a:pt x="2719" y="127"/>
                  </a:lnTo>
                  <a:lnTo>
                    <a:pt x="2709" y="124"/>
                  </a:lnTo>
                  <a:lnTo>
                    <a:pt x="2688" y="121"/>
                  </a:lnTo>
                  <a:lnTo>
                    <a:pt x="2668" y="121"/>
                  </a:lnTo>
                  <a:lnTo>
                    <a:pt x="2654" y="121"/>
                  </a:lnTo>
                  <a:lnTo>
                    <a:pt x="2642" y="122"/>
                  </a:lnTo>
                  <a:lnTo>
                    <a:pt x="2629" y="124"/>
                  </a:lnTo>
                  <a:lnTo>
                    <a:pt x="2618" y="126"/>
                  </a:lnTo>
                  <a:lnTo>
                    <a:pt x="2607" y="131"/>
                  </a:lnTo>
                  <a:lnTo>
                    <a:pt x="2597" y="134"/>
                  </a:lnTo>
                  <a:lnTo>
                    <a:pt x="2587" y="139"/>
                  </a:lnTo>
                  <a:lnTo>
                    <a:pt x="2578" y="146"/>
                  </a:lnTo>
                  <a:lnTo>
                    <a:pt x="2571" y="152"/>
                  </a:lnTo>
                  <a:lnTo>
                    <a:pt x="2564" y="160"/>
                  </a:lnTo>
                  <a:lnTo>
                    <a:pt x="2558" y="169"/>
                  </a:lnTo>
                  <a:lnTo>
                    <a:pt x="2552" y="178"/>
                  </a:lnTo>
                  <a:lnTo>
                    <a:pt x="2548" y="189"/>
                  </a:lnTo>
                  <a:lnTo>
                    <a:pt x="2545" y="200"/>
                  </a:lnTo>
                  <a:lnTo>
                    <a:pt x="2543" y="212"/>
                  </a:lnTo>
                  <a:lnTo>
                    <a:pt x="2541" y="226"/>
                  </a:lnTo>
                  <a:lnTo>
                    <a:pt x="2579" y="226"/>
                  </a:lnTo>
                  <a:close/>
                  <a:moveTo>
                    <a:pt x="2433" y="443"/>
                  </a:moveTo>
                  <a:lnTo>
                    <a:pt x="2471" y="443"/>
                  </a:lnTo>
                  <a:lnTo>
                    <a:pt x="2471" y="130"/>
                  </a:lnTo>
                  <a:lnTo>
                    <a:pt x="2433" y="130"/>
                  </a:lnTo>
                  <a:lnTo>
                    <a:pt x="2433" y="443"/>
                  </a:lnTo>
                  <a:close/>
                  <a:moveTo>
                    <a:pt x="2433" y="70"/>
                  </a:moveTo>
                  <a:lnTo>
                    <a:pt x="2471" y="70"/>
                  </a:lnTo>
                  <a:lnTo>
                    <a:pt x="2471" y="10"/>
                  </a:lnTo>
                  <a:lnTo>
                    <a:pt x="2433" y="10"/>
                  </a:lnTo>
                  <a:lnTo>
                    <a:pt x="2433" y="70"/>
                  </a:lnTo>
                  <a:close/>
                  <a:moveTo>
                    <a:pt x="2106" y="443"/>
                  </a:moveTo>
                  <a:lnTo>
                    <a:pt x="2144" y="443"/>
                  </a:lnTo>
                  <a:lnTo>
                    <a:pt x="2144" y="260"/>
                  </a:lnTo>
                  <a:lnTo>
                    <a:pt x="2145" y="248"/>
                  </a:lnTo>
                  <a:lnTo>
                    <a:pt x="2146" y="238"/>
                  </a:lnTo>
                  <a:lnTo>
                    <a:pt x="2148" y="228"/>
                  </a:lnTo>
                  <a:lnTo>
                    <a:pt x="2152" y="217"/>
                  </a:lnTo>
                  <a:lnTo>
                    <a:pt x="2155" y="208"/>
                  </a:lnTo>
                  <a:lnTo>
                    <a:pt x="2160" y="199"/>
                  </a:lnTo>
                  <a:lnTo>
                    <a:pt x="2165" y="191"/>
                  </a:lnTo>
                  <a:lnTo>
                    <a:pt x="2171" y="184"/>
                  </a:lnTo>
                  <a:lnTo>
                    <a:pt x="2178" y="176"/>
                  </a:lnTo>
                  <a:lnTo>
                    <a:pt x="2185" y="171"/>
                  </a:lnTo>
                  <a:lnTo>
                    <a:pt x="2193" y="165"/>
                  </a:lnTo>
                  <a:lnTo>
                    <a:pt x="2201" y="161"/>
                  </a:lnTo>
                  <a:lnTo>
                    <a:pt x="2211" y="158"/>
                  </a:lnTo>
                  <a:lnTo>
                    <a:pt x="2221" y="154"/>
                  </a:lnTo>
                  <a:lnTo>
                    <a:pt x="2232" y="153"/>
                  </a:lnTo>
                  <a:lnTo>
                    <a:pt x="2242" y="152"/>
                  </a:lnTo>
                  <a:lnTo>
                    <a:pt x="2253" y="153"/>
                  </a:lnTo>
                  <a:lnTo>
                    <a:pt x="2264" y="154"/>
                  </a:lnTo>
                  <a:lnTo>
                    <a:pt x="2273" y="157"/>
                  </a:lnTo>
                  <a:lnTo>
                    <a:pt x="2281" y="160"/>
                  </a:lnTo>
                  <a:lnTo>
                    <a:pt x="2288" y="164"/>
                  </a:lnTo>
                  <a:lnTo>
                    <a:pt x="2294" y="169"/>
                  </a:lnTo>
                  <a:lnTo>
                    <a:pt x="2301" y="174"/>
                  </a:lnTo>
                  <a:lnTo>
                    <a:pt x="2305" y="180"/>
                  </a:lnTo>
                  <a:lnTo>
                    <a:pt x="2309" y="187"/>
                  </a:lnTo>
                  <a:lnTo>
                    <a:pt x="2313" y="193"/>
                  </a:lnTo>
                  <a:lnTo>
                    <a:pt x="2316" y="202"/>
                  </a:lnTo>
                  <a:lnTo>
                    <a:pt x="2318" y="210"/>
                  </a:lnTo>
                  <a:lnTo>
                    <a:pt x="2321" y="228"/>
                  </a:lnTo>
                  <a:lnTo>
                    <a:pt x="2322" y="247"/>
                  </a:lnTo>
                  <a:lnTo>
                    <a:pt x="2322" y="443"/>
                  </a:lnTo>
                  <a:lnTo>
                    <a:pt x="2360" y="443"/>
                  </a:lnTo>
                  <a:lnTo>
                    <a:pt x="2360" y="241"/>
                  </a:lnTo>
                  <a:lnTo>
                    <a:pt x="2360" y="228"/>
                  </a:lnTo>
                  <a:lnTo>
                    <a:pt x="2359" y="215"/>
                  </a:lnTo>
                  <a:lnTo>
                    <a:pt x="2357" y="202"/>
                  </a:lnTo>
                  <a:lnTo>
                    <a:pt x="2355" y="191"/>
                  </a:lnTo>
                  <a:lnTo>
                    <a:pt x="2352" y="180"/>
                  </a:lnTo>
                  <a:lnTo>
                    <a:pt x="2347" y="171"/>
                  </a:lnTo>
                  <a:lnTo>
                    <a:pt x="2342" y="161"/>
                  </a:lnTo>
                  <a:lnTo>
                    <a:pt x="2335" y="153"/>
                  </a:lnTo>
                  <a:lnTo>
                    <a:pt x="2329" y="146"/>
                  </a:lnTo>
                  <a:lnTo>
                    <a:pt x="2320" y="139"/>
                  </a:lnTo>
                  <a:lnTo>
                    <a:pt x="2312" y="134"/>
                  </a:lnTo>
                  <a:lnTo>
                    <a:pt x="2301" y="129"/>
                  </a:lnTo>
                  <a:lnTo>
                    <a:pt x="2289" y="125"/>
                  </a:lnTo>
                  <a:lnTo>
                    <a:pt x="2276" y="123"/>
                  </a:lnTo>
                  <a:lnTo>
                    <a:pt x="2261" y="121"/>
                  </a:lnTo>
                  <a:lnTo>
                    <a:pt x="2246" y="121"/>
                  </a:lnTo>
                  <a:lnTo>
                    <a:pt x="2237" y="121"/>
                  </a:lnTo>
                  <a:lnTo>
                    <a:pt x="2229" y="122"/>
                  </a:lnTo>
                  <a:lnTo>
                    <a:pt x="2221" y="123"/>
                  </a:lnTo>
                  <a:lnTo>
                    <a:pt x="2213" y="125"/>
                  </a:lnTo>
                  <a:lnTo>
                    <a:pt x="2206" y="127"/>
                  </a:lnTo>
                  <a:lnTo>
                    <a:pt x="2198" y="131"/>
                  </a:lnTo>
                  <a:lnTo>
                    <a:pt x="2191" y="134"/>
                  </a:lnTo>
                  <a:lnTo>
                    <a:pt x="2184" y="138"/>
                  </a:lnTo>
                  <a:lnTo>
                    <a:pt x="2178" y="143"/>
                  </a:lnTo>
                  <a:lnTo>
                    <a:pt x="2172" y="147"/>
                  </a:lnTo>
                  <a:lnTo>
                    <a:pt x="2166" y="152"/>
                  </a:lnTo>
                  <a:lnTo>
                    <a:pt x="2160" y="158"/>
                  </a:lnTo>
                  <a:lnTo>
                    <a:pt x="2156" y="164"/>
                  </a:lnTo>
                  <a:lnTo>
                    <a:pt x="2152" y="171"/>
                  </a:lnTo>
                  <a:lnTo>
                    <a:pt x="2148" y="177"/>
                  </a:lnTo>
                  <a:lnTo>
                    <a:pt x="2145" y="184"/>
                  </a:lnTo>
                  <a:lnTo>
                    <a:pt x="2144" y="184"/>
                  </a:lnTo>
                  <a:lnTo>
                    <a:pt x="2144" y="130"/>
                  </a:lnTo>
                  <a:lnTo>
                    <a:pt x="2106" y="130"/>
                  </a:lnTo>
                  <a:lnTo>
                    <a:pt x="2106" y="443"/>
                  </a:lnTo>
                  <a:close/>
                  <a:moveTo>
                    <a:pt x="2055" y="296"/>
                  </a:moveTo>
                  <a:lnTo>
                    <a:pt x="2055" y="280"/>
                  </a:lnTo>
                  <a:lnTo>
                    <a:pt x="2053" y="264"/>
                  </a:lnTo>
                  <a:lnTo>
                    <a:pt x="2052" y="247"/>
                  </a:lnTo>
                  <a:lnTo>
                    <a:pt x="2049" y="232"/>
                  </a:lnTo>
                  <a:lnTo>
                    <a:pt x="2045" y="217"/>
                  </a:lnTo>
                  <a:lnTo>
                    <a:pt x="2039" y="202"/>
                  </a:lnTo>
                  <a:lnTo>
                    <a:pt x="2033" y="188"/>
                  </a:lnTo>
                  <a:lnTo>
                    <a:pt x="2024" y="176"/>
                  </a:lnTo>
                  <a:lnTo>
                    <a:pt x="2016" y="164"/>
                  </a:lnTo>
                  <a:lnTo>
                    <a:pt x="2006" y="153"/>
                  </a:lnTo>
                  <a:lnTo>
                    <a:pt x="1994" y="144"/>
                  </a:lnTo>
                  <a:lnTo>
                    <a:pt x="1981" y="136"/>
                  </a:lnTo>
                  <a:lnTo>
                    <a:pt x="1967" y="130"/>
                  </a:lnTo>
                  <a:lnTo>
                    <a:pt x="1952" y="124"/>
                  </a:lnTo>
                  <a:lnTo>
                    <a:pt x="1936" y="122"/>
                  </a:lnTo>
                  <a:lnTo>
                    <a:pt x="1917" y="121"/>
                  </a:lnTo>
                  <a:lnTo>
                    <a:pt x="1899" y="122"/>
                  </a:lnTo>
                  <a:lnTo>
                    <a:pt x="1883" y="124"/>
                  </a:lnTo>
                  <a:lnTo>
                    <a:pt x="1868" y="129"/>
                  </a:lnTo>
                  <a:lnTo>
                    <a:pt x="1854" y="135"/>
                  </a:lnTo>
                  <a:lnTo>
                    <a:pt x="1841" y="143"/>
                  </a:lnTo>
                  <a:lnTo>
                    <a:pt x="1829" y="151"/>
                  </a:lnTo>
                  <a:lnTo>
                    <a:pt x="1818" y="161"/>
                  </a:lnTo>
                  <a:lnTo>
                    <a:pt x="1809" y="173"/>
                  </a:lnTo>
                  <a:lnTo>
                    <a:pt x="1801" y="185"/>
                  </a:lnTo>
                  <a:lnTo>
                    <a:pt x="1794" y="198"/>
                  </a:lnTo>
                  <a:lnTo>
                    <a:pt x="1789" y="212"/>
                  </a:lnTo>
                  <a:lnTo>
                    <a:pt x="1785" y="226"/>
                  </a:lnTo>
                  <a:lnTo>
                    <a:pt x="1780" y="240"/>
                  </a:lnTo>
                  <a:lnTo>
                    <a:pt x="1778" y="255"/>
                  </a:lnTo>
                  <a:lnTo>
                    <a:pt x="1776" y="271"/>
                  </a:lnTo>
                  <a:lnTo>
                    <a:pt x="1776" y="286"/>
                  </a:lnTo>
                  <a:lnTo>
                    <a:pt x="1776" y="302"/>
                  </a:lnTo>
                  <a:lnTo>
                    <a:pt x="1778" y="319"/>
                  </a:lnTo>
                  <a:lnTo>
                    <a:pt x="1780" y="335"/>
                  </a:lnTo>
                  <a:lnTo>
                    <a:pt x="1785" y="350"/>
                  </a:lnTo>
                  <a:lnTo>
                    <a:pt x="1789" y="364"/>
                  </a:lnTo>
                  <a:lnTo>
                    <a:pt x="1794" y="378"/>
                  </a:lnTo>
                  <a:lnTo>
                    <a:pt x="1801" y="391"/>
                  </a:lnTo>
                  <a:lnTo>
                    <a:pt x="1809" y="403"/>
                  </a:lnTo>
                  <a:lnTo>
                    <a:pt x="1818" y="414"/>
                  </a:lnTo>
                  <a:lnTo>
                    <a:pt x="1829" y="423"/>
                  </a:lnTo>
                  <a:lnTo>
                    <a:pt x="1841" y="431"/>
                  </a:lnTo>
                  <a:lnTo>
                    <a:pt x="1854" y="439"/>
                  </a:lnTo>
                  <a:lnTo>
                    <a:pt x="1868" y="444"/>
                  </a:lnTo>
                  <a:lnTo>
                    <a:pt x="1883" y="448"/>
                  </a:lnTo>
                  <a:lnTo>
                    <a:pt x="1899" y="450"/>
                  </a:lnTo>
                  <a:lnTo>
                    <a:pt x="1917" y="451"/>
                  </a:lnTo>
                  <a:lnTo>
                    <a:pt x="1931" y="451"/>
                  </a:lnTo>
                  <a:lnTo>
                    <a:pt x="1945" y="449"/>
                  </a:lnTo>
                  <a:lnTo>
                    <a:pt x="1958" y="447"/>
                  </a:lnTo>
                  <a:lnTo>
                    <a:pt x="1970" y="444"/>
                  </a:lnTo>
                  <a:lnTo>
                    <a:pt x="1981" y="440"/>
                  </a:lnTo>
                  <a:lnTo>
                    <a:pt x="1991" y="435"/>
                  </a:lnTo>
                  <a:lnTo>
                    <a:pt x="2001" y="429"/>
                  </a:lnTo>
                  <a:lnTo>
                    <a:pt x="2009" y="422"/>
                  </a:lnTo>
                  <a:lnTo>
                    <a:pt x="2017" y="415"/>
                  </a:lnTo>
                  <a:lnTo>
                    <a:pt x="2024" y="406"/>
                  </a:lnTo>
                  <a:lnTo>
                    <a:pt x="2031" y="397"/>
                  </a:lnTo>
                  <a:lnTo>
                    <a:pt x="2036" y="387"/>
                  </a:lnTo>
                  <a:lnTo>
                    <a:pt x="2042" y="376"/>
                  </a:lnTo>
                  <a:lnTo>
                    <a:pt x="2046" y="365"/>
                  </a:lnTo>
                  <a:lnTo>
                    <a:pt x="2050" y="352"/>
                  </a:lnTo>
                  <a:lnTo>
                    <a:pt x="2053" y="339"/>
                  </a:lnTo>
                  <a:lnTo>
                    <a:pt x="2016" y="339"/>
                  </a:lnTo>
                  <a:lnTo>
                    <a:pt x="2013" y="349"/>
                  </a:lnTo>
                  <a:lnTo>
                    <a:pt x="2010" y="356"/>
                  </a:lnTo>
                  <a:lnTo>
                    <a:pt x="2007" y="365"/>
                  </a:lnTo>
                  <a:lnTo>
                    <a:pt x="2003" y="373"/>
                  </a:lnTo>
                  <a:lnTo>
                    <a:pt x="1998" y="379"/>
                  </a:lnTo>
                  <a:lnTo>
                    <a:pt x="1994" y="386"/>
                  </a:lnTo>
                  <a:lnTo>
                    <a:pt x="1989" y="392"/>
                  </a:lnTo>
                  <a:lnTo>
                    <a:pt x="1983" y="397"/>
                  </a:lnTo>
                  <a:lnTo>
                    <a:pt x="1977" y="403"/>
                  </a:lnTo>
                  <a:lnTo>
                    <a:pt x="1969" y="407"/>
                  </a:lnTo>
                  <a:lnTo>
                    <a:pt x="1963" y="410"/>
                  </a:lnTo>
                  <a:lnTo>
                    <a:pt x="1954" y="414"/>
                  </a:lnTo>
                  <a:lnTo>
                    <a:pt x="1947" y="417"/>
                  </a:lnTo>
                  <a:lnTo>
                    <a:pt x="1937" y="418"/>
                  </a:lnTo>
                  <a:lnTo>
                    <a:pt x="1927" y="419"/>
                  </a:lnTo>
                  <a:lnTo>
                    <a:pt x="1917" y="420"/>
                  </a:lnTo>
                  <a:lnTo>
                    <a:pt x="1904" y="419"/>
                  </a:lnTo>
                  <a:lnTo>
                    <a:pt x="1891" y="417"/>
                  </a:lnTo>
                  <a:lnTo>
                    <a:pt x="1881" y="413"/>
                  </a:lnTo>
                  <a:lnTo>
                    <a:pt x="1871" y="408"/>
                  </a:lnTo>
                  <a:lnTo>
                    <a:pt x="1861" y="403"/>
                  </a:lnTo>
                  <a:lnTo>
                    <a:pt x="1853" y="395"/>
                  </a:lnTo>
                  <a:lnTo>
                    <a:pt x="1845" y="388"/>
                  </a:lnTo>
                  <a:lnTo>
                    <a:pt x="1839" y="379"/>
                  </a:lnTo>
                  <a:lnTo>
                    <a:pt x="1832" y="369"/>
                  </a:lnTo>
                  <a:lnTo>
                    <a:pt x="1828" y="360"/>
                  </a:lnTo>
                  <a:lnTo>
                    <a:pt x="1823" y="350"/>
                  </a:lnTo>
                  <a:lnTo>
                    <a:pt x="1820" y="339"/>
                  </a:lnTo>
                  <a:lnTo>
                    <a:pt x="1817" y="328"/>
                  </a:lnTo>
                  <a:lnTo>
                    <a:pt x="1816" y="318"/>
                  </a:lnTo>
                  <a:lnTo>
                    <a:pt x="1815" y="307"/>
                  </a:lnTo>
                  <a:lnTo>
                    <a:pt x="1814" y="296"/>
                  </a:lnTo>
                  <a:lnTo>
                    <a:pt x="2055" y="296"/>
                  </a:lnTo>
                  <a:close/>
                  <a:moveTo>
                    <a:pt x="1814" y="265"/>
                  </a:moveTo>
                  <a:lnTo>
                    <a:pt x="1816" y="254"/>
                  </a:lnTo>
                  <a:lnTo>
                    <a:pt x="1818" y="243"/>
                  </a:lnTo>
                  <a:lnTo>
                    <a:pt x="1820" y="233"/>
                  </a:lnTo>
                  <a:lnTo>
                    <a:pt x="1824" y="223"/>
                  </a:lnTo>
                  <a:lnTo>
                    <a:pt x="1828" y="213"/>
                  </a:lnTo>
                  <a:lnTo>
                    <a:pt x="1833" y="204"/>
                  </a:lnTo>
                  <a:lnTo>
                    <a:pt x="1839" y="196"/>
                  </a:lnTo>
                  <a:lnTo>
                    <a:pt x="1845" y="187"/>
                  </a:lnTo>
                  <a:lnTo>
                    <a:pt x="1851" y="179"/>
                  </a:lnTo>
                  <a:lnTo>
                    <a:pt x="1859" y="173"/>
                  </a:lnTo>
                  <a:lnTo>
                    <a:pt x="1867" y="167"/>
                  </a:lnTo>
                  <a:lnTo>
                    <a:pt x="1875" y="162"/>
                  </a:lnTo>
                  <a:lnTo>
                    <a:pt x="1885" y="158"/>
                  </a:lnTo>
                  <a:lnTo>
                    <a:pt x="1895" y="156"/>
                  </a:lnTo>
                  <a:lnTo>
                    <a:pt x="1905" y="153"/>
                  </a:lnTo>
                  <a:lnTo>
                    <a:pt x="1917" y="152"/>
                  </a:lnTo>
                  <a:lnTo>
                    <a:pt x="1928" y="153"/>
                  </a:lnTo>
                  <a:lnTo>
                    <a:pt x="1939" y="156"/>
                  </a:lnTo>
                  <a:lnTo>
                    <a:pt x="1949" y="158"/>
                  </a:lnTo>
                  <a:lnTo>
                    <a:pt x="1958" y="162"/>
                  </a:lnTo>
                  <a:lnTo>
                    <a:pt x="1967" y="167"/>
                  </a:lnTo>
                  <a:lnTo>
                    <a:pt x="1976" y="173"/>
                  </a:lnTo>
                  <a:lnTo>
                    <a:pt x="1982" y="179"/>
                  </a:lnTo>
                  <a:lnTo>
                    <a:pt x="1990" y="187"/>
                  </a:lnTo>
                  <a:lnTo>
                    <a:pt x="1995" y="196"/>
                  </a:lnTo>
                  <a:lnTo>
                    <a:pt x="2001" y="204"/>
                  </a:lnTo>
                  <a:lnTo>
                    <a:pt x="2005" y="213"/>
                  </a:lnTo>
                  <a:lnTo>
                    <a:pt x="2009" y="223"/>
                  </a:lnTo>
                  <a:lnTo>
                    <a:pt x="2012" y="232"/>
                  </a:lnTo>
                  <a:lnTo>
                    <a:pt x="2015" y="243"/>
                  </a:lnTo>
                  <a:lnTo>
                    <a:pt x="2016" y="254"/>
                  </a:lnTo>
                  <a:lnTo>
                    <a:pt x="2017" y="265"/>
                  </a:lnTo>
                  <a:lnTo>
                    <a:pt x="1814" y="265"/>
                  </a:lnTo>
                  <a:close/>
                  <a:moveTo>
                    <a:pt x="1597" y="443"/>
                  </a:moveTo>
                  <a:lnTo>
                    <a:pt x="1637" y="443"/>
                  </a:lnTo>
                  <a:lnTo>
                    <a:pt x="1754" y="130"/>
                  </a:lnTo>
                  <a:lnTo>
                    <a:pt x="1714" y="130"/>
                  </a:lnTo>
                  <a:lnTo>
                    <a:pt x="1617" y="404"/>
                  </a:lnTo>
                  <a:lnTo>
                    <a:pt x="1616" y="404"/>
                  </a:lnTo>
                  <a:lnTo>
                    <a:pt x="1518" y="130"/>
                  </a:lnTo>
                  <a:lnTo>
                    <a:pt x="1476" y="130"/>
                  </a:lnTo>
                  <a:lnTo>
                    <a:pt x="1597" y="443"/>
                  </a:lnTo>
                  <a:close/>
                  <a:moveTo>
                    <a:pt x="1306" y="121"/>
                  </a:moveTo>
                  <a:lnTo>
                    <a:pt x="1289" y="121"/>
                  </a:lnTo>
                  <a:lnTo>
                    <a:pt x="1272" y="124"/>
                  </a:lnTo>
                  <a:lnTo>
                    <a:pt x="1256" y="129"/>
                  </a:lnTo>
                  <a:lnTo>
                    <a:pt x="1242" y="134"/>
                  </a:lnTo>
                  <a:lnTo>
                    <a:pt x="1229" y="140"/>
                  </a:lnTo>
                  <a:lnTo>
                    <a:pt x="1218" y="149"/>
                  </a:lnTo>
                  <a:lnTo>
                    <a:pt x="1206" y="159"/>
                  </a:lnTo>
                  <a:lnTo>
                    <a:pt x="1196" y="170"/>
                  </a:lnTo>
                  <a:lnTo>
                    <a:pt x="1187" y="181"/>
                  </a:lnTo>
                  <a:lnTo>
                    <a:pt x="1180" y="194"/>
                  </a:lnTo>
                  <a:lnTo>
                    <a:pt x="1173" y="208"/>
                  </a:lnTo>
                  <a:lnTo>
                    <a:pt x="1168" y="223"/>
                  </a:lnTo>
                  <a:lnTo>
                    <a:pt x="1164" y="238"/>
                  </a:lnTo>
                  <a:lnTo>
                    <a:pt x="1160" y="253"/>
                  </a:lnTo>
                  <a:lnTo>
                    <a:pt x="1158" y="270"/>
                  </a:lnTo>
                  <a:lnTo>
                    <a:pt x="1158" y="286"/>
                  </a:lnTo>
                  <a:lnTo>
                    <a:pt x="1158" y="302"/>
                  </a:lnTo>
                  <a:lnTo>
                    <a:pt x="1160" y="319"/>
                  </a:lnTo>
                  <a:lnTo>
                    <a:pt x="1164" y="335"/>
                  </a:lnTo>
                  <a:lnTo>
                    <a:pt x="1168" y="350"/>
                  </a:lnTo>
                  <a:lnTo>
                    <a:pt x="1173" y="364"/>
                  </a:lnTo>
                  <a:lnTo>
                    <a:pt x="1180" y="378"/>
                  </a:lnTo>
                  <a:lnTo>
                    <a:pt x="1187" y="391"/>
                  </a:lnTo>
                  <a:lnTo>
                    <a:pt x="1196" y="403"/>
                  </a:lnTo>
                  <a:lnTo>
                    <a:pt x="1206" y="414"/>
                  </a:lnTo>
                  <a:lnTo>
                    <a:pt x="1218" y="423"/>
                  </a:lnTo>
                  <a:lnTo>
                    <a:pt x="1229" y="431"/>
                  </a:lnTo>
                  <a:lnTo>
                    <a:pt x="1242" y="439"/>
                  </a:lnTo>
                  <a:lnTo>
                    <a:pt x="1256" y="444"/>
                  </a:lnTo>
                  <a:lnTo>
                    <a:pt x="1272" y="448"/>
                  </a:lnTo>
                  <a:lnTo>
                    <a:pt x="1289" y="450"/>
                  </a:lnTo>
                  <a:lnTo>
                    <a:pt x="1306" y="451"/>
                  </a:lnTo>
                  <a:lnTo>
                    <a:pt x="1323" y="450"/>
                  </a:lnTo>
                  <a:lnTo>
                    <a:pt x="1340" y="448"/>
                  </a:lnTo>
                  <a:lnTo>
                    <a:pt x="1355" y="444"/>
                  </a:lnTo>
                  <a:lnTo>
                    <a:pt x="1369" y="439"/>
                  </a:lnTo>
                  <a:lnTo>
                    <a:pt x="1383" y="431"/>
                  </a:lnTo>
                  <a:lnTo>
                    <a:pt x="1395" y="423"/>
                  </a:lnTo>
                  <a:lnTo>
                    <a:pt x="1405" y="414"/>
                  </a:lnTo>
                  <a:lnTo>
                    <a:pt x="1415" y="403"/>
                  </a:lnTo>
                  <a:lnTo>
                    <a:pt x="1424" y="391"/>
                  </a:lnTo>
                  <a:lnTo>
                    <a:pt x="1432" y="378"/>
                  </a:lnTo>
                  <a:lnTo>
                    <a:pt x="1439" y="364"/>
                  </a:lnTo>
                  <a:lnTo>
                    <a:pt x="1444" y="350"/>
                  </a:lnTo>
                  <a:lnTo>
                    <a:pt x="1449" y="335"/>
                  </a:lnTo>
                  <a:lnTo>
                    <a:pt x="1451" y="319"/>
                  </a:lnTo>
                  <a:lnTo>
                    <a:pt x="1453" y="302"/>
                  </a:lnTo>
                  <a:lnTo>
                    <a:pt x="1454" y="286"/>
                  </a:lnTo>
                  <a:lnTo>
                    <a:pt x="1453" y="270"/>
                  </a:lnTo>
                  <a:lnTo>
                    <a:pt x="1451" y="253"/>
                  </a:lnTo>
                  <a:lnTo>
                    <a:pt x="1449" y="238"/>
                  </a:lnTo>
                  <a:lnTo>
                    <a:pt x="1444" y="223"/>
                  </a:lnTo>
                  <a:lnTo>
                    <a:pt x="1439" y="208"/>
                  </a:lnTo>
                  <a:lnTo>
                    <a:pt x="1432" y="194"/>
                  </a:lnTo>
                  <a:lnTo>
                    <a:pt x="1424" y="181"/>
                  </a:lnTo>
                  <a:lnTo>
                    <a:pt x="1415" y="170"/>
                  </a:lnTo>
                  <a:lnTo>
                    <a:pt x="1405" y="159"/>
                  </a:lnTo>
                  <a:lnTo>
                    <a:pt x="1395" y="149"/>
                  </a:lnTo>
                  <a:lnTo>
                    <a:pt x="1383" y="140"/>
                  </a:lnTo>
                  <a:lnTo>
                    <a:pt x="1369" y="134"/>
                  </a:lnTo>
                  <a:lnTo>
                    <a:pt x="1355" y="129"/>
                  </a:lnTo>
                  <a:lnTo>
                    <a:pt x="1340" y="124"/>
                  </a:lnTo>
                  <a:lnTo>
                    <a:pt x="1323" y="121"/>
                  </a:lnTo>
                  <a:lnTo>
                    <a:pt x="1306" y="121"/>
                  </a:lnTo>
                  <a:close/>
                  <a:moveTo>
                    <a:pt x="1306" y="152"/>
                  </a:moveTo>
                  <a:lnTo>
                    <a:pt x="1319" y="153"/>
                  </a:lnTo>
                  <a:lnTo>
                    <a:pt x="1331" y="156"/>
                  </a:lnTo>
                  <a:lnTo>
                    <a:pt x="1343" y="159"/>
                  </a:lnTo>
                  <a:lnTo>
                    <a:pt x="1354" y="164"/>
                  </a:lnTo>
                  <a:lnTo>
                    <a:pt x="1363" y="171"/>
                  </a:lnTo>
                  <a:lnTo>
                    <a:pt x="1372" y="177"/>
                  </a:lnTo>
                  <a:lnTo>
                    <a:pt x="1381" y="186"/>
                  </a:lnTo>
                  <a:lnTo>
                    <a:pt x="1388" y="194"/>
                  </a:lnTo>
                  <a:lnTo>
                    <a:pt x="1395" y="204"/>
                  </a:lnTo>
                  <a:lnTo>
                    <a:pt x="1400" y="215"/>
                  </a:lnTo>
                  <a:lnTo>
                    <a:pt x="1404" y="226"/>
                  </a:lnTo>
                  <a:lnTo>
                    <a:pt x="1409" y="238"/>
                  </a:lnTo>
                  <a:lnTo>
                    <a:pt x="1412" y="250"/>
                  </a:lnTo>
                  <a:lnTo>
                    <a:pt x="1414" y="261"/>
                  </a:lnTo>
                  <a:lnTo>
                    <a:pt x="1415" y="273"/>
                  </a:lnTo>
                  <a:lnTo>
                    <a:pt x="1415" y="286"/>
                  </a:lnTo>
                  <a:lnTo>
                    <a:pt x="1415" y="298"/>
                  </a:lnTo>
                  <a:lnTo>
                    <a:pt x="1414" y="311"/>
                  </a:lnTo>
                  <a:lnTo>
                    <a:pt x="1412" y="323"/>
                  </a:lnTo>
                  <a:lnTo>
                    <a:pt x="1409" y="335"/>
                  </a:lnTo>
                  <a:lnTo>
                    <a:pt x="1404" y="347"/>
                  </a:lnTo>
                  <a:lnTo>
                    <a:pt x="1400" y="358"/>
                  </a:lnTo>
                  <a:lnTo>
                    <a:pt x="1395" y="368"/>
                  </a:lnTo>
                  <a:lnTo>
                    <a:pt x="1388" y="378"/>
                  </a:lnTo>
                  <a:lnTo>
                    <a:pt x="1381" y="387"/>
                  </a:lnTo>
                  <a:lnTo>
                    <a:pt x="1372" y="395"/>
                  </a:lnTo>
                  <a:lnTo>
                    <a:pt x="1363" y="402"/>
                  </a:lnTo>
                  <a:lnTo>
                    <a:pt x="1354" y="408"/>
                  </a:lnTo>
                  <a:lnTo>
                    <a:pt x="1343" y="413"/>
                  </a:lnTo>
                  <a:lnTo>
                    <a:pt x="1331" y="417"/>
                  </a:lnTo>
                  <a:lnTo>
                    <a:pt x="1319" y="419"/>
                  </a:lnTo>
                  <a:lnTo>
                    <a:pt x="1306" y="420"/>
                  </a:lnTo>
                  <a:lnTo>
                    <a:pt x="1292" y="419"/>
                  </a:lnTo>
                  <a:lnTo>
                    <a:pt x="1280" y="417"/>
                  </a:lnTo>
                  <a:lnTo>
                    <a:pt x="1268" y="413"/>
                  </a:lnTo>
                  <a:lnTo>
                    <a:pt x="1257" y="408"/>
                  </a:lnTo>
                  <a:lnTo>
                    <a:pt x="1248" y="402"/>
                  </a:lnTo>
                  <a:lnTo>
                    <a:pt x="1239" y="395"/>
                  </a:lnTo>
                  <a:lnTo>
                    <a:pt x="1230" y="387"/>
                  </a:lnTo>
                  <a:lnTo>
                    <a:pt x="1224" y="378"/>
                  </a:lnTo>
                  <a:lnTo>
                    <a:pt x="1218" y="368"/>
                  </a:lnTo>
                  <a:lnTo>
                    <a:pt x="1211" y="358"/>
                  </a:lnTo>
                  <a:lnTo>
                    <a:pt x="1207" y="347"/>
                  </a:lnTo>
                  <a:lnTo>
                    <a:pt x="1202" y="335"/>
                  </a:lnTo>
                  <a:lnTo>
                    <a:pt x="1200" y="323"/>
                  </a:lnTo>
                  <a:lnTo>
                    <a:pt x="1198" y="311"/>
                  </a:lnTo>
                  <a:lnTo>
                    <a:pt x="1196" y="298"/>
                  </a:lnTo>
                  <a:lnTo>
                    <a:pt x="1196" y="286"/>
                  </a:lnTo>
                  <a:lnTo>
                    <a:pt x="1196" y="273"/>
                  </a:lnTo>
                  <a:lnTo>
                    <a:pt x="1198" y="261"/>
                  </a:lnTo>
                  <a:lnTo>
                    <a:pt x="1200" y="250"/>
                  </a:lnTo>
                  <a:lnTo>
                    <a:pt x="1202" y="238"/>
                  </a:lnTo>
                  <a:lnTo>
                    <a:pt x="1207" y="226"/>
                  </a:lnTo>
                  <a:lnTo>
                    <a:pt x="1211" y="215"/>
                  </a:lnTo>
                  <a:lnTo>
                    <a:pt x="1218" y="204"/>
                  </a:lnTo>
                  <a:lnTo>
                    <a:pt x="1224" y="194"/>
                  </a:lnTo>
                  <a:lnTo>
                    <a:pt x="1230" y="186"/>
                  </a:lnTo>
                  <a:lnTo>
                    <a:pt x="1239" y="177"/>
                  </a:lnTo>
                  <a:lnTo>
                    <a:pt x="1248" y="171"/>
                  </a:lnTo>
                  <a:lnTo>
                    <a:pt x="1257" y="164"/>
                  </a:lnTo>
                  <a:lnTo>
                    <a:pt x="1268" y="159"/>
                  </a:lnTo>
                  <a:lnTo>
                    <a:pt x="1280" y="156"/>
                  </a:lnTo>
                  <a:lnTo>
                    <a:pt x="1292" y="153"/>
                  </a:lnTo>
                  <a:lnTo>
                    <a:pt x="1306" y="152"/>
                  </a:lnTo>
                  <a:close/>
                  <a:moveTo>
                    <a:pt x="1062" y="443"/>
                  </a:moveTo>
                  <a:lnTo>
                    <a:pt x="1100" y="443"/>
                  </a:lnTo>
                  <a:lnTo>
                    <a:pt x="1100" y="10"/>
                  </a:lnTo>
                  <a:lnTo>
                    <a:pt x="1062" y="10"/>
                  </a:lnTo>
                  <a:lnTo>
                    <a:pt x="1062" y="443"/>
                  </a:lnTo>
                  <a:close/>
                  <a:moveTo>
                    <a:pt x="665" y="300"/>
                  </a:moveTo>
                  <a:lnTo>
                    <a:pt x="665" y="320"/>
                  </a:lnTo>
                  <a:lnTo>
                    <a:pt x="667" y="337"/>
                  </a:lnTo>
                  <a:lnTo>
                    <a:pt x="670" y="353"/>
                  </a:lnTo>
                  <a:lnTo>
                    <a:pt x="675" y="368"/>
                  </a:lnTo>
                  <a:lnTo>
                    <a:pt x="682" y="382"/>
                  </a:lnTo>
                  <a:lnTo>
                    <a:pt x="690" y="394"/>
                  </a:lnTo>
                  <a:lnTo>
                    <a:pt x="699" y="406"/>
                  </a:lnTo>
                  <a:lnTo>
                    <a:pt x="711" y="416"/>
                  </a:lnTo>
                  <a:lnTo>
                    <a:pt x="723" y="424"/>
                  </a:lnTo>
                  <a:lnTo>
                    <a:pt x="736" y="432"/>
                  </a:lnTo>
                  <a:lnTo>
                    <a:pt x="751" y="437"/>
                  </a:lnTo>
                  <a:lnTo>
                    <a:pt x="766" y="443"/>
                  </a:lnTo>
                  <a:lnTo>
                    <a:pt x="783" y="447"/>
                  </a:lnTo>
                  <a:lnTo>
                    <a:pt x="801" y="449"/>
                  </a:lnTo>
                  <a:lnTo>
                    <a:pt x="818" y="451"/>
                  </a:lnTo>
                  <a:lnTo>
                    <a:pt x="837" y="451"/>
                  </a:lnTo>
                  <a:lnTo>
                    <a:pt x="851" y="451"/>
                  </a:lnTo>
                  <a:lnTo>
                    <a:pt x="864" y="450"/>
                  </a:lnTo>
                  <a:lnTo>
                    <a:pt x="877" y="449"/>
                  </a:lnTo>
                  <a:lnTo>
                    <a:pt x="888" y="447"/>
                  </a:lnTo>
                  <a:lnTo>
                    <a:pt x="899" y="445"/>
                  </a:lnTo>
                  <a:lnTo>
                    <a:pt x="910" y="443"/>
                  </a:lnTo>
                  <a:lnTo>
                    <a:pt x="919" y="440"/>
                  </a:lnTo>
                  <a:lnTo>
                    <a:pt x="928" y="436"/>
                  </a:lnTo>
                  <a:lnTo>
                    <a:pt x="944" y="429"/>
                  </a:lnTo>
                  <a:lnTo>
                    <a:pt x="957" y="420"/>
                  </a:lnTo>
                  <a:lnTo>
                    <a:pt x="968" y="412"/>
                  </a:lnTo>
                  <a:lnTo>
                    <a:pt x="978" y="401"/>
                  </a:lnTo>
                  <a:lnTo>
                    <a:pt x="985" y="391"/>
                  </a:lnTo>
                  <a:lnTo>
                    <a:pt x="991" y="380"/>
                  </a:lnTo>
                  <a:lnTo>
                    <a:pt x="995" y="370"/>
                  </a:lnTo>
                  <a:lnTo>
                    <a:pt x="998" y="360"/>
                  </a:lnTo>
                  <a:lnTo>
                    <a:pt x="1003" y="342"/>
                  </a:lnTo>
                  <a:lnTo>
                    <a:pt x="1003" y="328"/>
                  </a:lnTo>
                  <a:lnTo>
                    <a:pt x="1003" y="315"/>
                  </a:lnTo>
                  <a:lnTo>
                    <a:pt x="1000" y="304"/>
                  </a:lnTo>
                  <a:lnTo>
                    <a:pt x="998" y="293"/>
                  </a:lnTo>
                  <a:lnTo>
                    <a:pt x="994" y="283"/>
                  </a:lnTo>
                  <a:lnTo>
                    <a:pt x="990" y="273"/>
                  </a:lnTo>
                  <a:lnTo>
                    <a:pt x="983" y="266"/>
                  </a:lnTo>
                  <a:lnTo>
                    <a:pt x="977" y="258"/>
                  </a:lnTo>
                  <a:lnTo>
                    <a:pt x="970" y="251"/>
                  </a:lnTo>
                  <a:lnTo>
                    <a:pt x="962" y="244"/>
                  </a:lnTo>
                  <a:lnTo>
                    <a:pt x="953" y="239"/>
                  </a:lnTo>
                  <a:lnTo>
                    <a:pt x="944" y="233"/>
                  </a:lnTo>
                  <a:lnTo>
                    <a:pt x="935" y="229"/>
                  </a:lnTo>
                  <a:lnTo>
                    <a:pt x="913" y="220"/>
                  </a:lnTo>
                  <a:lnTo>
                    <a:pt x="890" y="214"/>
                  </a:lnTo>
                  <a:lnTo>
                    <a:pt x="786" y="188"/>
                  </a:lnTo>
                  <a:lnTo>
                    <a:pt x="773" y="185"/>
                  </a:lnTo>
                  <a:lnTo>
                    <a:pt x="760" y="180"/>
                  </a:lnTo>
                  <a:lnTo>
                    <a:pt x="749" y="174"/>
                  </a:lnTo>
                  <a:lnTo>
                    <a:pt x="739" y="167"/>
                  </a:lnTo>
                  <a:lnTo>
                    <a:pt x="735" y="163"/>
                  </a:lnTo>
                  <a:lnTo>
                    <a:pt x="730" y="159"/>
                  </a:lnTo>
                  <a:lnTo>
                    <a:pt x="727" y="153"/>
                  </a:lnTo>
                  <a:lnTo>
                    <a:pt x="725" y="148"/>
                  </a:lnTo>
                  <a:lnTo>
                    <a:pt x="723" y="143"/>
                  </a:lnTo>
                  <a:lnTo>
                    <a:pt x="721" y="136"/>
                  </a:lnTo>
                  <a:lnTo>
                    <a:pt x="720" y="129"/>
                  </a:lnTo>
                  <a:lnTo>
                    <a:pt x="720" y="122"/>
                  </a:lnTo>
                  <a:lnTo>
                    <a:pt x="721" y="110"/>
                  </a:lnTo>
                  <a:lnTo>
                    <a:pt x="722" y="99"/>
                  </a:lnTo>
                  <a:lnTo>
                    <a:pt x="725" y="90"/>
                  </a:lnTo>
                  <a:lnTo>
                    <a:pt x="728" y="81"/>
                  </a:lnTo>
                  <a:lnTo>
                    <a:pt x="734" y="73"/>
                  </a:lnTo>
                  <a:lnTo>
                    <a:pt x="739" y="66"/>
                  </a:lnTo>
                  <a:lnTo>
                    <a:pt x="746" y="61"/>
                  </a:lnTo>
                  <a:lnTo>
                    <a:pt x="753" y="54"/>
                  </a:lnTo>
                  <a:lnTo>
                    <a:pt x="761" y="50"/>
                  </a:lnTo>
                  <a:lnTo>
                    <a:pt x="769" y="45"/>
                  </a:lnTo>
                  <a:lnTo>
                    <a:pt x="778" y="42"/>
                  </a:lnTo>
                  <a:lnTo>
                    <a:pt x="788" y="40"/>
                  </a:lnTo>
                  <a:lnTo>
                    <a:pt x="797" y="38"/>
                  </a:lnTo>
                  <a:lnTo>
                    <a:pt x="807" y="37"/>
                  </a:lnTo>
                  <a:lnTo>
                    <a:pt x="818" y="36"/>
                  </a:lnTo>
                  <a:lnTo>
                    <a:pt x="829" y="36"/>
                  </a:lnTo>
                  <a:lnTo>
                    <a:pt x="840" y="36"/>
                  </a:lnTo>
                  <a:lnTo>
                    <a:pt x="851" y="37"/>
                  </a:lnTo>
                  <a:lnTo>
                    <a:pt x="862" y="39"/>
                  </a:lnTo>
                  <a:lnTo>
                    <a:pt x="872" y="42"/>
                  </a:lnTo>
                  <a:lnTo>
                    <a:pt x="883" y="45"/>
                  </a:lnTo>
                  <a:lnTo>
                    <a:pt x="892" y="50"/>
                  </a:lnTo>
                  <a:lnTo>
                    <a:pt x="901" y="55"/>
                  </a:lnTo>
                  <a:lnTo>
                    <a:pt x="910" y="61"/>
                  </a:lnTo>
                  <a:lnTo>
                    <a:pt x="917" y="67"/>
                  </a:lnTo>
                  <a:lnTo>
                    <a:pt x="924" y="75"/>
                  </a:lnTo>
                  <a:lnTo>
                    <a:pt x="930" y="83"/>
                  </a:lnTo>
                  <a:lnTo>
                    <a:pt x="936" y="92"/>
                  </a:lnTo>
                  <a:lnTo>
                    <a:pt x="940" y="102"/>
                  </a:lnTo>
                  <a:lnTo>
                    <a:pt x="943" y="112"/>
                  </a:lnTo>
                  <a:lnTo>
                    <a:pt x="945" y="123"/>
                  </a:lnTo>
                  <a:lnTo>
                    <a:pt x="946" y="135"/>
                  </a:lnTo>
                  <a:lnTo>
                    <a:pt x="987" y="135"/>
                  </a:lnTo>
                  <a:lnTo>
                    <a:pt x="987" y="119"/>
                  </a:lnTo>
                  <a:lnTo>
                    <a:pt x="984" y="104"/>
                  </a:lnTo>
                  <a:lnTo>
                    <a:pt x="980" y="90"/>
                  </a:lnTo>
                  <a:lnTo>
                    <a:pt x="975" y="77"/>
                  </a:lnTo>
                  <a:lnTo>
                    <a:pt x="968" y="65"/>
                  </a:lnTo>
                  <a:lnTo>
                    <a:pt x="959" y="53"/>
                  </a:lnTo>
                  <a:lnTo>
                    <a:pt x="951" y="43"/>
                  </a:lnTo>
                  <a:lnTo>
                    <a:pt x="940" y="35"/>
                  </a:lnTo>
                  <a:lnTo>
                    <a:pt x="928" y="26"/>
                  </a:lnTo>
                  <a:lnTo>
                    <a:pt x="916" y="19"/>
                  </a:lnTo>
                  <a:lnTo>
                    <a:pt x="903" y="14"/>
                  </a:lnTo>
                  <a:lnTo>
                    <a:pt x="889" y="9"/>
                  </a:lnTo>
                  <a:lnTo>
                    <a:pt x="874" y="5"/>
                  </a:lnTo>
                  <a:lnTo>
                    <a:pt x="859" y="2"/>
                  </a:lnTo>
                  <a:lnTo>
                    <a:pt x="844" y="1"/>
                  </a:lnTo>
                  <a:lnTo>
                    <a:pt x="828" y="0"/>
                  </a:lnTo>
                  <a:lnTo>
                    <a:pt x="806" y="1"/>
                  </a:lnTo>
                  <a:lnTo>
                    <a:pt x="787" y="4"/>
                  </a:lnTo>
                  <a:lnTo>
                    <a:pt x="768" y="8"/>
                  </a:lnTo>
                  <a:lnTo>
                    <a:pt x="753" y="14"/>
                  </a:lnTo>
                  <a:lnTo>
                    <a:pt x="739" y="21"/>
                  </a:lnTo>
                  <a:lnTo>
                    <a:pt x="727" y="28"/>
                  </a:lnTo>
                  <a:lnTo>
                    <a:pt x="716" y="37"/>
                  </a:lnTo>
                  <a:lnTo>
                    <a:pt x="708" y="45"/>
                  </a:lnTo>
                  <a:lnTo>
                    <a:pt x="700" y="55"/>
                  </a:lnTo>
                  <a:lnTo>
                    <a:pt x="694" y="65"/>
                  </a:lnTo>
                  <a:lnTo>
                    <a:pt x="688" y="76"/>
                  </a:lnTo>
                  <a:lnTo>
                    <a:pt x="685" y="85"/>
                  </a:lnTo>
                  <a:lnTo>
                    <a:pt x="682" y="95"/>
                  </a:lnTo>
                  <a:lnTo>
                    <a:pt x="680" y="105"/>
                  </a:lnTo>
                  <a:lnTo>
                    <a:pt x="679" y="115"/>
                  </a:lnTo>
                  <a:lnTo>
                    <a:pt x="679" y="122"/>
                  </a:lnTo>
                  <a:lnTo>
                    <a:pt x="679" y="135"/>
                  </a:lnTo>
                  <a:lnTo>
                    <a:pt x="681" y="146"/>
                  </a:lnTo>
                  <a:lnTo>
                    <a:pt x="683" y="157"/>
                  </a:lnTo>
                  <a:lnTo>
                    <a:pt x="686" y="165"/>
                  </a:lnTo>
                  <a:lnTo>
                    <a:pt x="690" y="174"/>
                  </a:lnTo>
                  <a:lnTo>
                    <a:pt x="696" y="181"/>
                  </a:lnTo>
                  <a:lnTo>
                    <a:pt x="701" y="189"/>
                  </a:lnTo>
                  <a:lnTo>
                    <a:pt x="708" y="196"/>
                  </a:lnTo>
                  <a:lnTo>
                    <a:pt x="715" y="201"/>
                  </a:lnTo>
                  <a:lnTo>
                    <a:pt x="723" y="206"/>
                  </a:lnTo>
                  <a:lnTo>
                    <a:pt x="730" y="211"/>
                  </a:lnTo>
                  <a:lnTo>
                    <a:pt x="739" y="215"/>
                  </a:lnTo>
                  <a:lnTo>
                    <a:pt x="757" y="221"/>
                  </a:lnTo>
                  <a:lnTo>
                    <a:pt x="776" y="227"/>
                  </a:lnTo>
                  <a:lnTo>
                    <a:pt x="873" y="251"/>
                  </a:lnTo>
                  <a:lnTo>
                    <a:pt x="888" y="255"/>
                  </a:lnTo>
                  <a:lnTo>
                    <a:pt x="903" y="260"/>
                  </a:lnTo>
                  <a:lnTo>
                    <a:pt x="918" y="267"/>
                  </a:lnTo>
                  <a:lnTo>
                    <a:pt x="932" y="274"/>
                  </a:lnTo>
                  <a:lnTo>
                    <a:pt x="939" y="280"/>
                  </a:lnTo>
                  <a:lnTo>
                    <a:pt x="944" y="285"/>
                  </a:lnTo>
                  <a:lnTo>
                    <a:pt x="950" y="291"/>
                  </a:lnTo>
                  <a:lnTo>
                    <a:pt x="954" y="297"/>
                  </a:lnTo>
                  <a:lnTo>
                    <a:pt x="957" y="304"/>
                  </a:lnTo>
                  <a:lnTo>
                    <a:pt x="959" y="311"/>
                  </a:lnTo>
                  <a:lnTo>
                    <a:pt x="962" y="320"/>
                  </a:lnTo>
                  <a:lnTo>
                    <a:pt x="962" y="328"/>
                  </a:lnTo>
                  <a:lnTo>
                    <a:pt x="960" y="340"/>
                  </a:lnTo>
                  <a:lnTo>
                    <a:pt x="958" y="351"/>
                  </a:lnTo>
                  <a:lnTo>
                    <a:pt x="955" y="361"/>
                  </a:lnTo>
                  <a:lnTo>
                    <a:pt x="951" y="369"/>
                  </a:lnTo>
                  <a:lnTo>
                    <a:pt x="944" y="377"/>
                  </a:lnTo>
                  <a:lnTo>
                    <a:pt x="938" y="385"/>
                  </a:lnTo>
                  <a:lnTo>
                    <a:pt x="930" y="391"/>
                  </a:lnTo>
                  <a:lnTo>
                    <a:pt x="922" y="396"/>
                  </a:lnTo>
                  <a:lnTo>
                    <a:pt x="913" y="402"/>
                  </a:lnTo>
                  <a:lnTo>
                    <a:pt x="903" y="405"/>
                  </a:lnTo>
                  <a:lnTo>
                    <a:pt x="894" y="409"/>
                  </a:lnTo>
                  <a:lnTo>
                    <a:pt x="884" y="412"/>
                  </a:lnTo>
                  <a:lnTo>
                    <a:pt x="874" y="414"/>
                  </a:lnTo>
                  <a:lnTo>
                    <a:pt x="865" y="416"/>
                  </a:lnTo>
                  <a:lnTo>
                    <a:pt x="856" y="417"/>
                  </a:lnTo>
                  <a:lnTo>
                    <a:pt x="847" y="417"/>
                  </a:lnTo>
                  <a:lnTo>
                    <a:pt x="832" y="416"/>
                  </a:lnTo>
                  <a:lnTo>
                    <a:pt x="818" y="416"/>
                  </a:lnTo>
                  <a:lnTo>
                    <a:pt x="804" y="414"/>
                  </a:lnTo>
                  <a:lnTo>
                    <a:pt x="791" y="412"/>
                  </a:lnTo>
                  <a:lnTo>
                    <a:pt x="779" y="407"/>
                  </a:lnTo>
                  <a:lnTo>
                    <a:pt x="767" y="403"/>
                  </a:lnTo>
                  <a:lnTo>
                    <a:pt x="756" y="399"/>
                  </a:lnTo>
                  <a:lnTo>
                    <a:pt x="746" y="392"/>
                  </a:lnTo>
                  <a:lnTo>
                    <a:pt x="737" y="385"/>
                  </a:lnTo>
                  <a:lnTo>
                    <a:pt x="728" y="376"/>
                  </a:lnTo>
                  <a:lnTo>
                    <a:pt x="722" y="367"/>
                  </a:lnTo>
                  <a:lnTo>
                    <a:pt x="715" y="356"/>
                  </a:lnTo>
                  <a:lnTo>
                    <a:pt x="711" y="345"/>
                  </a:lnTo>
                  <a:lnTo>
                    <a:pt x="708" y="331"/>
                  </a:lnTo>
                  <a:lnTo>
                    <a:pt x="706" y="316"/>
                  </a:lnTo>
                  <a:lnTo>
                    <a:pt x="706" y="300"/>
                  </a:lnTo>
                  <a:lnTo>
                    <a:pt x="665" y="300"/>
                  </a:lnTo>
                  <a:close/>
                  <a:moveTo>
                    <a:pt x="474" y="130"/>
                  </a:moveTo>
                  <a:lnTo>
                    <a:pt x="412" y="130"/>
                  </a:lnTo>
                  <a:lnTo>
                    <a:pt x="412" y="103"/>
                  </a:lnTo>
                  <a:lnTo>
                    <a:pt x="412" y="90"/>
                  </a:lnTo>
                  <a:lnTo>
                    <a:pt x="413" y="79"/>
                  </a:lnTo>
                  <a:lnTo>
                    <a:pt x="414" y="68"/>
                  </a:lnTo>
                  <a:lnTo>
                    <a:pt x="417" y="59"/>
                  </a:lnTo>
                  <a:lnTo>
                    <a:pt x="419" y="55"/>
                  </a:lnTo>
                  <a:lnTo>
                    <a:pt x="423" y="52"/>
                  </a:lnTo>
                  <a:lnTo>
                    <a:pt x="426" y="49"/>
                  </a:lnTo>
                  <a:lnTo>
                    <a:pt x="430" y="46"/>
                  </a:lnTo>
                  <a:lnTo>
                    <a:pt x="435" y="44"/>
                  </a:lnTo>
                  <a:lnTo>
                    <a:pt x="440" y="43"/>
                  </a:lnTo>
                  <a:lnTo>
                    <a:pt x="446" y="42"/>
                  </a:lnTo>
                  <a:lnTo>
                    <a:pt x="454" y="41"/>
                  </a:lnTo>
                  <a:lnTo>
                    <a:pt x="467" y="42"/>
                  </a:lnTo>
                  <a:lnTo>
                    <a:pt x="482" y="44"/>
                  </a:lnTo>
                  <a:lnTo>
                    <a:pt x="482" y="12"/>
                  </a:lnTo>
                  <a:lnTo>
                    <a:pt x="466" y="10"/>
                  </a:lnTo>
                  <a:lnTo>
                    <a:pt x="450" y="10"/>
                  </a:lnTo>
                  <a:lnTo>
                    <a:pt x="439" y="10"/>
                  </a:lnTo>
                  <a:lnTo>
                    <a:pt x="429" y="11"/>
                  </a:lnTo>
                  <a:lnTo>
                    <a:pt x="419" y="13"/>
                  </a:lnTo>
                  <a:lnTo>
                    <a:pt x="412" y="16"/>
                  </a:lnTo>
                  <a:lnTo>
                    <a:pt x="404" y="19"/>
                  </a:lnTo>
                  <a:lnTo>
                    <a:pt x="399" y="24"/>
                  </a:lnTo>
                  <a:lnTo>
                    <a:pt x="393" y="29"/>
                  </a:lnTo>
                  <a:lnTo>
                    <a:pt x="389" y="35"/>
                  </a:lnTo>
                  <a:lnTo>
                    <a:pt x="385" y="41"/>
                  </a:lnTo>
                  <a:lnTo>
                    <a:pt x="382" y="49"/>
                  </a:lnTo>
                  <a:lnTo>
                    <a:pt x="379" y="56"/>
                  </a:lnTo>
                  <a:lnTo>
                    <a:pt x="377" y="64"/>
                  </a:lnTo>
                  <a:lnTo>
                    <a:pt x="375" y="82"/>
                  </a:lnTo>
                  <a:lnTo>
                    <a:pt x="374" y="102"/>
                  </a:lnTo>
                  <a:lnTo>
                    <a:pt x="374" y="130"/>
                  </a:lnTo>
                  <a:lnTo>
                    <a:pt x="320" y="130"/>
                  </a:lnTo>
                  <a:lnTo>
                    <a:pt x="320" y="162"/>
                  </a:lnTo>
                  <a:lnTo>
                    <a:pt x="374" y="162"/>
                  </a:lnTo>
                  <a:lnTo>
                    <a:pt x="374" y="443"/>
                  </a:lnTo>
                  <a:lnTo>
                    <a:pt x="412" y="443"/>
                  </a:lnTo>
                  <a:lnTo>
                    <a:pt x="412" y="162"/>
                  </a:lnTo>
                  <a:lnTo>
                    <a:pt x="474" y="162"/>
                  </a:lnTo>
                  <a:lnTo>
                    <a:pt x="474" y="130"/>
                  </a:lnTo>
                  <a:close/>
                  <a:moveTo>
                    <a:pt x="148" y="121"/>
                  </a:moveTo>
                  <a:lnTo>
                    <a:pt x="131" y="121"/>
                  </a:lnTo>
                  <a:lnTo>
                    <a:pt x="115" y="124"/>
                  </a:lnTo>
                  <a:lnTo>
                    <a:pt x="99" y="129"/>
                  </a:lnTo>
                  <a:lnTo>
                    <a:pt x="85" y="134"/>
                  </a:lnTo>
                  <a:lnTo>
                    <a:pt x="72" y="140"/>
                  </a:lnTo>
                  <a:lnTo>
                    <a:pt x="60" y="149"/>
                  </a:lnTo>
                  <a:lnTo>
                    <a:pt x="49" y="159"/>
                  </a:lnTo>
                  <a:lnTo>
                    <a:pt x="38" y="170"/>
                  </a:lnTo>
                  <a:lnTo>
                    <a:pt x="30" y="181"/>
                  </a:lnTo>
                  <a:lnTo>
                    <a:pt x="22" y="194"/>
                  </a:lnTo>
                  <a:lnTo>
                    <a:pt x="15" y="208"/>
                  </a:lnTo>
                  <a:lnTo>
                    <a:pt x="10" y="223"/>
                  </a:lnTo>
                  <a:lnTo>
                    <a:pt x="6" y="238"/>
                  </a:lnTo>
                  <a:lnTo>
                    <a:pt x="3" y="253"/>
                  </a:lnTo>
                  <a:lnTo>
                    <a:pt x="0" y="270"/>
                  </a:lnTo>
                  <a:lnTo>
                    <a:pt x="0" y="286"/>
                  </a:lnTo>
                  <a:lnTo>
                    <a:pt x="0" y="302"/>
                  </a:lnTo>
                  <a:lnTo>
                    <a:pt x="3" y="319"/>
                  </a:lnTo>
                  <a:lnTo>
                    <a:pt x="6" y="335"/>
                  </a:lnTo>
                  <a:lnTo>
                    <a:pt x="10" y="350"/>
                  </a:lnTo>
                  <a:lnTo>
                    <a:pt x="15" y="364"/>
                  </a:lnTo>
                  <a:lnTo>
                    <a:pt x="22" y="378"/>
                  </a:lnTo>
                  <a:lnTo>
                    <a:pt x="30" y="391"/>
                  </a:lnTo>
                  <a:lnTo>
                    <a:pt x="38" y="403"/>
                  </a:lnTo>
                  <a:lnTo>
                    <a:pt x="49" y="414"/>
                  </a:lnTo>
                  <a:lnTo>
                    <a:pt x="60" y="423"/>
                  </a:lnTo>
                  <a:lnTo>
                    <a:pt x="72" y="431"/>
                  </a:lnTo>
                  <a:lnTo>
                    <a:pt x="85" y="439"/>
                  </a:lnTo>
                  <a:lnTo>
                    <a:pt x="99" y="444"/>
                  </a:lnTo>
                  <a:lnTo>
                    <a:pt x="115" y="448"/>
                  </a:lnTo>
                  <a:lnTo>
                    <a:pt x="131" y="450"/>
                  </a:lnTo>
                  <a:lnTo>
                    <a:pt x="148" y="451"/>
                  </a:lnTo>
                  <a:lnTo>
                    <a:pt x="166" y="450"/>
                  </a:lnTo>
                  <a:lnTo>
                    <a:pt x="182" y="448"/>
                  </a:lnTo>
                  <a:lnTo>
                    <a:pt x="197" y="444"/>
                  </a:lnTo>
                  <a:lnTo>
                    <a:pt x="212" y="439"/>
                  </a:lnTo>
                  <a:lnTo>
                    <a:pt x="225" y="431"/>
                  </a:lnTo>
                  <a:lnTo>
                    <a:pt x="237" y="423"/>
                  </a:lnTo>
                  <a:lnTo>
                    <a:pt x="248" y="414"/>
                  </a:lnTo>
                  <a:lnTo>
                    <a:pt x="257" y="403"/>
                  </a:lnTo>
                  <a:lnTo>
                    <a:pt x="267" y="391"/>
                  </a:lnTo>
                  <a:lnTo>
                    <a:pt x="275" y="378"/>
                  </a:lnTo>
                  <a:lnTo>
                    <a:pt x="281" y="364"/>
                  </a:lnTo>
                  <a:lnTo>
                    <a:pt x="287" y="350"/>
                  </a:lnTo>
                  <a:lnTo>
                    <a:pt x="291" y="335"/>
                  </a:lnTo>
                  <a:lnTo>
                    <a:pt x="294" y="319"/>
                  </a:lnTo>
                  <a:lnTo>
                    <a:pt x="295" y="302"/>
                  </a:lnTo>
                  <a:lnTo>
                    <a:pt x="296" y="286"/>
                  </a:lnTo>
                  <a:lnTo>
                    <a:pt x="295" y="270"/>
                  </a:lnTo>
                  <a:lnTo>
                    <a:pt x="294" y="253"/>
                  </a:lnTo>
                  <a:lnTo>
                    <a:pt x="291" y="238"/>
                  </a:lnTo>
                  <a:lnTo>
                    <a:pt x="287" y="223"/>
                  </a:lnTo>
                  <a:lnTo>
                    <a:pt x="281" y="208"/>
                  </a:lnTo>
                  <a:lnTo>
                    <a:pt x="275" y="194"/>
                  </a:lnTo>
                  <a:lnTo>
                    <a:pt x="267" y="181"/>
                  </a:lnTo>
                  <a:lnTo>
                    <a:pt x="257" y="170"/>
                  </a:lnTo>
                  <a:lnTo>
                    <a:pt x="248" y="159"/>
                  </a:lnTo>
                  <a:lnTo>
                    <a:pt x="237" y="149"/>
                  </a:lnTo>
                  <a:lnTo>
                    <a:pt x="225" y="140"/>
                  </a:lnTo>
                  <a:lnTo>
                    <a:pt x="212" y="134"/>
                  </a:lnTo>
                  <a:lnTo>
                    <a:pt x="197" y="129"/>
                  </a:lnTo>
                  <a:lnTo>
                    <a:pt x="182" y="124"/>
                  </a:lnTo>
                  <a:lnTo>
                    <a:pt x="166" y="121"/>
                  </a:lnTo>
                  <a:lnTo>
                    <a:pt x="148" y="121"/>
                  </a:lnTo>
                  <a:close/>
                  <a:moveTo>
                    <a:pt x="148" y="152"/>
                  </a:moveTo>
                  <a:lnTo>
                    <a:pt x="161" y="153"/>
                  </a:lnTo>
                  <a:lnTo>
                    <a:pt x="174" y="156"/>
                  </a:lnTo>
                  <a:lnTo>
                    <a:pt x="185" y="159"/>
                  </a:lnTo>
                  <a:lnTo>
                    <a:pt x="196" y="164"/>
                  </a:lnTo>
                  <a:lnTo>
                    <a:pt x="206" y="171"/>
                  </a:lnTo>
                  <a:lnTo>
                    <a:pt x="215" y="177"/>
                  </a:lnTo>
                  <a:lnTo>
                    <a:pt x="223" y="186"/>
                  </a:lnTo>
                  <a:lnTo>
                    <a:pt x="230" y="194"/>
                  </a:lnTo>
                  <a:lnTo>
                    <a:pt x="237" y="204"/>
                  </a:lnTo>
                  <a:lnTo>
                    <a:pt x="242" y="215"/>
                  </a:lnTo>
                  <a:lnTo>
                    <a:pt x="248" y="226"/>
                  </a:lnTo>
                  <a:lnTo>
                    <a:pt x="251" y="238"/>
                  </a:lnTo>
                  <a:lnTo>
                    <a:pt x="254" y="250"/>
                  </a:lnTo>
                  <a:lnTo>
                    <a:pt x="256" y="261"/>
                  </a:lnTo>
                  <a:lnTo>
                    <a:pt x="257" y="273"/>
                  </a:lnTo>
                  <a:lnTo>
                    <a:pt x="258" y="286"/>
                  </a:lnTo>
                  <a:lnTo>
                    <a:pt x="257" y="298"/>
                  </a:lnTo>
                  <a:lnTo>
                    <a:pt x="256" y="311"/>
                  </a:lnTo>
                  <a:lnTo>
                    <a:pt x="254" y="323"/>
                  </a:lnTo>
                  <a:lnTo>
                    <a:pt x="251" y="335"/>
                  </a:lnTo>
                  <a:lnTo>
                    <a:pt x="248" y="347"/>
                  </a:lnTo>
                  <a:lnTo>
                    <a:pt x="242" y="358"/>
                  </a:lnTo>
                  <a:lnTo>
                    <a:pt x="237" y="368"/>
                  </a:lnTo>
                  <a:lnTo>
                    <a:pt x="230" y="378"/>
                  </a:lnTo>
                  <a:lnTo>
                    <a:pt x="223" y="387"/>
                  </a:lnTo>
                  <a:lnTo>
                    <a:pt x="215" y="395"/>
                  </a:lnTo>
                  <a:lnTo>
                    <a:pt x="206" y="402"/>
                  </a:lnTo>
                  <a:lnTo>
                    <a:pt x="196" y="408"/>
                  </a:lnTo>
                  <a:lnTo>
                    <a:pt x="185" y="413"/>
                  </a:lnTo>
                  <a:lnTo>
                    <a:pt x="174" y="417"/>
                  </a:lnTo>
                  <a:lnTo>
                    <a:pt x="161" y="419"/>
                  </a:lnTo>
                  <a:lnTo>
                    <a:pt x="148" y="420"/>
                  </a:lnTo>
                  <a:lnTo>
                    <a:pt x="135" y="419"/>
                  </a:lnTo>
                  <a:lnTo>
                    <a:pt x="122" y="417"/>
                  </a:lnTo>
                  <a:lnTo>
                    <a:pt x="111" y="413"/>
                  </a:lnTo>
                  <a:lnTo>
                    <a:pt x="101" y="408"/>
                  </a:lnTo>
                  <a:lnTo>
                    <a:pt x="90" y="402"/>
                  </a:lnTo>
                  <a:lnTo>
                    <a:pt x="81" y="395"/>
                  </a:lnTo>
                  <a:lnTo>
                    <a:pt x="74" y="387"/>
                  </a:lnTo>
                  <a:lnTo>
                    <a:pt x="66" y="378"/>
                  </a:lnTo>
                  <a:lnTo>
                    <a:pt x="60" y="368"/>
                  </a:lnTo>
                  <a:lnTo>
                    <a:pt x="54" y="358"/>
                  </a:lnTo>
                  <a:lnTo>
                    <a:pt x="49" y="347"/>
                  </a:lnTo>
                  <a:lnTo>
                    <a:pt x="46" y="335"/>
                  </a:lnTo>
                  <a:lnTo>
                    <a:pt x="42" y="323"/>
                  </a:lnTo>
                  <a:lnTo>
                    <a:pt x="40" y="311"/>
                  </a:lnTo>
                  <a:lnTo>
                    <a:pt x="39" y="298"/>
                  </a:lnTo>
                  <a:lnTo>
                    <a:pt x="38" y="286"/>
                  </a:lnTo>
                  <a:lnTo>
                    <a:pt x="39" y="273"/>
                  </a:lnTo>
                  <a:lnTo>
                    <a:pt x="40" y="261"/>
                  </a:lnTo>
                  <a:lnTo>
                    <a:pt x="42" y="250"/>
                  </a:lnTo>
                  <a:lnTo>
                    <a:pt x="46" y="238"/>
                  </a:lnTo>
                  <a:lnTo>
                    <a:pt x="49" y="226"/>
                  </a:lnTo>
                  <a:lnTo>
                    <a:pt x="54" y="215"/>
                  </a:lnTo>
                  <a:lnTo>
                    <a:pt x="60" y="204"/>
                  </a:lnTo>
                  <a:lnTo>
                    <a:pt x="66" y="194"/>
                  </a:lnTo>
                  <a:lnTo>
                    <a:pt x="74" y="186"/>
                  </a:lnTo>
                  <a:lnTo>
                    <a:pt x="81" y="177"/>
                  </a:lnTo>
                  <a:lnTo>
                    <a:pt x="90" y="171"/>
                  </a:lnTo>
                  <a:lnTo>
                    <a:pt x="101" y="164"/>
                  </a:lnTo>
                  <a:lnTo>
                    <a:pt x="111" y="159"/>
                  </a:lnTo>
                  <a:lnTo>
                    <a:pt x="122" y="156"/>
                  </a:lnTo>
                  <a:lnTo>
                    <a:pt x="135" y="153"/>
                  </a:lnTo>
                  <a:lnTo>
                    <a:pt x="148" y="152"/>
                  </a:lnTo>
                  <a:close/>
                </a:path>
              </a:pathLst>
            </a:custGeom>
            <a:solidFill>
              <a:srgbClr val="FFFFFF"/>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9" name="Freeform 14"/>
            <p:cNvSpPr>
              <a:spLocks noEditPoints="1"/>
            </p:cNvSpPr>
            <p:nvPr userDrawn="1"/>
          </p:nvSpPr>
          <p:spPr bwMode="auto">
            <a:xfrm>
              <a:off x="2193" y="2399"/>
              <a:ext cx="1764" cy="186"/>
            </a:xfrm>
            <a:custGeom>
              <a:avLst/>
              <a:gdLst/>
              <a:ahLst/>
              <a:cxnLst>
                <a:cxn ang="0">
                  <a:pos x="5065" y="151"/>
                </a:cxn>
                <a:cxn ang="0">
                  <a:pos x="5103" y="444"/>
                </a:cxn>
                <a:cxn ang="0">
                  <a:pos x="5243" y="365"/>
                </a:cxn>
                <a:cxn ang="0">
                  <a:pos x="5063" y="360"/>
                </a:cxn>
                <a:cxn ang="0">
                  <a:pos x="5141" y="153"/>
                </a:cxn>
                <a:cxn ang="0">
                  <a:pos x="4958" y="180"/>
                </a:cxn>
                <a:cxn ang="0">
                  <a:pos x="4712" y="207"/>
                </a:cxn>
                <a:cxn ang="0">
                  <a:pos x="4870" y="449"/>
                </a:cxn>
                <a:cxn ang="0">
                  <a:pos x="4906" y="394"/>
                </a:cxn>
                <a:cxn ang="0">
                  <a:pos x="4735" y="298"/>
                </a:cxn>
                <a:cxn ang="0">
                  <a:pos x="4893" y="164"/>
                </a:cxn>
                <a:cxn ang="0">
                  <a:pos x="4446" y="443"/>
                </a:cxn>
                <a:cxn ang="0">
                  <a:pos x="4247" y="168"/>
                </a:cxn>
                <a:cxn ang="0">
                  <a:pos x="4128" y="130"/>
                </a:cxn>
                <a:cxn ang="0">
                  <a:pos x="3863" y="143"/>
                </a:cxn>
                <a:cxn ang="0">
                  <a:pos x="3875" y="439"/>
                </a:cxn>
                <a:cxn ang="0">
                  <a:pos x="4032" y="357"/>
                </a:cxn>
                <a:cxn ang="0">
                  <a:pos x="3855" y="369"/>
                </a:cxn>
                <a:cxn ang="0">
                  <a:pos x="3917" y="156"/>
                </a:cxn>
                <a:cxn ang="0">
                  <a:pos x="3422" y="353"/>
                </a:cxn>
                <a:cxn ang="0">
                  <a:pos x="3709" y="420"/>
                </a:cxn>
                <a:cxn ang="0">
                  <a:pos x="3537" y="188"/>
                </a:cxn>
                <a:cxn ang="0">
                  <a:pos x="3531" y="42"/>
                </a:cxn>
                <a:cxn ang="0">
                  <a:pos x="3739" y="119"/>
                </a:cxn>
                <a:cxn ang="0">
                  <a:pos x="3460" y="45"/>
                </a:cxn>
                <a:cxn ang="0">
                  <a:pos x="3625" y="251"/>
                </a:cxn>
                <a:cxn ang="0">
                  <a:pos x="3647" y="409"/>
                </a:cxn>
                <a:cxn ang="0">
                  <a:pos x="3144" y="36"/>
                </a:cxn>
                <a:cxn ang="0">
                  <a:pos x="3199" y="445"/>
                </a:cxn>
                <a:cxn ang="0">
                  <a:pos x="2795" y="249"/>
                </a:cxn>
                <a:cxn ang="0">
                  <a:pos x="2956" y="180"/>
                </a:cxn>
                <a:cxn ang="0">
                  <a:pos x="2926" y="123"/>
                </a:cxn>
                <a:cxn ang="0">
                  <a:pos x="2706" y="296"/>
                </a:cxn>
                <a:cxn ang="0">
                  <a:pos x="2469" y="161"/>
                </a:cxn>
                <a:cxn ang="0">
                  <a:pos x="2533" y="448"/>
                </a:cxn>
                <a:cxn ang="0">
                  <a:pos x="2654" y="373"/>
                </a:cxn>
                <a:cxn ang="0">
                  <a:pos x="2475" y="350"/>
                </a:cxn>
                <a:cxn ang="0">
                  <a:pos x="2568" y="152"/>
                </a:cxn>
                <a:cxn ang="0">
                  <a:pos x="1978" y="233"/>
                </a:cxn>
                <a:cxn ang="0">
                  <a:pos x="2127" y="187"/>
                </a:cxn>
                <a:cxn ang="0">
                  <a:pos x="2258" y="152"/>
                </a:cxn>
                <a:cxn ang="0">
                  <a:pos x="2363" y="183"/>
                </a:cxn>
                <a:cxn ang="0">
                  <a:pos x="2170" y="174"/>
                </a:cxn>
                <a:cxn ang="0">
                  <a:pos x="2014" y="137"/>
                </a:cxn>
                <a:cxn ang="0">
                  <a:pos x="1681" y="558"/>
                </a:cxn>
                <a:cxn ang="0">
                  <a:pos x="1388" y="134"/>
                </a:cxn>
                <a:cxn ang="0">
                  <a:pos x="1374" y="431"/>
                </a:cxn>
                <a:cxn ang="0">
                  <a:pos x="1597" y="253"/>
                </a:cxn>
                <a:cxn ang="0">
                  <a:pos x="1533" y="195"/>
                </a:cxn>
                <a:cxn ang="0">
                  <a:pos x="1465" y="419"/>
                </a:cxn>
                <a:cxn ang="0">
                  <a:pos x="1357" y="215"/>
                </a:cxn>
                <a:cxn ang="0">
                  <a:pos x="1091" y="367"/>
                </a:cxn>
                <a:cxn ang="0">
                  <a:pos x="898" y="310"/>
                </a:cxn>
                <a:cxn ang="0">
                  <a:pos x="1062" y="171"/>
                </a:cxn>
                <a:cxn ang="0">
                  <a:pos x="941" y="434"/>
                </a:cxn>
                <a:cxn ang="0">
                  <a:pos x="1146" y="303"/>
                </a:cxn>
                <a:cxn ang="0">
                  <a:pos x="953" y="131"/>
                </a:cxn>
                <a:cxn ang="0">
                  <a:pos x="403" y="203"/>
                </a:cxn>
                <a:cxn ang="0">
                  <a:pos x="549" y="215"/>
                </a:cxn>
                <a:cxn ang="0">
                  <a:pos x="701" y="156"/>
                </a:cxn>
                <a:cxn ang="0">
                  <a:pos x="766" y="156"/>
                </a:cxn>
                <a:cxn ang="0">
                  <a:pos x="577" y="168"/>
                </a:cxn>
                <a:cxn ang="0">
                  <a:pos x="413" y="151"/>
                </a:cxn>
              </a:cxnLst>
              <a:rect l="0" t="0" r="r" b="b"/>
              <a:pathLst>
                <a:path w="5291" h="558">
                  <a:moveTo>
                    <a:pt x="5290" y="296"/>
                  </a:moveTo>
                  <a:lnTo>
                    <a:pt x="5291" y="280"/>
                  </a:lnTo>
                  <a:lnTo>
                    <a:pt x="5290" y="264"/>
                  </a:lnTo>
                  <a:lnTo>
                    <a:pt x="5288" y="247"/>
                  </a:lnTo>
                  <a:lnTo>
                    <a:pt x="5285" y="232"/>
                  </a:lnTo>
                  <a:lnTo>
                    <a:pt x="5281" y="217"/>
                  </a:lnTo>
                  <a:lnTo>
                    <a:pt x="5275" y="202"/>
                  </a:lnTo>
                  <a:lnTo>
                    <a:pt x="5269" y="188"/>
                  </a:lnTo>
                  <a:lnTo>
                    <a:pt x="5261" y="175"/>
                  </a:lnTo>
                  <a:lnTo>
                    <a:pt x="5251" y="163"/>
                  </a:lnTo>
                  <a:lnTo>
                    <a:pt x="5242" y="153"/>
                  </a:lnTo>
                  <a:lnTo>
                    <a:pt x="5230" y="144"/>
                  </a:lnTo>
                  <a:lnTo>
                    <a:pt x="5217" y="136"/>
                  </a:lnTo>
                  <a:lnTo>
                    <a:pt x="5203" y="130"/>
                  </a:lnTo>
                  <a:lnTo>
                    <a:pt x="5188" y="124"/>
                  </a:lnTo>
                  <a:lnTo>
                    <a:pt x="5171" y="121"/>
                  </a:lnTo>
                  <a:lnTo>
                    <a:pt x="5153" y="121"/>
                  </a:lnTo>
                  <a:lnTo>
                    <a:pt x="5135" y="121"/>
                  </a:lnTo>
                  <a:lnTo>
                    <a:pt x="5119" y="124"/>
                  </a:lnTo>
                  <a:lnTo>
                    <a:pt x="5103" y="129"/>
                  </a:lnTo>
                  <a:lnTo>
                    <a:pt x="5089" y="135"/>
                  </a:lnTo>
                  <a:lnTo>
                    <a:pt x="5076" y="143"/>
                  </a:lnTo>
                  <a:lnTo>
                    <a:pt x="5065" y="151"/>
                  </a:lnTo>
                  <a:lnTo>
                    <a:pt x="5054" y="161"/>
                  </a:lnTo>
                  <a:lnTo>
                    <a:pt x="5045" y="173"/>
                  </a:lnTo>
                  <a:lnTo>
                    <a:pt x="5038" y="185"/>
                  </a:lnTo>
                  <a:lnTo>
                    <a:pt x="5030" y="198"/>
                  </a:lnTo>
                  <a:lnTo>
                    <a:pt x="5025" y="211"/>
                  </a:lnTo>
                  <a:lnTo>
                    <a:pt x="5020" y="226"/>
                  </a:lnTo>
                  <a:lnTo>
                    <a:pt x="5016" y="240"/>
                  </a:lnTo>
                  <a:lnTo>
                    <a:pt x="5014" y="255"/>
                  </a:lnTo>
                  <a:lnTo>
                    <a:pt x="5013" y="271"/>
                  </a:lnTo>
                  <a:lnTo>
                    <a:pt x="5012" y="286"/>
                  </a:lnTo>
                  <a:lnTo>
                    <a:pt x="5013" y="303"/>
                  </a:lnTo>
                  <a:lnTo>
                    <a:pt x="5014" y="319"/>
                  </a:lnTo>
                  <a:lnTo>
                    <a:pt x="5016" y="335"/>
                  </a:lnTo>
                  <a:lnTo>
                    <a:pt x="5020" y="350"/>
                  </a:lnTo>
                  <a:lnTo>
                    <a:pt x="5025" y="364"/>
                  </a:lnTo>
                  <a:lnTo>
                    <a:pt x="5030" y="378"/>
                  </a:lnTo>
                  <a:lnTo>
                    <a:pt x="5038" y="391"/>
                  </a:lnTo>
                  <a:lnTo>
                    <a:pt x="5045" y="402"/>
                  </a:lnTo>
                  <a:lnTo>
                    <a:pt x="5054" y="413"/>
                  </a:lnTo>
                  <a:lnTo>
                    <a:pt x="5065" y="422"/>
                  </a:lnTo>
                  <a:lnTo>
                    <a:pt x="5076" y="431"/>
                  </a:lnTo>
                  <a:lnTo>
                    <a:pt x="5089" y="439"/>
                  </a:lnTo>
                  <a:lnTo>
                    <a:pt x="5103" y="444"/>
                  </a:lnTo>
                  <a:lnTo>
                    <a:pt x="5119" y="448"/>
                  </a:lnTo>
                  <a:lnTo>
                    <a:pt x="5135" y="450"/>
                  </a:lnTo>
                  <a:lnTo>
                    <a:pt x="5153" y="452"/>
                  </a:lnTo>
                  <a:lnTo>
                    <a:pt x="5167" y="452"/>
                  </a:lnTo>
                  <a:lnTo>
                    <a:pt x="5181" y="449"/>
                  </a:lnTo>
                  <a:lnTo>
                    <a:pt x="5194" y="447"/>
                  </a:lnTo>
                  <a:lnTo>
                    <a:pt x="5206" y="444"/>
                  </a:lnTo>
                  <a:lnTo>
                    <a:pt x="5217" y="440"/>
                  </a:lnTo>
                  <a:lnTo>
                    <a:pt x="5227" y="435"/>
                  </a:lnTo>
                  <a:lnTo>
                    <a:pt x="5236" y="429"/>
                  </a:lnTo>
                  <a:lnTo>
                    <a:pt x="5245" y="422"/>
                  </a:lnTo>
                  <a:lnTo>
                    <a:pt x="5252" y="415"/>
                  </a:lnTo>
                  <a:lnTo>
                    <a:pt x="5260" y="406"/>
                  </a:lnTo>
                  <a:lnTo>
                    <a:pt x="5267" y="398"/>
                  </a:lnTo>
                  <a:lnTo>
                    <a:pt x="5273" y="387"/>
                  </a:lnTo>
                  <a:lnTo>
                    <a:pt x="5277" y="376"/>
                  </a:lnTo>
                  <a:lnTo>
                    <a:pt x="5283" y="365"/>
                  </a:lnTo>
                  <a:lnTo>
                    <a:pt x="5286" y="352"/>
                  </a:lnTo>
                  <a:lnTo>
                    <a:pt x="5289" y="339"/>
                  </a:lnTo>
                  <a:lnTo>
                    <a:pt x="5251" y="339"/>
                  </a:lnTo>
                  <a:lnTo>
                    <a:pt x="5249" y="348"/>
                  </a:lnTo>
                  <a:lnTo>
                    <a:pt x="5246" y="357"/>
                  </a:lnTo>
                  <a:lnTo>
                    <a:pt x="5243" y="365"/>
                  </a:lnTo>
                  <a:lnTo>
                    <a:pt x="5238" y="373"/>
                  </a:lnTo>
                  <a:lnTo>
                    <a:pt x="5234" y="379"/>
                  </a:lnTo>
                  <a:lnTo>
                    <a:pt x="5230" y="386"/>
                  </a:lnTo>
                  <a:lnTo>
                    <a:pt x="5224" y="392"/>
                  </a:lnTo>
                  <a:lnTo>
                    <a:pt x="5219" y="398"/>
                  </a:lnTo>
                  <a:lnTo>
                    <a:pt x="5213" y="403"/>
                  </a:lnTo>
                  <a:lnTo>
                    <a:pt x="5206" y="407"/>
                  </a:lnTo>
                  <a:lnTo>
                    <a:pt x="5198" y="411"/>
                  </a:lnTo>
                  <a:lnTo>
                    <a:pt x="5190" y="414"/>
                  </a:lnTo>
                  <a:lnTo>
                    <a:pt x="5182" y="416"/>
                  </a:lnTo>
                  <a:lnTo>
                    <a:pt x="5173" y="418"/>
                  </a:lnTo>
                  <a:lnTo>
                    <a:pt x="5163" y="419"/>
                  </a:lnTo>
                  <a:lnTo>
                    <a:pt x="5153" y="420"/>
                  </a:lnTo>
                  <a:lnTo>
                    <a:pt x="5140" y="419"/>
                  </a:lnTo>
                  <a:lnTo>
                    <a:pt x="5128" y="417"/>
                  </a:lnTo>
                  <a:lnTo>
                    <a:pt x="5116" y="413"/>
                  </a:lnTo>
                  <a:lnTo>
                    <a:pt x="5107" y="408"/>
                  </a:lnTo>
                  <a:lnTo>
                    <a:pt x="5097" y="402"/>
                  </a:lnTo>
                  <a:lnTo>
                    <a:pt x="5088" y="395"/>
                  </a:lnTo>
                  <a:lnTo>
                    <a:pt x="5081" y="388"/>
                  </a:lnTo>
                  <a:lnTo>
                    <a:pt x="5074" y="379"/>
                  </a:lnTo>
                  <a:lnTo>
                    <a:pt x="5069" y="369"/>
                  </a:lnTo>
                  <a:lnTo>
                    <a:pt x="5063" y="360"/>
                  </a:lnTo>
                  <a:lnTo>
                    <a:pt x="5059" y="350"/>
                  </a:lnTo>
                  <a:lnTo>
                    <a:pt x="5056" y="339"/>
                  </a:lnTo>
                  <a:lnTo>
                    <a:pt x="5053" y="328"/>
                  </a:lnTo>
                  <a:lnTo>
                    <a:pt x="5052" y="318"/>
                  </a:lnTo>
                  <a:lnTo>
                    <a:pt x="5051" y="307"/>
                  </a:lnTo>
                  <a:lnTo>
                    <a:pt x="5049" y="296"/>
                  </a:lnTo>
                  <a:lnTo>
                    <a:pt x="5290" y="296"/>
                  </a:lnTo>
                  <a:close/>
                  <a:moveTo>
                    <a:pt x="5049" y="265"/>
                  </a:moveTo>
                  <a:lnTo>
                    <a:pt x="5052" y="254"/>
                  </a:lnTo>
                  <a:lnTo>
                    <a:pt x="5054" y="243"/>
                  </a:lnTo>
                  <a:lnTo>
                    <a:pt x="5057" y="233"/>
                  </a:lnTo>
                  <a:lnTo>
                    <a:pt x="5060" y="223"/>
                  </a:lnTo>
                  <a:lnTo>
                    <a:pt x="5065" y="213"/>
                  </a:lnTo>
                  <a:lnTo>
                    <a:pt x="5069" y="204"/>
                  </a:lnTo>
                  <a:lnTo>
                    <a:pt x="5074" y="196"/>
                  </a:lnTo>
                  <a:lnTo>
                    <a:pt x="5081" y="187"/>
                  </a:lnTo>
                  <a:lnTo>
                    <a:pt x="5087" y="179"/>
                  </a:lnTo>
                  <a:lnTo>
                    <a:pt x="5095" y="173"/>
                  </a:lnTo>
                  <a:lnTo>
                    <a:pt x="5102" y="168"/>
                  </a:lnTo>
                  <a:lnTo>
                    <a:pt x="5111" y="162"/>
                  </a:lnTo>
                  <a:lnTo>
                    <a:pt x="5121" y="158"/>
                  </a:lnTo>
                  <a:lnTo>
                    <a:pt x="5130" y="156"/>
                  </a:lnTo>
                  <a:lnTo>
                    <a:pt x="5141" y="153"/>
                  </a:lnTo>
                  <a:lnTo>
                    <a:pt x="5153" y="152"/>
                  </a:lnTo>
                  <a:lnTo>
                    <a:pt x="5164" y="153"/>
                  </a:lnTo>
                  <a:lnTo>
                    <a:pt x="5175" y="156"/>
                  </a:lnTo>
                  <a:lnTo>
                    <a:pt x="5184" y="158"/>
                  </a:lnTo>
                  <a:lnTo>
                    <a:pt x="5194" y="162"/>
                  </a:lnTo>
                  <a:lnTo>
                    <a:pt x="5203" y="168"/>
                  </a:lnTo>
                  <a:lnTo>
                    <a:pt x="5211" y="173"/>
                  </a:lnTo>
                  <a:lnTo>
                    <a:pt x="5218" y="179"/>
                  </a:lnTo>
                  <a:lnTo>
                    <a:pt x="5225" y="187"/>
                  </a:lnTo>
                  <a:lnTo>
                    <a:pt x="5231" y="195"/>
                  </a:lnTo>
                  <a:lnTo>
                    <a:pt x="5236" y="203"/>
                  </a:lnTo>
                  <a:lnTo>
                    <a:pt x="5241" y="213"/>
                  </a:lnTo>
                  <a:lnTo>
                    <a:pt x="5245" y="223"/>
                  </a:lnTo>
                  <a:lnTo>
                    <a:pt x="5248" y="232"/>
                  </a:lnTo>
                  <a:lnTo>
                    <a:pt x="5250" y="243"/>
                  </a:lnTo>
                  <a:lnTo>
                    <a:pt x="5251" y="254"/>
                  </a:lnTo>
                  <a:lnTo>
                    <a:pt x="5252" y="265"/>
                  </a:lnTo>
                  <a:lnTo>
                    <a:pt x="5049" y="265"/>
                  </a:lnTo>
                  <a:close/>
                  <a:moveTo>
                    <a:pt x="4972" y="228"/>
                  </a:moveTo>
                  <a:lnTo>
                    <a:pt x="4970" y="215"/>
                  </a:lnTo>
                  <a:lnTo>
                    <a:pt x="4966" y="202"/>
                  </a:lnTo>
                  <a:lnTo>
                    <a:pt x="4962" y="191"/>
                  </a:lnTo>
                  <a:lnTo>
                    <a:pt x="4958" y="180"/>
                  </a:lnTo>
                  <a:lnTo>
                    <a:pt x="4952" y="171"/>
                  </a:lnTo>
                  <a:lnTo>
                    <a:pt x="4946" y="162"/>
                  </a:lnTo>
                  <a:lnTo>
                    <a:pt x="4938" y="155"/>
                  </a:lnTo>
                  <a:lnTo>
                    <a:pt x="4931" y="147"/>
                  </a:lnTo>
                  <a:lnTo>
                    <a:pt x="4922" y="141"/>
                  </a:lnTo>
                  <a:lnTo>
                    <a:pt x="4912" y="135"/>
                  </a:lnTo>
                  <a:lnTo>
                    <a:pt x="4903" y="131"/>
                  </a:lnTo>
                  <a:lnTo>
                    <a:pt x="4892" y="128"/>
                  </a:lnTo>
                  <a:lnTo>
                    <a:pt x="4881" y="124"/>
                  </a:lnTo>
                  <a:lnTo>
                    <a:pt x="4869" y="122"/>
                  </a:lnTo>
                  <a:lnTo>
                    <a:pt x="4857" y="121"/>
                  </a:lnTo>
                  <a:lnTo>
                    <a:pt x="4845" y="121"/>
                  </a:lnTo>
                  <a:lnTo>
                    <a:pt x="4828" y="121"/>
                  </a:lnTo>
                  <a:lnTo>
                    <a:pt x="4811" y="124"/>
                  </a:lnTo>
                  <a:lnTo>
                    <a:pt x="4796" y="129"/>
                  </a:lnTo>
                  <a:lnTo>
                    <a:pt x="4782" y="134"/>
                  </a:lnTo>
                  <a:lnTo>
                    <a:pt x="4769" y="141"/>
                  </a:lnTo>
                  <a:lnTo>
                    <a:pt x="4756" y="149"/>
                  </a:lnTo>
                  <a:lnTo>
                    <a:pt x="4745" y="159"/>
                  </a:lnTo>
                  <a:lnTo>
                    <a:pt x="4735" y="170"/>
                  </a:lnTo>
                  <a:lnTo>
                    <a:pt x="4727" y="182"/>
                  </a:lnTo>
                  <a:lnTo>
                    <a:pt x="4719" y="195"/>
                  </a:lnTo>
                  <a:lnTo>
                    <a:pt x="4712" y="207"/>
                  </a:lnTo>
                  <a:lnTo>
                    <a:pt x="4707" y="223"/>
                  </a:lnTo>
                  <a:lnTo>
                    <a:pt x="4703" y="238"/>
                  </a:lnTo>
                  <a:lnTo>
                    <a:pt x="4700" y="253"/>
                  </a:lnTo>
                  <a:lnTo>
                    <a:pt x="4697" y="269"/>
                  </a:lnTo>
                  <a:lnTo>
                    <a:pt x="4697" y="286"/>
                  </a:lnTo>
                  <a:lnTo>
                    <a:pt x="4697" y="303"/>
                  </a:lnTo>
                  <a:lnTo>
                    <a:pt x="4700" y="319"/>
                  </a:lnTo>
                  <a:lnTo>
                    <a:pt x="4703" y="335"/>
                  </a:lnTo>
                  <a:lnTo>
                    <a:pt x="4707" y="350"/>
                  </a:lnTo>
                  <a:lnTo>
                    <a:pt x="4712" y="364"/>
                  </a:lnTo>
                  <a:lnTo>
                    <a:pt x="4719" y="378"/>
                  </a:lnTo>
                  <a:lnTo>
                    <a:pt x="4727" y="391"/>
                  </a:lnTo>
                  <a:lnTo>
                    <a:pt x="4735" y="403"/>
                  </a:lnTo>
                  <a:lnTo>
                    <a:pt x="4745" y="414"/>
                  </a:lnTo>
                  <a:lnTo>
                    <a:pt x="4756" y="423"/>
                  </a:lnTo>
                  <a:lnTo>
                    <a:pt x="4769" y="431"/>
                  </a:lnTo>
                  <a:lnTo>
                    <a:pt x="4782" y="439"/>
                  </a:lnTo>
                  <a:lnTo>
                    <a:pt x="4796" y="444"/>
                  </a:lnTo>
                  <a:lnTo>
                    <a:pt x="4811" y="448"/>
                  </a:lnTo>
                  <a:lnTo>
                    <a:pt x="4828" y="450"/>
                  </a:lnTo>
                  <a:lnTo>
                    <a:pt x="4845" y="452"/>
                  </a:lnTo>
                  <a:lnTo>
                    <a:pt x="4858" y="452"/>
                  </a:lnTo>
                  <a:lnTo>
                    <a:pt x="4870" y="449"/>
                  </a:lnTo>
                  <a:lnTo>
                    <a:pt x="4882" y="447"/>
                  </a:lnTo>
                  <a:lnTo>
                    <a:pt x="4893" y="444"/>
                  </a:lnTo>
                  <a:lnTo>
                    <a:pt x="4904" y="439"/>
                  </a:lnTo>
                  <a:lnTo>
                    <a:pt x="4914" y="433"/>
                  </a:lnTo>
                  <a:lnTo>
                    <a:pt x="4923" y="427"/>
                  </a:lnTo>
                  <a:lnTo>
                    <a:pt x="4932" y="419"/>
                  </a:lnTo>
                  <a:lnTo>
                    <a:pt x="4940" y="412"/>
                  </a:lnTo>
                  <a:lnTo>
                    <a:pt x="4947" y="402"/>
                  </a:lnTo>
                  <a:lnTo>
                    <a:pt x="4953" y="392"/>
                  </a:lnTo>
                  <a:lnTo>
                    <a:pt x="4960" y="381"/>
                  </a:lnTo>
                  <a:lnTo>
                    <a:pt x="4964" y="369"/>
                  </a:lnTo>
                  <a:lnTo>
                    <a:pt x="4968" y="358"/>
                  </a:lnTo>
                  <a:lnTo>
                    <a:pt x="4972" y="345"/>
                  </a:lnTo>
                  <a:lnTo>
                    <a:pt x="4974" y="331"/>
                  </a:lnTo>
                  <a:lnTo>
                    <a:pt x="4936" y="331"/>
                  </a:lnTo>
                  <a:lnTo>
                    <a:pt x="4935" y="340"/>
                  </a:lnTo>
                  <a:lnTo>
                    <a:pt x="4933" y="349"/>
                  </a:lnTo>
                  <a:lnTo>
                    <a:pt x="4930" y="358"/>
                  </a:lnTo>
                  <a:lnTo>
                    <a:pt x="4926" y="366"/>
                  </a:lnTo>
                  <a:lnTo>
                    <a:pt x="4922" y="374"/>
                  </a:lnTo>
                  <a:lnTo>
                    <a:pt x="4918" y="381"/>
                  </a:lnTo>
                  <a:lnTo>
                    <a:pt x="4912" y="388"/>
                  </a:lnTo>
                  <a:lnTo>
                    <a:pt x="4906" y="394"/>
                  </a:lnTo>
                  <a:lnTo>
                    <a:pt x="4899" y="400"/>
                  </a:lnTo>
                  <a:lnTo>
                    <a:pt x="4893" y="405"/>
                  </a:lnTo>
                  <a:lnTo>
                    <a:pt x="4885" y="409"/>
                  </a:lnTo>
                  <a:lnTo>
                    <a:pt x="4878" y="413"/>
                  </a:lnTo>
                  <a:lnTo>
                    <a:pt x="4870" y="416"/>
                  </a:lnTo>
                  <a:lnTo>
                    <a:pt x="4862" y="418"/>
                  </a:lnTo>
                  <a:lnTo>
                    <a:pt x="4854" y="419"/>
                  </a:lnTo>
                  <a:lnTo>
                    <a:pt x="4845" y="420"/>
                  </a:lnTo>
                  <a:lnTo>
                    <a:pt x="4831" y="419"/>
                  </a:lnTo>
                  <a:lnTo>
                    <a:pt x="4819" y="417"/>
                  </a:lnTo>
                  <a:lnTo>
                    <a:pt x="4808" y="413"/>
                  </a:lnTo>
                  <a:lnTo>
                    <a:pt x="4797" y="408"/>
                  </a:lnTo>
                  <a:lnTo>
                    <a:pt x="4787" y="402"/>
                  </a:lnTo>
                  <a:lnTo>
                    <a:pt x="4778" y="395"/>
                  </a:lnTo>
                  <a:lnTo>
                    <a:pt x="4770" y="387"/>
                  </a:lnTo>
                  <a:lnTo>
                    <a:pt x="4762" y="378"/>
                  </a:lnTo>
                  <a:lnTo>
                    <a:pt x="4756" y="368"/>
                  </a:lnTo>
                  <a:lnTo>
                    <a:pt x="4750" y="358"/>
                  </a:lnTo>
                  <a:lnTo>
                    <a:pt x="4746" y="347"/>
                  </a:lnTo>
                  <a:lnTo>
                    <a:pt x="4742" y="335"/>
                  </a:lnTo>
                  <a:lnTo>
                    <a:pt x="4739" y="323"/>
                  </a:lnTo>
                  <a:lnTo>
                    <a:pt x="4737" y="311"/>
                  </a:lnTo>
                  <a:lnTo>
                    <a:pt x="4735" y="298"/>
                  </a:lnTo>
                  <a:lnTo>
                    <a:pt x="4735" y="286"/>
                  </a:lnTo>
                  <a:lnTo>
                    <a:pt x="4735" y="273"/>
                  </a:lnTo>
                  <a:lnTo>
                    <a:pt x="4737" y="261"/>
                  </a:lnTo>
                  <a:lnTo>
                    <a:pt x="4739" y="250"/>
                  </a:lnTo>
                  <a:lnTo>
                    <a:pt x="4742" y="238"/>
                  </a:lnTo>
                  <a:lnTo>
                    <a:pt x="4746" y="226"/>
                  </a:lnTo>
                  <a:lnTo>
                    <a:pt x="4750" y="215"/>
                  </a:lnTo>
                  <a:lnTo>
                    <a:pt x="4756" y="204"/>
                  </a:lnTo>
                  <a:lnTo>
                    <a:pt x="4762" y="195"/>
                  </a:lnTo>
                  <a:lnTo>
                    <a:pt x="4770" y="186"/>
                  </a:lnTo>
                  <a:lnTo>
                    <a:pt x="4778" y="177"/>
                  </a:lnTo>
                  <a:lnTo>
                    <a:pt x="4787" y="171"/>
                  </a:lnTo>
                  <a:lnTo>
                    <a:pt x="4797" y="164"/>
                  </a:lnTo>
                  <a:lnTo>
                    <a:pt x="4808" y="159"/>
                  </a:lnTo>
                  <a:lnTo>
                    <a:pt x="4819" y="156"/>
                  </a:lnTo>
                  <a:lnTo>
                    <a:pt x="4831" y="153"/>
                  </a:lnTo>
                  <a:lnTo>
                    <a:pt x="4845" y="152"/>
                  </a:lnTo>
                  <a:lnTo>
                    <a:pt x="4854" y="153"/>
                  </a:lnTo>
                  <a:lnTo>
                    <a:pt x="4863" y="153"/>
                  </a:lnTo>
                  <a:lnTo>
                    <a:pt x="4871" y="156"/>
                  </a:lnTo>
                  <a:lnTo>
                    <a:pt x="4879" y="158"/>
                  </a:lnTo>
                  <a:lnTo>
                    <a:pt x="4885" y="161"/>
                  </a:lnTo>
                  <a:lnTo>
                    <a:pt x="4893" y="164"/>
                  </a:lnTo>
                  <a:lnTo>
                    <a:pt x="4898" y="169"/>
                  </a:lnTo>
                  <a:lnTo>
                    <a:pt x="4904" y="173"/>
                  </a:lnTo>
                  <a:lnTo>
                    <a:pt x="4909" y="178"/>
                  </a:lnTo>
                  <a:lnTo>
                    <a:pt x="4914" y="184"/>
                  </a:lnTo>
                  <a:lnTo>
                    <a:pt x="4919" y="190"/>
                  </a:lnTo>
                  <a:lnTo>
                    <a:pt x="4922" y="197"/>
                  </a:lnTo>
                  <a:lnTo>
                    <a:pt x="4925" y="203"/>
                  </a:lnTo>
                  <a:lnTo>
                    <a:pt x="4928" y="212"/>
                  </a:lnTo>
                  <a:lnTo>
                    <a:pt x="4932" y="219"/>
                  </a:lnTo>
                  <a:lnTo>
                    <a:pt x="4934" y="228"/>
                  </a:lnTo>
                  <a:lnTo>
                    <a:pt x="4972" y="228"/>
                  </a:lnTo>
                  <a:close/>
                  <a:moveTo>
                    <a:pt x="4601" y="443"/>
                  </a:moveTo>
                  <a:lnTo>
                    <a:pt x="4639" y="443"/>
                  </a:lnTo>
                  <a:lnTo>
                    <a:pt x="4639" y="130"/>
                  </a:lnTo>
                  <a:lnTo>
                    <a:pt x="4601" y="130"/>
                  </a:lnTo>
                  <a:lnTo>
                    <a:pt x="4601" y="443"/>
                  </a:lnTo>
                  <a:close/>
                  <a:moveTo>
                    <a:pt x="4601" y="70"/>
                  </a:moveTo>
                  <a:lnTo>
                    <a:pt x="4639" y="70"/>
                  </a:lnTo>
                  <a:lnTo>
                    <a:pt x="4639" y="10"/>
                  </a:lnTo>
                  <a:lnTo>
                    <a:pt x="4601" y="10"/>
                  </a:lnTo>
                  <a:lnTo>
                    <a:pt x="4601" y="70"/>
                  </a:lnTo>
                  <a:close/>
                  <a:moveTo>
                    <a:pt x="4405" y="443"/>
                  </a:moveTo>
                  <a:lnTo>
                    <a:pt x="4446" y="443"/>
                  </a:lnTo>
                  <a:lnTo>
                    <a:pt x="4562" y="130"/>
                  </a:lnTo>
                  <a:lnTo>
                    <a:pt x="4523" y="130"/>
                  </a:lnTo>
                  <a:lnTo>
                    <a:pt x="4426" y="404"/>
                  </a:lnTo>
                  <a:lnTo>
                    <a:pt x="4425" y="404"/>
                  </a:lnTo>
                  <a:lnTo>
                    <a:pt x="4327" y="130"/>
                  </a:lnTo>
                  <a:lnTo>
                    <a:pt x="4285" y="130"/>
                  </a:lnTo>
                  <a:lnTo>
                    <a:pt x="4405" y="443"/>
                  </a:lnTo>
                  <a:close/>
                  <a:moveTo>
                    <a:pt x="4128" y="443"/>
                  </a:moveTo>
                  <a:lnTo>
                    <a:pt x="4167" y="443"/>
                  </a:lnTo>
                  <a:lnTo>
                    <a:pt x="4167" y="276"/>
                  </a:lnTo>
                  <a:lnTo>
                    <a:pt x="4167" y="264"/>
                  </a:lnTo>
                  <a:lnTo>
                    <a:pt x="4169" y="252"/>
                  </a:lnTo>
                  <a:lnTo>
                    <a:pt x="4171" y="241"/>
                  </a:lnTo>
                  <a:lnTo>
                    <a:pt x="4175" y="230"/>
                  </a:lnTo>
                  <a:lnTo>
                    <a:pt x="4180" y="220"/>
                  </a:lnTo>
                  <a:lnTo>
                    <a:pt x="4185" y="211"/>
                  </a:lnTo>
                  <a:lnTo>
                    <a:pt x="4192" y="202"/>
                  </a:lnTo>
                  <a:lnTo>
                    <a:pt x="4198" y="195"/>
                  </a:lnTo>
                  <a:lnTo>
                    <a:pt x="4207" y="187"/>
                  </a:lnTo>
                  <a:lnTo>
                    <a:pt x="4216" y="180"/>
                  </a:lnTo>
                  <a:lnTo>
                    <a:pt x="4225" y="175"/>
                  </a:lnTo>
                  <a:lnTo>
                    <a:pt x="4236" y="171"/>
                  </a:lnTo>
                  <a:lnTo>
                    <a:pt x="4247" y="168"/>
                  </a:lnTo>
                  <a:lnTo>
                    <a:pt x="4258" y="165"/>
                  </a:lnTo>
                  <a:lnTo>
                    <a:pt x="4271" y="163"/>
                  </a:lnTo>
                  <a:lnTo>
                    <a:pt x="4283" y="163"/>
                  </a:lnTo>
                  <a:lnTo>
                    <a:pt x="4283" y="125"/>
                  </a:lnTo>
                  <a:lnTo>
                    <a:pt x="4273" y="125"/>
                  </a:lnTo>
                  <a:lnTo>
                    <a:pt x="4262" y="126"/>
                  </a:lnTo>
                  <a:lnTo>
                    <a:pt x="4252" y="128"/>
                  </a:lnTo>
                  <a:lnTo>
                    <a:pt x="4244" y="130"/>
                  </a:lnTo>
                  <a:lnTo>
                    <a:pt x="4234" y="132"/>
                  </a:lnTo>
                  <a:lnTo>
                    <a:pt x="4226" y="135"/>
                  </a:lnTo>
                  <a:lnTo>
                    <a:pt x="4218" y="139"/>
                  </a:lnTo>
                  <a:lnTo>
                    <a:pt x="4210" y="144"/>
                  </a:lnTo>
                  <a:lnTo>
                    <a:pt x="4203" y="149"/>
                  </a:lnTo>
                  <a:lnTo>
                    <a:pt x="4196" y="156"/>
                  </a:lnTo>
                  <a:lnTo>
                    <a:pt x="4190" y="162"/>
                  </a:lnTo>
                  <a:lnTo>
                    <a:pt x="4183" y="169"/>
                  </a:lnTo>
                  <a:lnTo>
                    <a:pt x="4178" y="177"/>
                  </a:lnTo>
                  <a:lnTo>
                    <a:pt x="4174" y="185"/>
                  </a:lnTo>
                  <a:lnTo>
                    <a:pt x="4169" y="193"/>
                  </a:lnTo>
                  <a:lnTo>
                    <a:pt x="4165" y="203"/>
                  </a:lnTo>
                  <a:lnTo>
                    <a:pt x="4164" y="203"/>
                  </a:lnTo>
                  <a:lnTo>
                    <a:pt x="4164" y="130"/>
                  </a:lnTo>
                  <a:lnTo>
                    <a:pt x="4128" y="130"/>
                  </a:lnTo>
                  <a:lnTo>
                    <a:pt x="4128" y="443"/>
                  </a:lnTo>
                  <a:close/>
                  <a:moveTo>
                    <a:pt x="4076" y="296"/>
                  </a:moveTo>
                  <a:lnTo>
                    <a:pt x="4077" y="280"/>
                  </a:lnTo>
                  <a:lnTo>
                    <a:pt x="4076" y="264"/>
                  </a:lnTo>
                  <a:lnTo>
                    <a:pt x="4074" y="247"/>
                  </a:lnTo>
                  <a:lnTo>
                    <a:pt x="4071" y="232"/>
                  </a:lnTo>
                  <a:lnTo>
                    <a:pt x="4067" y="217"/>
                  </a:lnTo>
                  <a:lnTo>
                    <a:pt x="4061" y="202"/>
                  </a:lnTo>
                  <a:lnTo>
                    <a:pt x="4055" y="188"/>
                  </a:lnTo>
                  <a:lnTo>
                    <a:pt x="4047" y="175"/>
                  </a:lnTo>
                  <a:lnTo>
                    <a:pt x="4037" y="163"/>
                  </a:lnTo>
                  <a:lnTo>
                    <a:pt x="4028" y="153"/>
                  </a:lnTo>
                  <a:lnTo>
                    <a:pt x="4016" y="144"/>
                  </a:lnTo>
                  <a:lnTo>
                    <a:pt x="4003" y="136"/>
                  </a:lnTo>
                  <a:lnTo>
                    <a:pt x="3989" y="130"/>
                  </a:lnTo>
                  <a:lnTo>
                    <a:pt x="3974" y="124"/>
                  </a:lnTo>
                  <a:lnTo>
                    <a:pt x="3958" y="121"/>
                  </a:lnTo>
                  <a:lnTo>
                    <a:pt x="3939" y="121"/>
                  </a:lnTo>
                  <a:lnTo>
                    <a:pt x="3921" y="121"/>
                  </a:lnTo>
                  <a:lnTo>
                    <a:pt x="3905" y="124"/>
                  </a:lnTo>
                  <a:lnTo>
                    <a:pt x="3890" y="129"/>
                  </a:lnTo>
                  <a:lnTo>
                    <a:pt x="3875" y="135"/>
                  </a:lnTo>
                  <a:lnTo>
                    <a:pt x="3863" y="143"/>
                  </a:lnTo>
                  <a:lnTo>
                    <a:pt x="3851" y="151"/>
                  </a:lnTo>
                  <a:lnTo>
                    <a:pt x="3840" y="161"/>
                  </a:lnTo>
                  <a:lnTo>
                    <a:pt x="3831" y="173"/>
                  </a:lnTo>
                  <a:lnTo>
                    <a:pt x="3824" y="185"/>
                  </a:lnTo>
                  <a:lnTo>
                    <a:pt x="3816" y="198"/>
                  </a:lnTo>
                  <a:lnTo>
                    <a:pt x="3811" y="211"/>
                  </a:lnTo>
                  <a:lnTo>
                    <a:pt x="3806" y="226"/>
                  </a:lnTo>
                  <a:lnTo>
                    <a:pt x="3802" y="240"/>
                  </a:lnTo>
                  <a:lnTo>
                    <a:pt x="3800" y="255"/>
                  </a:lnTo>
                  <a:lnTo>
                    <a:pt x="3799" y="271"/>
                  </a:lnTo>
                  <a:lnTo>
                    <a:pt x="3798" y="286"/>
                  </a:lnTo>
                  <a:lnTo>
                    <a:pt x="3799" y="303"/>
                  </a:lnTo>
                  <a:lnTo>
                    <a:pt x="3800" y="319"/>
                  </a:lnTo>
                  <a:lnTo>
                    <a:pt x="3802" y="335"/>
                  </a:lnTo>
                  <a:lnTo>
                    <a:pt x="3806" y="350"/>
                  </a:lnTo>
                  <a:lnTo>
                    <a:pt x="3811" y="364"/>
                  </a:lnTo>
                  <a:lnTo>
                    <a:pt x="3816" y="378"/>
                  </a:lnTo>
                  <a:lnTo>
                    <a:pt x="3824" y="391"/>
                  </a:lnTo>
                  <a:lnTo>
                    <a:pt x="3831" y="402"/>
                  </a:lnTo>
                  <a:lnTo>
                    <a:pt x="3840" y="413"/>
                  </a:lnTo>
                  <a:lnTo>
                    <a:pt x="3851" y="422"/>
                  </a:lnTo>
                  <a:lnTo>
                    <a:pt x="3863" y="431"/>
                  </a:lnTo>
                  <a:lnTo>
                    <a:pt x="3875" y="439"/>
                  </a:lnTo>
                  <a:lnTo>
                    <a:pt x="3890" y="444"/>
                  </a:lnTo>
                  <a:lnTo>
                    <a:pt x="3905" y="448"/>
                  </a:lnTo>
                  <a:lnTo>
                    <a:pt x="3921" y="450"/>
                  </a:lnTo>
                  <a:lnTo>
                    <a:pt x="3939" y="452"/>
                  </a:lnTo>
                  <a:lnTo>
                    <a:pt x="3953" y="452"/>
                  </a:lnTo>
                  <a:lnTo>
                    <a:pt x="3967" y="449"/>
                  </a:lnTo>
                  <a:lnTo>
                    <a:pt x="3980" y="447"/>
                  </a:lnTo>
                  <a:lnTo>
                    <a:pt x="3992" y="444"/>
                  </a:lnTo>
                  <a:lnTo>
                    <a:pt x="4003" y="440"/>
                  </a:lnTo>
                  <a:lnTo>
                    <a:pt x="4013" y="435"/>
                  </a:lnTo>
                  <a:lnTo>
                    <a:pt x="4022" y="429"/>
                  </a:lnTo>
                  <a:lnTo>
                    <a:pt x="4031" y="422"/>
                  </a:lnTo>
                  <a:lnTo>
                    <a:pt x="4039" y="415"/>
                  </a:lnTo>
                  <a:lnTo>
                    <a:pt x="4046" y="406"/>
                  </a:lnTo>
                  <a:lnTo>
                    <a:pt x="4053" y="398"/>
                  </a:lnTo>
                  <a:lnTo>
                    <a:pt x="4059" y="387"/>
                  </a:lnTo>
                  <a:lnTo>
                    <a:pt x="4063" y="376"/>
                  </a:lnTo>
                  <a:lnTo>
                    <a:pt x="4069" y="365"/>
                  </a:lnTo>
                  <a:lnTo>
                    <a:pt x="4072" y="352"/>
                  </a:lnTo>
                  <a:lnTo>
                    <a:pt x="4075" y="339"/>
                  </a:lnTo>
                  <a:lnTo>
                    <a:pt x="4037" y="339"/>
                  </a:lnTo>
                  <a:lnTo>
                    <a:pt x="4035" y="348"/>
                  </a:lnTo>
                  <a:lnTo>
                    <a:pt x="4032" y="357"/>
                  </a:lnTo>
                  <a:lnTo>
                    <a:pt x="4029" y="365"/>
                  </a:lnTo>
                  <a:lnTo>
                    <a:pt x="4025" y="373"/>
                  </a:lnTo>
                  <a:lnTo>
                    <a:pt x="4020" y="379"/>
                  </a:lnTo>
                  <a:lnTo>
                    <a:pt x="4016" y="386"/>
                  </a:lnTo>
                  <a:lnTo>
                    <a:pt x="4010" y="392"/>
                  </a:lnTo>
                  <a:lnTo>
                    <a:pt x="4005" y="398"/>
                  </a:lnTo>
                  <a:lnTo>
                    <a:pt x="3999" y="403"/>
                  </a:lnTo>
                  <a:lnTo>
                    <a:pt x="3992" y="407"/>
                  </a:lnTo>
                  <a:lnTo>
                    <a:pt x="3985" y="411"/>
                  </a:lnTo>
                  <a:lnTo>
                    <a:pt x="3976" y="414"/>
                  </a:lnTo>
                  <a:lnTo>
                    <a:pt x="3968" y="416"/>
                  </a:lnTo>
                  <a:lnTo>
                    <a:pt x="3959" y="418"/>
                  </a:lnTo>
                  <a:lnTo>
                    <a:pt x="3949" y="419"/>
                  </a:lnTo>
                  <a:lnTo>
                    <a:pt x="3939" y="420"/>
                  </a:lnTo>
                  <a:lnTo>
                    <a:pt x="3926" y="419"/>
                  </a:lnTo>
                  <a:lnTo>
                    <a:pt x="3913" y="417"/>
                  </a:lnTo>
                  <a:lnTo>
                    <a:pt x="3902" y="413"/>
                  </a:lnTo>
                  <a:lnTo>
                    <a:pt x="3893" y="408"/>
                  </a:lnTo>
                  <a:lnTo>
                    <a:pt x="3883" y="402"/>
                  </a:lnTo>
                  <a:lnTo>
                    <a:pt x="3874" y="395"/>
                  </a:lnTo>
                  <a:lnTo>
                    <a:pt x="3867" y="388"/>
                  </a:lnTo>
                  <a:lnTo>
                    <a:pt x="3860" y="379"/>
                  </a:lnTo>
                  <a:lnTo>
                    <a:pt x="3855" y="369"/>
                  </a:lnTo>
                  <a:lnTo>
                    <a:pt x="3850" y="360"/>
                  </a:lnTo>
                  <a:lnTo>
                    <a:pt x="3845" y="350"/>
                  </a:lnTo>
                  <a:lnTo>
                    <a:pt x="3842" y="339"/>
                  </a:lnTo>
                  <a:lnTo>
                    <a:pt x="3839" y="328"/>
                  </a:lnTo>
                  <a:lnTo>
                    <a:pt x="3838" y="318"/>
                  </a:lnTo>
                  <a:lnTo>
                    <a:pt x="3837" y="307"/>
                  </a:lnTo>
                  <a:lnTo>
                    <a:pt x="3836" y="296"/>
                  </a:lnTo>
                  <a:lnTo>
                    <a:pt x="4076" y="296"/>
                  </a:lnTo>
                  <a:close/>
                  <a:moveTo>
                    <a:pt x="3836" y="265"/>
                  </a:moveTo>
                  <a:lnTo>
                    <a:pt x="3838" y="254"/>
                  </a:lnTo>
                  <a:lnTo>
                    <a:pt x="3840" y="243"/>
                  </a:lnTo>
                  <a:lnTo>
                    <a:pt x="3843" y="233"/>
                  </a:lnTo>
                  <a:lnTo>
                    <a:pt x="3846" y="223"/>
                  </a:lnTo>
                  <a:lnTo>
                    <a:pt x="3851" y="213"/>
                  </a:lnTo>
                  <a:lnTo>
                    <a:pt x="3855" y="204"/>
                  </a:lnTo>
                  <a:lnTo>
                    <a:pt x="3860" y="196"/>
                  </a:lnTo>
                  <a:lnTo>
                    <a:pt x="3867" y="187"/>
                  </a:lnTo>
                  <a:lnTo>
                    <a:pt x="3873" y="179"/>
                  </a:lnTo>
                  <a:lnTo>
                    <a:pt x="3881" y="173"/>
                  </a:lnTo>
                  <a:lnTo>
                    <a:pt x="3888" y="168"/>
                  </a:lnTo>
                  <a:lnTo>
                    <a:pt x="3897" y="162"/>
                  </a:lnTo>
                  <a:lnTo>
                    <a:pt x="3907" y="158"/>
                  </a:lnTo>
                  <a:lnTo>
                    <a:pt x="3917" y="156"/>
                  </a:lnTo>
                  <a:lnTo>
                    <a:pt x="3927" y="153"/>
                  </a:lnTo>
                  <a:lnTo>
                    <a:pt x="3939" y="152"/>
                  </a:lnTo>
                  <a:lnTo>
                    <a:pt x="3950" y="153"/>
                  </a:lnTo>
                  <a:lnTo>
                    <a:pt x="3961" y="156"/>
                  </a:lnTo>
                  <a:lnTo>
                    <a:pt x="3971" y="158"/>
                  </a:lnTo>
                  <a:lnTo>
                    <a:pt x="3980" y="162"/>
                  </a:lnTo>
                  <a:lnTo>
                    <a:pt x="3989" y="168"/>
                  </a:lnTo>
                  <a:lnTo>
                    <a:pt x="3998" y="173"/>
                  </a:lnTo>
                  <a:lnTo>
                    <a:pt x="4004" y="179"/>
                  </a:lnTo>
                  <a:lnTo>
                    <a:pt x="4012" y="187"/>
                  </a:lnTo>
                  <a:lnTo>
                    <a:pt x="4017" y="195"/>
                  </a:lnTo>
                  <a:lnTo>
                    <a:pt x="4022" y="203"/>
                  </a:lnTo>
                  <a:lnTo>
                    <a:pt x="4027" y="213"/>
                  </a:lnTo>
                  <a:lnTo>
                    <a:pt x="4031" y="223"/>
                  </a:lnTo>
                  <a:lnTo>
                    <a:pt x="4034" y="232"/>
                  </a:lnTo>
                  <a:lnTo>
                    <a:pt x="4036" y="243"/>
                  </a:lnTo>
                  <a:lnTo>
                    <a:pt x="4037" y="254"/>
                  </a:lnTo>
                  <a:lnTo>
                    <a:pt x="4039" y="265"/>
                  </a:lnTo>
                  <a:lnTo>
                    <a:pt x="3836" y="265"/>
                  </a:lnTo>
                  <a:close/>
                  <a:moveTo>
                    <a:pt x="3416" y="300"/>
                  </a:moveTo>
                  <a:lnTo>
                    <a:pt x="3416" y="320"/>
                  </a:lnTo>
                  <a:lnTo>
                    <a:pt x="3419" y="337"/>
                  </a:lnTo>
                  <a:lnTo>
                    <a:pt x="3422" y="353"/>
                  </a:lnTo>
                  <a:lnTo>
                    <a:pt x="3427" y="368"/>
                  </a:lnTo>
                  <a:lnTo>
                    <a:pt x="3434" y="382"/>
                  </a:lnTo>
                  <a:lnTo>
                    <a:pt x="3442" y="394"/>
                  </a:lnTo>
                  <a:lnTo>
                    <a:pt x="3452" y="406"/>
                  </a:lnTo>
                  <a:lnTo>
                    <a:pt x="3463" y="416"/>
                  </a:lnTo>
                  <a:lnTo>
                    <a:pt x="3475" y="425"/>
                  </a:lnTo>
                  <a:lnTo>
                    <a:pt x="3489" y="432"/>
                  </a:lnTo>
                  <a:lnTo>
                    <a:pt x="3503" y="438"/>
                  </a:lnTo>
                  <a:lnTo>
                    <a:pt x="3519" y="443"/>
                  </a:lnTo>
                  <a:lnTo>
                    <a:pt x="3535" y="447"/>
                  </a:lnTo>
                  <a:lnTo>
                    <a:pt x="3553" y="449"/>
                  </a:lnTo>
                  <a:lnTo>
                    <a:pt x="3571" y="452"/>
                  </a:lnTo>
                  <a:lnTo>
                    <a:pt x="3589" y="452"/>
                  </a:lnTo>
                  <a:lnTo>
                    <a:pt x="3603" y="452"/>
                  </a:lnTo>
                  <a:lnTo>
                    <a:pt x="3617" y="450"/>
                  </a:lnTo>
                  <a:lnTo>
                    <a:pt x="3629" y="449"/>
                  </a:lnTo>
                  <a:lnTo>
                    <a:pt x="3641" y="447"/>
                  </a:lnTo>
                  <a:lnTo>
                    <a:pt x="3652" y="445"/>
                  </a:lnTo>
                  <a:lnTo>
                    <a:pt x="3662" y="443"/>
                  </a:lnTo>
                  <a:lnTo>
                    <a:pt x="3671" y="440"/>
                  </a:lnTo>
                  <a:lnTo>
                    <a:pt x="3680" y="436"/>
                  </a:lnTo>
                  <a:lnTo>
                    <a:pt x="3696" y="429"/>
                  </a:lnTo>
                  <a:lnTo>
                    <a:pt x="3709" y="420"/>
                  </a:lnTo>
                  <a:lnTo>
                    <a:pt x="3721" y="411"/>
                  </a:lnTo>
                  <a:lnTo>
                    <a:pt x="3730" y="401"/>
                  </a:lnTo>
                  <a:lnTo>
                    <a:pt x="3737" y="391"/>
                  </a:lnTo>
                  <a:lnTo>
                    <a:pt x="3744" y="380"/>
                  </a:lnTo>
                  <a:lnTo>
                    <a:pt x="3748" y="369"/>
                  </a:lnTo>
                  <a:lnTo>
                    <a:pt x="3751" y="360"/>
                  </a:lnTo>
                  <a:lnTo>
                    <a:pt x="3755" y="341"/>
                  </a:lnTo>
                  <a:lnTo>
                    <a:pt x="3756" y="328"/>
                  </a:lnTo>
                  <a:lnTo>
                    <a:pt x="3755" y="315"/>
                  </a:lnTo>
                  <a:lnTo>
                    <a:pt x="3753" y="304"/>
                  </a:lnTo>
                  <a:lnTo>
                    <a:pt x="3750" y="293"/>
                  </a:lnTo>
                  <a:lnTo>
                    <a:pt x="3746" y="283"/>
                  </a:lnTo>
                  <a:lnTo>
                    <a:pt x="3742" y="273"/>
                  </a:lnTo>
                  <a:lnTo>
                    <a:pt x="3736" y="266"/>
                  </a:lnTo>
                  <a:lnTo>
                    <a:pt x="3730" y="258"/>
                  </a:lnTo>
                  <a:lnTo>
                    <a:pt x="3722" y="251"/>
                  </a:lnTo>
                  <a:lnTo>
                    <a:pt x="3715" y="244"/>
                  </a:lnTo>
                  <a:lnTo>
                    <a:pt x="3706" y="239"/>
                  </a:lnTo>
                  <a:lnTo>
                    <a:pt x="3696" y="233"/>
                  </a:lnTo>
                  <a:lnTo>
                    <a:pt x="3686" y="229"/>
                  </a:lnTo>
                  <a:lnTo>
                    <a:pt x="3666" y="220"/>
                  </a:lnTo>
                  <a:lnTo>
                    <a:pt x="3643" y="214"/>
                  </a:lnTo>
                  <a:lnTo>
                    <a:pt x="3537" y="188"/>
                  </a:lnTo>
                  <a:lnTo>
                    <a:pt x="3524" y="185"/>
                  </a:lnTo>
                  <a:lnTo>
                    <a:pt x="3513" y="179"/>
                  </a:lnTo>
                  <a:lnTo>
                    <a:pt x="3501" y="174"/>
                  </a:lnTo>
                  <a:lnTo>
                    <a:pt x="3491" y="168"/>
                  </a:lnTo>
                  <a:lnTo>
                    <a:pt x="3487" y="163"/>
                  </a:lnTo>
                  <a:lnTo>
                    <a:pt x="3483" y="159"/>
                  </a:lnTo>
                  <a:lnTo>
                    <a:pt x="3480" y="153"/>
                  </a:lnTo>
                  <a:lnTo>
                    <a:pt x="3477" y="148"/>
                  </a:lnTo>
                  <a:lnTo>
                    <a:pt x="3475" y="143"/>
                  </a:lnTo>
                  <a:lnTo>
                    <a:pt x="3474" y="136"/>
                  </a:lnTo>
                  <a:lnTo>
                    <a:pt x="3473" y="129"/>
                  </a:lnTo>
                  <a:lnTo>
                    <a:pt x="3472" y="122"/>
                  </a:lnTo>
                  <a:lnTo>
                    <a:pt x="3473" y="110"/>
                  </a:lnTo>
                  <a:lnTo>
                    <a:pt x="3475" y="99"/>
                  </a:lnTo>
                  <a:lnTo>
                    <a:pt x="3477" y="90"/>
                  </a:lnTo>
                  <a:lnTo>
                    <a:pt x="3481" y="81"/>
                  </a:lnTo>
                  <a:lnTo>
                    <a:pt x="3486" y="74"/>
                  </a:lnTo>
                  <a:lnTo>
                    <a:pt x="3491" y="66"/>
                  </a:lnTo>
                  <a:lnTo>
                    <a:pt x="3497" y="60"/>
                  </a:lnTo>
                  <a:lnTo>
                    <a:pt x="3505" y="54"/>
                  </a:lnTo>
                  <a:lnTo>
                    <a:pt x="3513" y="50"/>
                  </a:lnTo>
                  <a:lnTo>
                    <a:pt x="3521" y="45"/>
                  </a:lnTo>
                  <a:lnTo>
                    <a:pt x="3531" y="42"/>
                  </a:lnTo>
                  <a:lnTo>
                    <a:pt x="3540" y="40"/>
                  </a:lnTo>
                  <a:lnTo>
                    <a:pt x="3549" y="38"/>
                  </a:lnTo>
                  <a:lnTo>
                    <a:pt x="3560" y="37"/>
                  </a:lnTo>
                  <a:lnTo>
                    <a:pt x="3570" y="36"/>
                  </a:lnTo>
                  <a:lnTo>
                    <a:pt x="3581" y="36"/>
                  </a:lnTo>
                  <a:lnTo>
                    <a:pt x="3593" y="36"/>
                  </a:lnTo>
                  <a:lnTo>
                    <a:pt x="3603" y="37"/>
                  </a:lnTo>
                  <a:lnTo>
                    <a:pt x="3614" y="39"/>
                  </a:lnTo>
                  <a:lnTo>
                    <a:pt x="3625" y="42"/>
                  </a:lnTo>
                  <a:lnTo>
                    <a:pt x="3635" y="45"/>
                  </a:lnTo>
                  <a:lnTo>
                    <a:pt x="3644" y="50"/>
                  </a:lnTo>
                  <a:lnTo>
                    <a:pt x="3653" y="55"/>
                  </a:lnTo>
                  <a:lnTo>
                    <a:pt x="3662" y="61"/>
                  </a:lnTo>
                  <a:lnTo>
                    <a:pt x="3669" y="67"/>
                  </a:lnTo>
                  <a:lnTo>
                    <a:pt x="3677" y="75"/>
                  </a:lnTo>
                  <a:lnTo>
                    <a:pt x="3682" y="83"/>
                  </a:lnTo>
                  <a:lnTo>
                    <a:pt x="3688" y="92"/>
                  </a:lnTo>
                  <a:lnTo>
                    <a:pt x="3692" y="102"/>
                  </a:lnTo>
                  <a:lnTo>
                    <a:pt x="3695" y="112"/>
                  </a:lnTo>
                  <a:lnTo>
                    <a:pt x="3697" y="123"/>
                  </a:lnTo>
                  <a:lnTo>
                    <a:pt x="3699" y="135"/>
                  </a:lnTo>
                  <a:lnTo>
                    <a:pt x="3740" y="135"/>
                  </a:lnTo>
                  <a:lnTo>
                    <a:pt x="3739" y="119"/>
                  </a:lnTo>
                  <a:lnTo>
                    <a:pt x="3737" y="104"/>
                  </a:lnTo>
                  <a:lnTo>
                    <a:pt x="3733" y="90"/>
                  </a:lnTo>
                  <a:lnTo>
                    <a:pt x="3728" y="77"/>
                  </a:lnTo>
                  <a:lnTo>
                    <a:pt x="3720" y="65"/>
                  </a:lnTo>
                  <a:lnTo>
                    <a:pt x="3712" y="53"/>
                  </a:lnTo>
                  <a:lnTo>
                    <a:pt x="3703" y="43"/>
                  </a:lnTo>
                  <a:lnTo>
                    <a:pt x="3692" y="35"/>
                  </a:lnTo>
                  <a:lnTo>
                    <a:pt x="3681" y="26"/>
                  </a:lnTo>
                  <a:lnTo>
                    <a:pt x="3668" y="20"/>
                  </a:lnTo>
                  <a:lnTo>
                    <a:pt x="3655" y="14"/>
                  </a:lnTo>
                  <a:lnTo>
                    <a:pt x="3641" y="9"/>
                  </a:lnTo>
                  <a:lnTo>
                    <a:pt x="3627" y="6"/>
                  </a:lnTo>
                  <a:lnTo>
                    <a:pt x="3612" y="2"/>
                  </a:lnTo>
                  <a:lnTo>
                    <a:pt x="3596" y="1"/>
                  </a:lnTo>
                  <a:lnTo>
                    <a:pt x="3580" y="0"/>
                  </a:lnTo>
                  <a:lnTo>
                    <a:pt x="3558" y="1"/>
                  </a:lnTo>
                  <a:lnTo>
                    <a:pt x="3539" y="4"/>
                  </a:lnTo>
                  <a:lnTo>
                    <a:pt x="3521" y="8"/>
                  </a:lnTo>
                  <a:lnTo>
                    <a:pt x="3505" y="13"/>
                  </a:lnTo>
                  <a:lnTo>
                    <a:pt x="3491" y="21"/>
                  </a:lnTo>
                  <a:lnTo>
                    <a:pt x="3479" y="28"/>
                  </a:lnTo>
                  <a:lnTo>
                    <a:pt x="3468" y="37"/>
                  </a:lnTo>
                  <a:lnTo>
                    <a:pt x="3460" y="45"/>
                  </a:lnTo>
                  <a:lnTo>
                    <a:pt x="3452" y="55"/>
                  </a:lnTo>
                  <a:lnTo>
                    <a:pt x="3446" y="65"/>
                  </a:lnTo>
                  <a:lnTo>
                    <a:pt x="3441" y="76"/>
                  </a:lnTo>
                  <a:lnTo>
                    <a:pt x="3437" y="85"/>
                  </a:lnTo>
                  <a:lnTo>
                    <a:pt x="3434" y="95"/>
                  </a:lnTo>
                  <a:lnTo>
                    <a:pt x="3433" y="105"/>
                  </a:lnTo>
                  <a:lnTo>
                    <a:pt x="3432" y="114"/>
                  </a:lnTo>
                  <a:lnTo>
                    <a:pt x="3431" y="122"/>
                  </a:lnTo>
                  <a:lnTo>
                    <a:pt x="3432" y="134"/>
                  </a:lnTo>
                  <a:lnTo>
                    <a:pt x="3433" y="146"/>
                  </a:lnTo>
                  <a:lnTo>
                    <a:pt x="3436" y="156"/>
                  </a:lnTo>
                  <a:lnTo>
                    <a:pt x="3439" y="165"/>
                  </a:lnTo>
                  <a:lnTo>
                    <a:pt x="3443" y="174"/>
                  </a:lnTo>
                  <a:lnTo>
                    <a:pt x="3448" y="182"/>
                  </a:lnTo>
                  <a:lnTo>
                    <a:pt x="3454" y="189"/>
                  </a:lnTo>
                  <a:lnTo>
                    <a:pt x="3461" y="196"/>
                  </a:lnTo>
                  <a:lnTo>
                    <a:pt x="3467" y="201"/>
                  </a:lnTo>
                  <a:lnTo>
                    <a:pt x="3475" y="206"/>
                  </a:lnTo>
                  <a:lnTo>
                    <a:pt x="3483" y="211"/>
                  </a:lnTo>
                  <a:lnTo>
                    <a:pt x="3492" y="215"/>
                  </a:lnTo>
                  <a:lnTo>
                    <a:pt x="3509" y="222"/>
                  </a:lnTo>
                  <a:lnTo>
                    <a:pt x="3529" y="227"/>
                  </a:lnTo>
                  <a:lnTo>
                    <a:pt x="3625" y="251"/>
                  </a:lnTo>
                  <a:lnTo>
                    <a:pt x="3640" y="255"/>
                  </a:lnTo>
                  <a:lnTo>
                    <a:pt x="3656" y="259"/>
                  </a:lnTo>
                  <a:lnTo>
                    <a:pt x="3671" y="267"/>
                  </a:lnTo>
                  <a:lnTo>
                    <a:pt x="3684" y="274"/>
                  </a:lnTo>
                  <a:lnTo>
                    <a:pt x="3691" y="280"/>
                  </a:lnTo>
                  <a:lnTo>
                    <a:pt x="3696" y="285"/>
                  </a:lnTo>
                  <a:lnTo>
                    <a:pt x="3702" y="291"/>
                  </a:lnTo>
                  <a:lnTo>
                    <a:pt x="3706" y="297"/>
                  </a:lnTo>
                  <a:lnTo>
                    <a:pt x="3709" y="304"/>
                  </a:lnTo>
                  <a:lnTo>
                    <a:pt x="3712" y="311"/>
                  </a:lnTo>
                  <a:lnTo>
                    <a:pt x="3713" y="320"/>
                  </a:lnTo>
                  <a:lnTo>
                    <a:pt x="3715" y="328"/>
                  </a:lnTo>
                  <a:lnTo>
                    <a:pt x="3713" y="340"/>
                  </a:lnTo>
                  <a:lnTo>
                    <a:pt x="3711" y="350"/>
                  </a:lnTo>
                  <a:lnTo>
                    <a:pt x="3707" y="360"/>
                  </a:lnTo>
                  <a:lnTo>
                    <a:pt x="3703" y="369"/>
                  </a:lnTo>
                  <a:lnTo>
                    <a:pt x="3696" y="377"/>
                  </a:lnTo>
                  <a:lnTo>
                    <a:pt x="3690" y="385"/>
                  </a:lnTo>
                  <a:lnTo>
                    <a:pt x="3682" y="391"/>
                  </a:lnTo>
                  <a:lnTo>
                    <a:pt x="3674" y="396"/>
                  </a:lnTo>
                  <a:lnTo>
                    <a:pt x="3665" y="401"/>
                  </a:lnTo>
                  <a:lnTo>
                    <a:pt x="3656" y="405"/>
                  </a:lnTo>
                  <a:lnTo>
                    <a:pt x="3647" y="409"/>
                  </a:lnTo>
                  <a:lnTo>
                    <a:pt x="3637" y="412"/>
                  </a:lnTo>
                  <a:lnTo>
                    <a:pt x="3627" y="414"/>
                  </a:lnTo>
                  <a:lnTo>
                    <a:pt x="3617" y="416"/>
                  </a:lnTo>
                  <a:lnTo>
                    <a:pt x="3609" y="416"/>
                  </a:lnTo>
                  <a:lnTo>
                    <a:pt x="3599" y="417"/>
                  </a:lnTo>
                  <a:lnTo>
                    <a:pt x="3585" y="416"/>
                  </a:lnTo>
                  <a:lnTo>
                    <a:pt x="3571" y="415"/>
                  </a:lnTo>
                  <a:lnTo>
                    <a:pt x="3557" y="414"/>
                  </a:lnTo>
                  <a:lnTo>
                    <a:pt x="3544" y="411"/>
                  </a:lnTo>
                  <a:lnTo>
                    <a:pt x="3531" y="407"/>
                  </a:lnTo>
                  <a:lnTo>
                    <a:pt x="3519" y="403"/>
                  </a:lnTo>
                  <a:lnTo>
                    <a:pt x="3508" y="398"/>
                  </a:lnTo>
                  <a:lnTo>
                    <a:pt x="3499" y="392"/>
                  </a:lnTo>
                  <a:lnTo>
                    <a:pt x="3489" y="385"/>
                  </a:lnTo>
                  <a:lnTo>
                    <a:pt x="3481" y="376"/>
                  </a:lnTo>
                  <a:lnTo>
                    <a:pt x="3474" y="366"/>
                  </a:lnTo>
                  <a:lnTo>
                    <a:pt x="3468" y="357"/>
                  </a:lnTo>
                  <a:lnTo>
                    <a:pt x="3464" y="344"/>
                  </a:lnTo>
                  <a:lnTo>
                    <a:pt x="3461" y="331"/>
                  </a:lnTo>
                  <a:lnTo>
                    <a:pt x="3459" y="317"/>
                  </a:lnTo>
                  <a:lnTo>
                    <a:pt x="3459" y="300"/>
                  </a:lnTo>
                  <a:lnTo>
                    <a:pt x="3416" y="300"/>
                  </a:lnTo>
                  <a:close/>
                  <a:moveTo>
                    <a:pt x="3144" y="36"/>
                  </a:moveTo>
                  <a:lnTo>
                    <a:pt x="3105" y="36"/>
                  </a:lnTo>
                  <a:lnTo>
                    <a:pt x="3105" y="130"/>
                  </a:lnTo>
                  <a:lnTo>
                    <a:pt x="3051" y="130"/>
                  </a:lnTo>
                  <a:lnTo>
                    <a:pt x="3051" y="162"/>
                  </a:lnTo>
                  <a:lnTo>
                    <a:pt x="3105" y="162"/>
                  </a:lnTo>
                  <a:lnTo>
                    <a:pt x="3105" y="376"/>
                  </a:lnTo>
                  <a:lnTo>
                    <a:pt x="3105" y="386"/>
                  </a:lnTo>
                  <a:lnTo>
                    <a:pt x="3107" y="394"/>
                  </a:lnTo>
                  <a:lnTo>
                    <a:pt x="3108" y="402"/>
                  </a:lnTo>
                  <a:lnTo>
                    <a:pt x="3109" y="409"/>
                  </a:lnTo>
                  <a:lnTo>
                    <a:pt x="3111" y="416"/>
                  </a:lnTo>
                  <a:lnTo>
                    <a:pt x="3113" y="421"/>
                  </a:lnTo>
                  <a:lnTo>
                    <a:pt x="3116" y="427"/>
                  </a:lnTo>
                  <a:lnTo>
                    <a:pt x="3121" y="431"/>
                  </a:lnTo>
                  <a:lnTo>
                    <a:pt x="3125" y="435"/>
                  </a:lnTo>
                  <a:lnTo>
                    <a:pt x="3129" y="439"/>
                  </a:lnTo>
                  <a:lnTo>
                    <a:pt x="3135" y="441"/>
                  </a:lnTo>
                  <a:lnTo>
                    <a:pt x="3141" y="443"/>
                  </a:lnTo>
                  <a:lnTo>
                    <a:pt x="3156" y="445"/>
                  </a:lnTo>
                  <a:lnTo>
                    <a:pt x="3173" y="446"/>
                  </a:lnTo>
                  <a:lnTo>
                    <a:pt x="3182" y="446"/>
                  </a:lnTo>
                  <a:lnTo>
                    <a:pt x="3191" y="446"/>
                  </a:lnTo>
                  <a:lnTo>
                    <a:pt x="3199" y="445"/>
                  </a:lnTo>
                  <a:lnTo>
                    <a:pt x="3208" y="445"/>
                  </a:lnTo>
                  <a:lnTo>
                    <a:pt x="3208" y="413"/>
                  </a:lnTo>
                  <a:lnTo>
                    <a:pt x="3199" y="413"/>
                  </a:lnTo>
                  <a:lnTo>
                    <a:pt x="3191" y="414"/>
                  </a:lnTo>
                  <a:lnTo>
                    <a:pt x="3183" y="414"/>
                  </a:lnTo>
                  <a:lnTo>
                    <a:pt x="3175" y="414"/>
                  </a:lnTo>
                  <a:lnTo>
                    <a:pt x="3166" y="413"/>
                  </a:lnTo>
                  <a:lnTo>
                    <a:pt x="3158" y="411"/>
                  </a:lnTo>
                  <a:lnTo>
                    <a:pt x="3153" y="407"/>
                  </a:lnTo>
                  <a:lnTo>
                    <a:pt x="3149" y="402"/>
                  </a:lnTo>
                  <a:lnTo>
                    <a:pt x="3146" y="396"/>
                  </a:lnTo>
                  <a:lnTo>
                    <a:pt x="3144" y="390"/>
                  </a:lnTo>
                  <a:lnTo>
                    <a:pt x="3144" y="381"/>
                  </a:lnTo>
                  <a:lnTo>
                    <a:pt x="3144" y="373"/>
                  </a:lnTo>
                  <a:lnTo>
                    <a:pt x="3144" y="162"/>
                  </a:lnTo>
                  <a:lnTo>
                    <a:pt x="3208" y="162"/>
                  </a:lnTo>
                  <a:lnTo>
                    <a:pt x="3208" y="130"/>
                  </a:lnTo>
                  <a:lnTo>
                    <a:pt x="3144" y="130"/>
                  </a:lnTo>
                  <a:lnTo>
                    <a:pt x="3144" y="36"/>
                  </a:lnTo>
                  <a:close/>
                  <a:moveTo>
                    <a:pt x="2757" y="443"/>
                  </a:moveTo>
                  <a:lnTo>
                    <a:pt x="2795" y="443"/>
                  </a:lnTo>
                  <a:lnTo>
                    <a:pt x="2795" y="260"/>
                  </a:lnTo>
                  <a:lnTo>
                    <a:pt x="2795" y="249"/>
                  </a:lnTo>
                  <a:lnTo>
                    <a:pt x="2798" y="238"/>
                  </a:lnTo>
                  <a:lnTo>
                    <a:pt x="2800" y="227"/>
                  </a:lnTo>
                  <a:lnTo>
                    <a:pt x="2802" y="217"/>
                  </a:lnTo>
                  <a:lnTo>
                    <a:pt x="2806" y="207"/>
                  </a:lnTo>
                  <a:lnTo>
                    <a:pt x="2811" y="199"/>
                  </a:lnTo>
                  <a:lnTo>
                    <a:pt x="2816" y="191"/>
                  </a:lnTo>
                  <a:lnTo>
                    <a:pt x="2821" y="184"/>
                  </a:lnTo>
                  <a:lnTo>
                    <a:pt x="2829" y="176"/>
                  </a:lnTo>
                  <a:lnTo>
                    <a:pt x="2835" y="171"/>
                  </a:lnTo>
                  <a:lnTo>
                    <a:pt x="2844" y="165"/>
                  </a:lnTo>
                  <a:lnTo>
                    <a:pt x="2853" y="161"/>
                  </a:lnTo>
                  <a:lnTo>
                    <a:pt x="2861" y="158"/>
                  </a:lnTo>
                  <a:lnTo>
                    <a:pt x="2871" y="155"/>
                  </a:lnTo>
                  <a:lnTo>
                    <a:pt x="2882" y="153"/>
                  </a:lnTo>
                  <a:lnTo>
                    <a:pt x="2894" y="152"/>
                  </a:lnTo>
                  <a:lnTo>
                    <a:pt x="2905" y="153"/>
                  </a:lnTo>
                  <a:lnTo>
                    <a:pt x="2914" y="155"/>
                  </a:lnTo>
                  <a:lnTo>
                    <a:pt x="2924" y="157"/>
                  </a:lnTo>
                  <a:lnTo>
                    <a:pt x="2932" y="160"/>
                  </a:lnTo>
                  <a:lnTo>
                    <a:pt x="2939" y="164"/>
                  </a:lnTo>
                  <a:lnTo>
                    <a:pt x="2946" y="169"/>
                  </a:lnTo>
                  <a:lnTo>
                    <a:pt x="2951" y="174"/>
                  </a:lnTo>
                  <a:lnTo>
                    <a:pt x="2956" y="180"/>
                  </a:lnTo>
                  <a:lnTo>
                    <a:pt x="2961" y="187"/>
                  </a:lnTo>
                  <a:lnTo>
                    <a:pt x="2964" y="193"/>
                  </a:lnTo>
                  <a:lnTo>
                    <a:pt x="2967" y="202"/>
                  </a:lnTo>
                  <a:lnTo>
                    <a:pt x="2969" y="210"/>
                  </a:lnTo>
                  <a:lnTo>
                    <a:pt x="2972" y="228"/>
                  </a:lnTo>
                  <a:lnTo>
                    <a:pt x="2973" y="247"/>
                  </a:lnTo>
                  <a:lnTo>
                    <a:pt x="2973" y="443"/>
                  </a:lnTo>
                  <a:lnTo>
                    <a:pt x="3010" y="443"/>
                  </a:lnTo>
                  <a:lnTo>
                    <a:pt x="3010" y="241"/>
                  </a:lnTo>
                  <a:lnTo>
                    <a:pt x="3010" y="228"/>
                  </a:lnTo>
                  <a:lnTo>
                    <a:pt x="3009" y="215"/>
                  </a:lnTo>
                  <a:lnTo>
                    <a:pt x="3008" y="202"/>
                  </a:lnTo>
                  <a:lnTo>
                    <a:pt x="3005" y="191"/>
                  </a:lnTo>
                  <a:lnTo>
                    <a:pt x="3002" y="180"/>
                  </a:lnTo>
                  <a:lnTo>
                    <a:pt x="2997" y="171"/>
                  </a:lnTo>
                  <a:lnTo>
                    <a:pt x="2993" y="161"/>
                  </a:lnTo>
                  <a:lnTo>
                    <a:pt x="2987" y="152"/>
                  </a:lnTo>
                  <a:lnTo>
                    <a:pt x="2979" y="146"/>
                  </a:lnTo>
                  <a:lnTo>
                    <a:pt x="2972" y="139"/>
                  </a:lnTo>
                  <a:lnTo>
                    <a:pt x="2962" y="134"/>
                  </a:lnTo>
                  <a:lnTo>
                    <a:pt x="2951" y="129"/>
                  </a:lnTo>
                  <a:lnTo>
                    <a:pt x="2939" y="125"/>
                  </a:lnTo>
                  <a:lnTo>
                    <a:pt x="2926" y="123"/>
                  </a:lnTo>
                  <a:lnTo>
                    <a:pt x="2912" y="121"/>
                  </a:lnTo>
                  <a:lnTo>
                    <a:pt x="2896" y="121"/>
                  </a:lnTo>
                  <a:lnTo>
                    <a:pt x="2888" y="121"/>
                  </a:lnTo>
                  <a:lnTo>
                    <a:pt x="2880" y="122"/>
                  </a:lnTo>
                  <a:lnTo>
                    <a:pt x="2872" y="123"/>
                  </a:lnTo>
                  <a:lnTo>
                    <a:pt x="2864" y="125"/>
                  </a:lnTo>
                  <a:lnTo>
                    <a:pt x="2856" y="128"/>
                  </a:lnTo>
                  <a:lnTo>
                    <a:pt x="2849" y="131"/>
                  </a:lnTo>
                  <a:lnTo>
                    <a:pt x="2842" y="134"/>
                  </a:lnTo>
                  <a:lnTo>
                    <a:pt x="2835" y="138"/>
                  </a:lnTo>
                  <a:lnTo>
                    <a:pt x="2829" y="143"/>
                  </a:lnTo>
                  <a:lnTo>
                    <a:pt x="2822" y="147"/>
                  </a:lnTo>
                  <a:lnTo>
                    <a:pt x="2817" y="152"/>
                  </a:lnTo>
                  <a:lnTo>
                    <a:pt x="2812" y="158"/>
                  </a:lnTo>
                  <a:lnTo>
                    <a:pt x="2807" y="164"/>
                  </a:lnTo>
                  <a:lnTo>
                    <a:pt x="2803" y="170"/>
                  </a:lnTo>
                  <a:lnTo>
                    <a:pt x="2799" y="176"/>
                  </a:lnTo>
                  <a:lnTo>
                    <a:pt x="2797" y="184"/>
                  </a:lnTo>
                  <a:lnTo>
                    <a:pt x="2795" y="184"/>
                  </a:lnTo>
                  <a:lnTo>
                    <a:pt x="2795" y="130"/>
                  </a:lnTo>
                  <a:lnTo>
                    <a:pt x="2757" y="130"/>
                  </a:lnTo>
                  <a:lnTo>
                    <a:pt x="2757" y="443"/>
                  </a:lnTo>
                  <a:close/>
                  <a:moveTo>
                    <a:pt x="2706" y="296"/>
                  </a:moveTo>
                  <a:lnTo>
                    <a:pt x="2706" y="280"/>
                  </a:lnTo>
                  <a:lnTo>
                    <a:pt x="2705" y="264"/>
                  </a:lnTo>
                  <a:lnTo>
                    <a:pt x="2703" y="247"/>
                  </a:lnTo>
                  <a:lnTo>
                    <a:pt x="2699" y="232"/>
                  </a:lnTo>
                  <a:lnTo>
                    <a:pt x="2695" y="217"/>
                  </a:lnTo>
                  <a:lnTo>
                    <a:pt x="2690" y="202"/>
                  </a:lnTo>
                  <a:lnTo>
                    <a:pt x="2683" y="188"/>
                  </a:lnTo>
                  <a:lnTo>
                    <a:pt x="2676" y="175"/>
                  </a:lnTo>
                  <a:lnTo>
                    <a:pt x="2667" y="163"/>
                  </a:lnTo>
                  <a:lnTo>
                    <a:pt x="2656" y="153"/>
                  </a:lnTo>
                  <a:lnTo>
                    <a:pt x="2645" y="144"/>
                  </a:lnTo>
                  <a:lnTo>
                    <a:pt x="2632" y="136"/>
                  </a:lnTo>
                  <a:lnTo>
                    <a:pt x="2618" y="130"/>
                  </a:lnTo>
                  <a:lnTo>
                    <a:pt x="2603" y="124"/>
                  </a:lnTo>
                  <a:lnTo>
                    <a:pt x="2586" y="121"/>
                  </a:lnTo>
                  <a:lnTo>
                    <a:pt x="2568" y="121"/>
                  </a:lnTo>
                  <a:lnTo>
                    <a:pt x="2550" y="121"/>
                  </a:lnTo>
                  <a:lnTo>
                    <a:pt x="2533" y="124"/>
                  </a:lnTo>
                  <a:lnTo>
                    <a:pt x="2518" y="129"/>
                  </a:lnTo>
                  <a:lnTo>
                    <a:pt x="2504" y="135"/>
                  </a:lnTo>
                  <a:lnTo>
                    <a:pt x="2491" y="143"/>
                  </a:lnTo>
                  <a:lnTo>
                    <a:pt x="2480" y="151"/>
                  </a:lnTo>
                  <a:lnTo>
                    <a:pt x="2469" y="161"/>
                  </a:lnTo>
                  <a:lnTo>
                    <a:pt x="2461" y="173"/>
                  </a:lnTo>
                  <a:lnTo>
                    <a:pt x="2452" y="185"/>
                  </a:lnTo>
                  <a:lnTo>
                    <a:pt x="2446" y="198"/>
                  </a:lnTo>
                  <a:lnTo>
                    <a:pt x="2439" y="211"/>
                  </a:lnTo>
                  <a:lnTo>
                    <a:pt x="2435" y="226"/>
                  </a:lnTo>
                  <a:lnTo>
                    <a:pt x="2432" y="240"/>
                  </a:lnTo>
                  <a:lnTo>
                    <a:pt x="2428" y="255"/>
                  </a:lnTo>
                  <a:lnTo>
                    <a:pt x="2427" y="271"/>
                  </a:lnTo>
                  <a:lnTo>
                    <a:pt x="2427" y="286"/>
                  </a:lnTo>
                  <a:lnTo>
                    <a:pt x="2427" y="303"/>
                  </a:lnTo>
                  <a:lnTo>
                    <a:pt x="2428" y="319"/>
                  </a:lnTo>
                  <a:lnTo>
                    <a:pt x="2432" y="335"/>
                  </a:lnTo>
                  <a:lnTo>
                    <a:pt x="2435" y="350"/>
                  </a:lnTo>
                  <a:lnTo>
                    <a:pt x="2439" y="364"/>
                  </a:lnTo>
                  <a:lnTo>
                    <a:pt x="2446" y="378"/>
                  </a:lnTo>
                  <a:lnTo>
                    <a:pt x="2452" y="391"/>
                  </a:lnTo>
                  <a:lnTo>
                    <a:pt x="2461" y="402"/>
                  </a:lnTo>
                  <a:lnTo>
                    <a:pt x="2469" y="413"/>
                  </a:lnTo>
                  <a:lnTo>
                    <a:pt x="2480" y="422"/>
                  </a:lnTo>
                  <a:lnTo>
                    <a:pt x="2491" y="431"/>
                  </a:lnTo>
                  <a:lnTo>
                    <a:pt x="2504" y="439"/>
                  </a:lnTo>
                  <a:lnTo>
                    <a:pt x="2518" y="444"/>
                  </a:lnTo>
                  <a:lnTo>
                    <a:pt x="2533" y="448"/>
                  </a:lnTo>
                  <a:lnTo>
                    <a:pt x="2550" y="450"/>
                  </a:lnTo>
                  <a:lnTo>
                    <a:pt x="2568" y="452"/>
                  </a:lnTo>
                  <a:lnTo>
                    <a:pt x="2583" y="452"/>
                  </a:lnTo>
                  <a:lnTo>
                    <a:pt x="2596" y="449"/>
                  </a:lnTo>
                  <a:lnTo>
                    <a:pt x="2609" y="447"/>
                  </a:lnTo>
                  <a:lnTo>
                    <a:pt x="2621" y="444"/>
                  </a:lnTo>
                  <a:lnTo>
                    <a:pt x="2631" y="440"/>
                  </a:lnTo>
                  <a:lnTo>
                    <a:pt x="2642" y="435"/>
                  </a:lnTo>
                  <a:lnTo>
                    <a:pt x="2652" y="429"/>
                  </a:lnTo>
                  <a:lnTo>
                    <a:pt x="2660" y="422"/>
                  </a:lnTo>
                  <a:lnTo>
                    <a:pt x="2668" y="415"/>
                  </a:lnTo>
                  <a:lnTo>
                    <a:pt x="2676" y="406"/>
                  </a:lnTo>
                  <a:lnTo>
                    <a:pt x="2682" y="398"/>
                  </a:lnTo>
                  <a:lnTo>
                    <a:pt x="2687" y="387"/>
                  </a:lnTo>
                  <a:lnTo>
                    <a:pt x="2693" y="376"/>
                  </a:lnTo>
                  <a:lnTo>
                    <a:pt x="2697" y="365"/>
                  </a:lnTo>
                  <a:lnTo>
                    <a:pt x="2702" y="352"/>
                  </a:lnTo>
                  <a:lnTo>
                    <a:pt x="2705" y="339"/>
                  </a:lnTo>
                  <a:lnTo>
                    <a:pt x="2667" y="339"/>
                  </a:lnTo>
                  <a:lnTo>
                    <a:pt x="2664" y="348"/>
                  </a:lnTo>
                  <a:lnTo>
                    <a:pt x="2660" y="357"/>
                  </a:lnTo>
                  <a:lnTo>
                    <a:pt x="2657" y="365"/>
                  </a:lnTo>
                  <a:lnTo>
                    <a:pt x="2654" y="373"/>
                  </a:lnTo>
                  <a:lnTo>
                    <a:pt x="2650" y="379"/>
                  </a:lnTo>
                  <a:lnTo>
                    <a:pt x="2644" y="386"/>
                  </a:lnTo>
                  <a:lnTo>
                    <a:pt x="2640" y="392"/>
                  </a:lnTo>
                  <a:lnTo>
                    <a:pt x="2633" y="398"/>
                  </a:lnTo>
                  <a:lnTo>
                    <a:pt x="2627" y="403"/>
                  </a:lnTo>
                  <a:lnTo>
                    <a:pt x="2621" y="407"/>
                  </a:lnTo>
                  <a:lnTo>
                    <a:pt x="2613" y="411"/>
                  </a:lnTo>
                  <a:lnTo>
                    <a:pt x="2605" y="414"/>
                  </a:lnTo>
                  <a:lnTo>
                    <a:pt x="2597" y="416"/>
                  </a:lnTo>
                  <a:lnTo>
                    <a:pt x="2588" y="418"/>
                  </a:lnTo>
                  <a:lnTo>
                    <a:pt x="2578" y="419"/>
                  </a:lnTo>
                  <a:lnTo>
                    <a:pt x="2568" y="420"/>
                  </a:lnTo>
                  <a:lnTo>
                    <a:pt x="2555" y="419"/>
                  </a:lnTo>
                  <a:lnTo>
                    <a:pt x="2543" y="417"/>
                  </a:lnTo>
                  <a:lnTo>
                    <a:pt x="2532" y="413"/>
                  </a:lnTo>
                  <a:lnTo>
                    <a:pt x="2521" y="408"/>
                  </a:lnTo>
                  <a:lnTo>
                    <a:pt x="2511" y="402"/>
                  </a:lnTo>
                  <a:lnTo>
                    <a:pt x="2504" y="395"/>
                  </a:lnTo>
                  <a:lnTo>
                    <a:pt x="2496" y="388"/>
                  </a:lnTo>
                  <a:lnTo>
                    <a:pt x="2489" y="379"/>
                  </a:lnTo>
                  <a:lnTo>
                    <a:pt x="2483" y="369"/>
                  </a:lnTo>
                  <a:lnTo>
                    <a:pt x="2478" y="360"/>
                  </a:lnTo>
                  <a:lnTo>
                    <a:pt x="2475" y="350"/>
                  </a:lnTo>
                  <a:lnTo>
                    <a:pt x="2470" y="339"/>
                  </a:lnTo>
                  <a:lnTo>
                    <a:pt x="2468" y="328"/>
                  </a:lnTo>
                  <a:lnTo>
                    <a:pt x="2466" y="318"/>
                  </a:lnTo>
                  <a:lnTo>
                    <a:pt x="2465" y="307"/>
                  </a:lnTo>
                  <a:lnTo>
                    <a:pt x="2465" y="296"/>
                  </a:lnTo>
                  <a:lnTo>
                    <a:pt x="2706" y="296"/>
                  </a:lnTo>
                  <a:close/>
                  <a:moveTo>
                    <a:pt x="2465" y="265"/>
                  </a:moveTo>
                  <a:lnTo>
                    <a:pt x="2466" y="254"/>
                  </a:lnTo>
                  <a:lnTo>
                    <a:pt x="2468" y="243"/>
                  </a:lnTo>
                  <a:lnTo>
                    <a:pt x="2471" y="233"/>
                  </a:lnTo>
                  <a:lnTo>
                    <a:pt x="2475" y="223"/>
                  </a:lnTo>
                  <a:lnTo>
                    <a:pt x="2479" y="213"/>
                  </a:lnTo>
                  <a:lnTo>
                    <a:pt x="2483" y="204"/>
                  </a:lnTo>
                  <a:lnTo>
                    <a:pt x="2489" y="196"/>
                  </a:lnTo>
                  <a:lnTo>
                    <a:pt x="2495" y="187"/>
                  </a:lnTo>
                  <a:lnTo>
                    <a:pt x="2502" y="179"/>
                  </a:lnTo>
                  <a:lnTo>
                    <a:pt x="2509" y="173"/>
                  </a:lnTo>
                  <a:lnTo>
                    <a:pt x="2518" y="168"/>
                  </a:lnTo>
                  <a:lnTo>
                    <a:pt x="2527" y="162"/>
                  </a:lnTo>
                  <a:lnTo>
                    <a:pt x="2535" y="158"/>
                  </a:lnTo>
                  <a:lnTo>
                    <a:pt x="2546" y="156"/>
                  </a:lnTo>
                  <a:lnTo>
                    <a:pt x="2557" y="153"/>
                  </a:lnTo>
                  <a:lnTo>
                    <a:pt x="2568" y="152"/>
                  </a:lnTo>
                  <a:lnTo>
                    <a:pt x="2579" y="153"/>
                  </a:lnTo>
                  <a:lnTo>
                    <a:pt x="2590" y="156"/>
                  </a:lnTo>
                  <a:lnTo>
                    <a:pt x="2600" y="158"/>
                  </a:lnTo>
                  <a:lnTo>
                    <a:pt x="2610" y="162"/>
                  </a:lnTo>
                  <a:lnTo>
                    <a:pt x="2618" y="168"/>
                  </a:lnTo>
                  <a:lnTo>
                    <a:pt x="2626" y="173"/>
                  </a:lnTo>
                  <a:lnTo>
                    <a:pt x="2633" y="179"/>
                  </a:lnTo>
                  <a:lnTo>
                    <a:pt x="2640" y="187"/>
                  </a:lnTo>
                  <a:lnTo>
                    <a:pt x="2646" y="195"/>
                  </a:lnTo>
                  <a:lnTo>
                    <a:pt x="2652" y="203"/>
                  </a:lnTo>
                  <a:lnTo>
                    <a:pt x="2656" y="213"/>
                  </a:lnTo>
                  <a:lnTo>
                    <a:pt x="2659" y="223"/>
                  </a:lnTo>
                  <a:lnTo>
                    <a:pt x="2663" y="232"/>
                  </a:lnTo>
                  <a:lnTo>
                    <a:pt x="2666" y="243"/>
                  </a:lnTo>
                  <a:lnTo>
                    <a:pt x="2667" y="254"/>
                  </a:lnTo>
                  <a:lnTo>
                    <a:pt x="2668" y="265"/>
                  </a:lnTo>
                  <a:lnTo>
                    <a:pt x="2465" y="265"/>
                  </a:lnTo>
                  <a:close/>
                  <a:moveTo>
                    <a:pt x="1937" y="443"/>
                  </a:moveTo>
                  <a:lnTo>
                    <a:pt x="1976" y="443"/>
                  </a:lnTo>
                  <a:lnTo>
                    <a:pt x="1976" y="268"/>
                  </a:lnTo>
                  <a:lnTo>
                    <a:pt x="1976" y="256"/>
                  </a:lnTo>
                  <a:lnTo>
                    <a:pt x="1977" y="244"/>
                  </a:lnTo>
                  <a:lnTo>
                    <a:pt x="1978" y="233"/>
                  </a:lnTo>
                  <a:lnTo>
                    <a:pt x="1981" y="223"/>
                  </a:lnTo>
                  <a:lnTo>
                    <a:pt x="1983" y="212"/>
                  </a:lnTo>
                  <a:lnTo>
                    <a:pt x="1988" y="203"/>
                  </a:lnTo>
                  <a:lnTo>
                    <a:pt x="1992" y="193"/>
                  </a:lnTo>
                  <a:lnTo>
                    <a:pt x="1997" y="186"/>
                  </a:lnTo>
                  <a:lnTo>
                    <a:pt x="2004" y="178"/>
                  </a:lnTo>
                  <a:lnTo>
                    <a:pt x="2010" y="172"/>
                  </a:lnTo>
                  <a:lnTo>
                    <a:pt x="2018" y="166"/>
                  </a:lnTo>
                  <a:lnTo>
                    <a:pt x="2027" y="161"/>
                  </a:lnTo>
                  <a:lnTo>
                    <a:pt x="2036" y="158"/>
                  </a:lnTo>
                  <a:lnTo>
                    <a:pt x="2046" y="155"/>
                  </a:lnTo>
                  <a:lnTo>
                    <a:pt x="2057" y="153"/>
                  </a:lnTo>
                  <a:lnTo>
                    <a:pt x="2069" y="152"/>
                  </a:lnTo>
                  <a:lnTo>
                    <a:pt x="2077" y="153"/>
                  </a:lnTo>
                  <a:lnTo>
                    <a:pt x="2086" y="155"/>
                  </a:lnTo>
                  <a:lnTo>
                    <a:pt x="2093" y="157"/>
                  </a:lnTo>
                  <a:lnTo>
                    <a:pt x="2100" y="159"/>
                  </a:lnTo>
                  <a:lnTo>
                    <a:pt x="2105" y="162"/>
                  </a:lnTo>
                  <a:lnTo>
                    <a:pt x="2111" y="166"/>
                  </a:lnTo>
                  <a:lnTo>
                    <a:pt x="2116" y="171"/>
                  </a:lnTo>
                  <a:lnTo>
                    <a:pt x="2120" y="175"/>
                  </a:lnTo>
                  <a:lnTo>
                    <a:pt x="2124" y="182"/>
                  </a:lnTo>
                  <a:lnTo>
                    <a:pt x="2127" y="187"/>
                  </a:lnTo>
                  <a:lnTo>
                    <a:pt x="2129" y="193"/>
                  </a:lnTo>
                  <a:lnTo>
                    <a:pt x="2131" y="200"/>
                  </a:lnTo>
                  <a:lnTo>
                    <a:pt x="2133" y="215"/>
                  </a:lnTo>
                  <a:lnTo>
                    <a:pt x="2135" y="230"/>
                  </a:lnTo>
                  <a:lnTo>
                    <a:pt x="2135" y="443"/>
                  </a:lnTo>
                  <a:lnTo>
                    <a:pt x="2172" y="443"/>
                  </a:lnTo>
                  <a:lnTo>
                    <a:pt x="2172" y="266"/>
                  </a:lnTo>
                  <a:lnTo>
                    <a:pt x="2172" y="255"/>
                  </a:lnTo>
                  <a:lnTo>
                    <a:pt x="2173" y="244"/>
                  </a:lnTo>
                  <a:lnTo>
                    <a:pt x="2174" y="233"/>
                  </a:lnTo>
                  <a:lnTo>
                    <a:pt x="2177" y="224"/>
                  </a:lnTo>
                  <a:lnTo>
                    <a:pt x="2179" y="214"/>
                  </a:lnTo>
                  <a:lnTo>
                    <a:pt x="2182" y="204"/>
                  </a:lnTo>
                  <a:lnTo>
                    <a:pt x="2185" y="196"/>
                  </a:lnTo>
                  <a:lnTo>
                    <a:pt x="2191" y="187"/>
                  </a:lnTo>
                  <a:lnTo>
                    <a:pt x="2195" y="179"/>
                  </a:lnTo>
                  <a:lnTo>
                    <a:pt x="2201" y="173"/>
                  </a:lnTo>
                  <a:lnTo>
                    <a:pt x="2208" y="168"/>
                  </a:lnTo>
                  <a:lnTo>
                    <a:pt x="2217" y="162"/>
                  </a:lnTo>
                  <a:lnTo>
                    <a:pt x="2225" y="158"/>
                  </a:lnTo>
                  <a:lnTo>
                    <a:pt x="2235" y="156"/>
                  </a:lnTo>
                  <a:lnTo>
                    <a:pt x="2246" y="153"/>
                  </a:lnTo>
                  <a:lnTo>
                    <a:pt x="2258" y="152"/>
                  </a:lnTo>
                  <a:lnTo>
                    <a:pt x="2267" y="153"/>
                  </a:lnTo>
                  <a:lnTo>
                    <a:pt x="2276" y="153"/>
                  </a:lnTo>
                  <a:lnTo>
                    <a:pt x="2285" y="156"/>
                  </a:lnTo>
                  <a:lnTo>
                    <a:pt x="2292" y="158"/>
                  </a:lnTo>
                  <a:lnTo>
                    <a:pt x="2299" y="161"/>
                  </a:lnTo>
                  <a:lnTo>
                    <a:pt x="2305" y="164"/>
                  </a:lnTo>
                  <a:lnTo>
                    <a:pt x="2311" y="169"/>
                  </a:lnTo>
                  <a:lnTo>
                    <a:pt x="2315" y="173"/>
                  </a:lnTo>
                  <a:lnTo>
                    <a:pt x="2319" y="178"/>
                  </a:lnTo>
                  <a:lnTo>
                    <a:pt x="2322" y="185"/>
                  </a:lnTo>
                  <a:lnTo>
                    <a:pt x="2326" y="191"/>
                  </a:lnTo>
                  <a:lnTo>
                    <a:pt x="2328" y="198"/>
                  </a:lnTo>
                  <a:lnTo>
                    <a:pt x="2329" y="205"/>
                  </a:lnTo>
                  <a:lnTo>
                    <a:pt x="2331" y="214"/>
                  </a:lnTo>
                  <a:lnTo>
                    <a:pt x="2331" y="223"/>
                  </a:lnTo>
                  <a:lnTo>
                    <a:pt x="2331" y="232"/>
                  </a:lnTo>
                  <a:lnTo>
                    <a:pt x="2331" y="443"/>
                  </a:lnTo>
                  <a:lnTo>
                    <a:pt x="2370" y="443"/>
                  </a:lnTo>
                  <a:lnTo>
                    <a:pt x="2370" y="230"/>
                  </a:lnTo>
                  <a:lnTo>
                    <a:pt x="2369" y="217"/>
                  </a:lnTo>
                  <a:lnTo>
                    <a:pt x="2368" y="204"/>
                  </a:lnTo>
                  <a:lnTo>
                    <a:pt x="2366" y="193"/>
                  </a:lnTo>
                  <a:lnTo>
                    <a:pt x="2363" y="183"/>
                  </a:lnTo>
                  <a:lnTo>
                    <a:pt x="2359" y="172"/>
                  </a:lnTo>
                  <a:lnTo>
                    <a:pt x="2355" y="163"/>
                  </a:lnTo>
                  <a:lnTo>
                    <a:pt x="2349" y="156"/>
                  </a:lnTo>
                  <a:lnTo>
                    <a:pt x="2344" y="148"/>
                  </a:lnTo>
                  <a:lnTo>
                    <a:pt x="2336" y="142"/>
                  </a:lnTo>
                  <a:lnTo>
                    <a:pt x="2329" y="136"/>
                  </a:lnTo>
                  <a:lnTo>
                    <a:pt x="2320" y="131"/>
                  </a:lnTo>
                  <a:lnTo>
                    <a:pt x="2312" y="128"/>
                  </a:lnTo>
                  <a:lnTo>
                    <a:pt x="2301" y="124"/>
                  </a:lnTo>
                  <a:lnTo>
                    <a:pt x="2290" y="122"/>
                  </a:lnTo>
                  <a:lnTo>
                    <a:pt x="2278" y="121"/>
                  </a:lnTo>
                  <a:lnTo>
                    <a:pt x="2266" y="121"/>
                  </a:lnTo>
                  <a:lnTo>
                    <a:pt x="2251" y="121"/>
                  </a:lnTo>
                  <a:lnTo>
                    <a:pt x="2236" y="124"/>
                  </a:lnTo>
                  <a:lnTo>
                    <a:pt x="2221" y="129"/>
                  </a:lnTo>
                  <a:lnTo>
                    <a:pt x="2208" y="136"/>
                  </a:lnTo>
                  <a:lnTo>
                    <a:pt x="2201" y="139"/>
                  </a:lnTo>
                  <a:lnTo>
                    <a:pt x="2195" y="145"/>
                  </a:lnTo>
                  <a:lnTo>
                    <a:pt x="2190" y="149"/>
                  </a:lnTo>
                  <a:lnTo>
                    <a:pt x="2184" y="155"/>
                  </a:lnTo>
                  <a:lnTo>
                    <a:pt x="2179" y="161"/>
                  </a:lnTo>
                  <a:lnTo>
                    <a:pt x="2174" y="168"/>
                  </a:lnTo>
                  <a:lnTo>
                    <a:pt x="2170" y="174"/>
                  </a:lnTo>
                  <a:lnTo>
                    <a:pt x="2167" y="182"/>
                  </a:lnTo>
                  <a:lnTo>
                    <a:pt x="2164" y="174"/>
                  </a:lnTo>
                  <a:lnTo>
                    <a:pt x="2162" y="168"/>
                  </a:lnTo>
                  <a:lnTo>
                    <a:pt x="2157" y="161"/>
                  </a:lnTo>
                  <a:lnTo>
                    <a:pt x="2153" y="155"/>
                  </a:lnTo>
                  <a:lnTo>
                    <a:pt x="2149" y="149"/>
                  </a:lnTo>
                  <a:lnTo>
                    <a:pt x="2144" y="145"/>
                  </a:lnTo>
                  <a:lnTo>
                    <a:pt x="2139" y="139"/>
                  </a:lnTo>
                  <a:lnTo>
                    <a:pt x="2132" y="136"/>
                  </a:lnTo>
                  <a:lnTo>
                    <a:pt x="2127" y="132"/>
                  </a:lnTo>
                  <a:lnTo>
                    <a:pt x="2120" y="129"/>
                  </a:lnTo>
                  <a:lnTo>
                    <a:pt x="2114" y="126"/>
                  </a:lnTo>
                  <a:lnTo>
                    <a:pt x="2106" y="124"/>
                  </a:lnTo>
                  <a:lnTo>
                    <a:pt x="2092" y="121"/>
                  </a:lnTo>
                  <a:lnTo>
                    <a:pt x="2076" y="121"/>
                  </a:lnTo>
                  <a:lnTo>
                    <a:pt x="2068" y="121"/>
                  </a:lnTo>
                  <a:lnTo>
                    <a:pt x="2059" y="122"/>
                  </a:lnTo>
                  <a:lnTo>
                    <a:pt x="2050" y="123"/>
                  </a:lnTo>
                  <a:lnTo>
                    <a:pt x="2043" y="125"/>
                  </a:lnTo>
                  <a:lnTo>
                    <a:pt x="2035" y="128"/>
                  </a:lnTo>
                  <a:lnTo>
                    <a:pt x="2028" y="130"/>
                  </a:lnTo>
                  <a:lnTo>
                    <a:pt x="2020" y="133"/>
                  </a:lnTo>
                  <a:lnTo>
                    <a:pt x="2014" y="137"/>
                  </a:lnTo>
                  <a:lnTo>
                    <a:pt x="2002" y="146"/>
                  </a:lnTo>
                  <a:lnTo>
                    <a:pt x="1992" y="157"/>
                  </a:lnTo>
                  <a:lnTo>
                    <a:pt x="1982" y="169"/>
                  </a:lnTo>
                  <a:lnTo>
                    <a:pt x="1975" y="183"/>
                  </a:lnTo>
                  <a:lnTo>
                    <a:pt x="1973" y="183"/>
                  </a:lnTo>
                  <a:lnTo>
                    <a:pt x="1973" y="130"/>
                  </a:lnTo>
                  <a:lnTo>
                    <a:pt x="1937" y="130"/>
                  </a:lnTo>
                  <a:lnTo>
                    <a:pt x="1937" y="443"/>
                  </a:lnTo>
                  <a:close/>
                  <a:moveTo>
                    <a:pt x="1746" y="442"/>
                  </a:moveTo>
                  <a:lnTo>
                    <a:pt x="1733" y="477"/>
                  </a:lnTo>
                  <a:lnTo>
                    <a:pt x="1728" y="488"/>
                  </a:lnTo>
                  <a:lnTo>
                    <a:pt x="1724" y="497"/>
                  </a:lnTo>
                  <a:lnTo>
                    <a:pt x="1719" y="506"/>
                  </a:lnTo>
                  <a:lnTo>
                    <a:pt x="1713" y="513"/>
                  </a:lnTo>
                  <a:lnTo>
                    <a:pt x="1707" y="519"/>
                  </a:lnTo>
                  <a:lnTo>
                    <a:pt x="1699" y="523"/>
                  </a:lnTo>
                  <a:lnTo>
                    <a:pt x="1690" y="526"/>
                  </a:lnTo>
                  <a:lnTo>
                    <a:pt x="1678" y="526"/>
                  </a:lnTo>
                  <a:lnTo>
                    <a:pt x="1665" y="526"/>
                  </a:lnTo>
                  <a:lnTo>
                    <a:pt x="1652" y="524"/>
                  </a:lnTo>
                  <a:lnTo>
                    <a:pt x="1652" y="555"/>
                  </a:lnTo>
                  <a:lnTo>
                    <a:pt x="1664" y="557"/>
                  </a:lnTo>
                  <a:lnTo>
                    <a:pt x="1681" y="558"/>
                  </a:lnTo>
                  <a:lnTo>
                    <a:pt x="1697" y="557"/>
                  </a:lnTo>
                  <a:lnTo>
                    <a:pt x="1711" y="555"/>
                  </a:lnTo>
                  <a:lnTo>
                    <a:pt x="1717" y="553"/>
                  </a:lnTo>
                  <a:lnTo>
                    <a:pt x="1722" y="551"/>
                  </a:lnTo>
                  <a:lnTo>
                    <a:pt x="1727" y="548"/>
                  </a:lnTo>
                  <a:lnTo>
                    <a:pt x="1732" y="544"/>
                  </a:lnTo>
                  <a:lnTo>
                    <a:pt x="1736" y="540"/>
                  </a:lnTo>
                  <a:lnTo>
                    <a:pt x="1740" y="536"/>
                  </a:lnTo>
                  <a:lnTo>
                    <a:pt x="1745" y="529"/>
                  </a:lnTo>
                  <a:lnTo>
                    <a:pt x="1748" y="524"/>
                  </a:lnTo>
                  <a:lnTo>
                    <a:pt x="1755" y="509"/>
                  </a:lnTo>
                  <a:lnTo>
                    <a:pt x="1764" y="490"/>
                  </a:lnTo>
                  <a:lnTo>
                    <a:pt x="1899" y="130"/>
                  </a:lnTo>
                  <a:lnTo>
                    <a:pt x="1861" y="130"/>
                  </a:lnTo>
                  <a:lnTo>
                    <a:pt x="1765" y="396"/>
                  </a:lnTo>
                  <a:lnTo>
                    <a:pt x="1661" y="130"/>
                  </a:lnTo>
                  <a:lnTo>
                    <a:pt x="1622" y="130"/>
                  </a:lnTo>
                  <a:lnTo>
                    <a:pt x="1746" y="442"/>
                  </a:lnTo>
                  <a:close/>
                  <a:moveTo>
                    <a:pt x="1451" y="121"/>
                  </a:moveTo>
                  <a:lnTo>
                    <a:pt x="1434" y="121"/>
                  </a:lnTo>
                  <a:lnTo>
                    <a:pt x="1417" y="124"/>
                  </a:lnTo>
                  <a:lnTo>
                    <a:pt x="1402" y="129"/>
                  </a:lnTo>
                  <a:lnTo>
                    <a:pt x="1388" y="134"/>
                  </a:lnTo>
                  <a:lnTo>
                    <a:pt x="1374" y="141"/>
                  </a:lnTo>
                  <a:lnTo>
                    <a:pt x="1362" y="149"/>
                  </a:lnTo>
                  <a:lnTo>
                    <a:pt x="1352" y="159"/>
                  </a:lnTo>
                  <a:lnTo>
                    <a:pt x="1342" y="170"/>
                  </a:lnTo>
                  <a:lnTo>
                    <a:pt x="1333" y="182"/>
                  </a:lnTo>
                  <a:lnTo>
                    <a:pt x="1325" y="195"/>
                  </a:lnTo>
                  <a:lnTo>
                    <a:pt x="1318" y="207"/>
                  </a:lnTo>
                  <a:lnTo>
                    <a:pt x="1313" y="223"/>
                  </a:lnTo>
                  <a:lnTo>
                    <a:pt x="1308" y="238"/>
                  </a:lnTo>
                  <a:lnTo>
                    <a:pt x="1306" y="253"/>
                  </a:lnTo>
                  <a:lnTo>
                    <a:pt x="1304" y="269"/>
                  </a:lnTo>
                  <a:lnTo>
                    <a:pt x="1303" y="286"/>
                  </a:lnTo>
                  <a:lnTo>
                    <a:pt x="1304" y="303"/>
                  </a:lnTo>
                  <a:lnTo>
                    <a:pt x="1306" y="319"/>
                  </a:lnTo>
                  <a:lnTo>
                    <a:pt x="1308" y="335"/>
                  </a:lnTo>
                  <a:lnTo>
                    <a:pt x="1313" y="350"/>
                  </a:lnTo>
                  <a:lnTo>
                    <a:pt x="1318" y="364"/>
                  </a:lnTo>
                  <a:lnTo>
                    <a:pt x="1325" y="378"/>
                  </a:lnTo>
                  <a:lnTo>
                    <a:pt x="1333" y="391"/>
                  </a:lnTo>
                  <a:lnTo>
                    <a:pt x="1342" y="403"/>
                  </a:lnTo>
                  <a:lnTo>
                    <a:pt x="1352" y="414"/>
                  </a:lnTo>
                  <a:lnTo>
                    <a:pt x="1362" y="423"/>
                  </a:lnTo>
                  <a:lnTo>
                    <a:pt x="1374" y="431"/>
                  </a:lnTo>
                  <a:lnTo>
                    <a:pt x="1388" y="439"/>
                  </a:lnTo>
                  <a:lnTo>
                    <a:pt x="1402" y="444"/>
                  </a:lnTo>
                  <a:lnTo>
                    <a:pt x="1417" y="448"/>
                  </a:lnTo>
                  <a:lnTo>
                    <a:pt x="1434" y="450"/>
                  </a:lnTo>
                  <a:lnTo>
                    <a:pt x="1451" y="452"/>
                  </a:lnTo>
                  <a:lnTo>
                    <a:pt x="1468" y="450"/>
                  </a:lnTo>
                  <a:lnTo>
                    <a:pt x="1485" y="448"/>
                  </a:lnTo>
                  <a:lnTo>
                    <a:pt x="1501" y="444"/>
                  </a:lnTo>
                  <a:lnTo>
                    <a:pt x="1515" y="439"/>
                  </a:lnTo>
                  <a:lnTo>
                    <a:pt x="1528" y="431"/>
                  </a:lnTo>
                  <a:lnTo>
                    <a:pt x="1539" y="423"/>
                  </a:lnTo>
                  <a:lnTo>
                    <a:pt x="1551" y="414"/>
                  </a:lnTo>
                  <a:lnTo>
                    <a:pt x="1561" y="403"/>
                  </a:lnTo>
                  <a:lnTo>
                    <a:pt x="1570" y="391"/>
                  </a:lnTo>
                  <a:lnTo>
                    <a:pt x="1577" y="378"/>
                  </a:lnTo>
                  <a:lnTo>
                    <a:pt x="1584" y="364"/>
                  </a:lnTo>
                  <a:lnTo>
                    <a:pt x="1589" y="350"/>
                  </a:lnTo>
                  <a:lnTo>
                    <a:pt x="1593" y="335"/>
                  </a:lnTo>
                  <a:lnTo>
                    <a:pt x="1597" y="319"/>
                  </a:lnTo>
                  <a:lnTo>
                    <a:pt x="1599" y="303"/>
                  </a:lnTo>
                  <a:lnTo>
                    <a:pt x="1599" y="286"/>
                  </a:lnTo>
                  <a:lnTo>
                    <a:pt x="1599" y="269"/>
                  </a:lnTo>
                  <a:lnTo>
                    <a:pt x="1597" y="253"/>
                  </a:lnTo>
                  <a:lnTo>
                    <a:pt x="1593" y="238"/>
                  </a:lnTo>
                  <a:lnTo>
                    <a:pt x="1589" y="223"/>
                  </a:lnTo>
                  <a:lnTo>
                    <a:pt x="1584" y="207"/>
                  </a:lnTo>
                  <a:lnTo>
                    <a:pt x="1577" y="195"/>
                  </a:lnTo>
                  <a:lnTo>
                    <a:pt x="1570" y="182"/>
                  </a:lnTo>
                  <a:lnTo>
                    <a:pt x="1561" y="170"/>
                  </a:lnTo>
                  <a:lnTo>
                    <a:pt x="1551" y="159"/>
                  </a:lnTo>
                  <a:lnTo>
                    <a:pt x="1539" y="149"/>
                  </a:lnTo>
                  <a:lnTo>
                    <a:pt x="1528" y="141"/>
                  </a:lnTo>
                  <a:lnTo>
                    <a:pt x="1515" y="134"/>
                  </a:lnTo>
                  <a:lnTo>
                    <a:pt x="1501" y="129"/>
                  </a:lnTo>
                  <a:lnTo>
                    <a:pt x="1485" y="124"/>
                  </a:lnTo>
                  <a:lnTo>
                    <a:pt x="1468" y="121"/>
                  </a:lnTo>
                  <a:lnTo>
                    <a:pt x="1451" y="121"/>
                  </a:lnTo>
                  <a:close/>
                  <a:moveTo>
                    <a:pt x="1451" y="152"/>
                  </a:moveTo>
                  <a:lnTo>
                    <a:pt x="1465" y="153"/>
                  </a:lnTo>
                  <a:lnTo>
                    <a:pt x="1477" y="156"/>
                  </a:lnTo>
                  <a:lnTo>
                    <a:pt x="1489" y="159"/>
                  </a:lnTo>
                  <a:lnTo>
                    <a:pt x="1499" y="164"/>
                  </a:lnTo>
                  <a:lnTo>
                    <a:pt x="1509" y="171"/>
                  </a:lnTo>
                  <a:lnTo>
                    <a:pt x="1518" y="177"/>
                  </a:lnTo>
                  <a:lnTo>
                    <a:pt x="1526" y="186"/>
                  </a:lnTo>
                  <a:lnTo>
                    <a:pt x="1533" y="195"/>
                  </a:lnTo>
                  <a:lnTo>
                    <a:pt x="1539" y="204"/>
                  </a:lnTo>
                  <a:lnTo>
                    <a:pt x="1546" y="215"/>
                  </a:lnTo>
                  <a:lnTo>
                    <a:pt x="1550" y="226"/>
                  </a:lnTo>
                  <a:lnTo>
                    <a:pt x="1555" y="238"/>
                  </a:lnTo>
                  <a:lnTo>
                    <a:pt x="1557" y="250"/>
                  </a:lnTo>
                  <a:lnTo>
                    <a:pt x="1559" y="261"/>
                  </a:lnTo>
                  <a:lnTo>
                    <a:pt x="1561" y="273"/>
                  </a:lnTo>
                  <a:lnTo>
                    <a:pt x="1561" y="286"/>
                  </a:lnTo>
                  <a:lnTo>
                    <a:pt x="1561" y="298"/>
                  </a:lnTo>
                  <a:lnTo>
                    <a:pt x="1559" y="311"/>
                  </a:lnTo>
                  <a:lnTo>
                    <a:pt x="1557" y="323"/>
                  </a:lnTo>
                  <a:lnTo>
                    <a:pt x="1555" y="335"/>
                  </a:lnTo>
                  <a:lnTo>
                    <a:pt x="1550" y="347"/>
                  </a:lnTo>
                  <a:lnTo>
                    <a:pt x="1546" y="358"/>
                  </a:lnTo>
                  <a:lnTo>
                    <a:pt x="1539" y="368"/>
                  </a:lnTo>
                  <a:lnTo>
                    <a:pt x="1533" y="378"/>
                  </a:lnTo>
                  <a:lnTo>
                    <a:pt x="1526" y="387"/>
                  </a:lnTo>
                  <a:lnTo>
                    <a:pt x="1518" y="395"/>
                  </a:lnTo>
                  <a:lnTo>
                    <a:pt x="1509" y="402"/>
                  </a:lnTo>
                  <a:lnTo>
                    <a:pt x="1499" y="408"/>
                  </a:lnTo>
                  <a:lnTo>
                    <a:pt x="1489" y="413"/>
                  </a:lnTo>
                  <a:lnTo>
                    <a:pt x="1477" y="417"/>
                  </a:lnTo>
                  <a:lnTo>
                    <a:pt x="1465" y="419"/>
                  </a:lnTo>
                  <a:lnTo>
                    <a:pt x="1451" y="420"/>
                  </a:lnTo>
                  <a:lnTo>
                    <a:pt x="1438" y="419"/>
                  </a:lnTo>
                  <a:lnTo>
                    <a:pt x="1426" y="417"/>
                  </a:lnTo>
                  <a:lnTo>
                    <a:pt x="1414" y="413"/>
                  </a:lnTo>
                  <a:lnTo>
                    <a:pt x="1403" y="408"/>
                  </a:lnTo>
                  <a:lnTo>
                    <a:pt x="1394" y="402"/>
                  </a:lnTo>
                  <a:lnTo>
                    <a:pt x="1385" y="395"/>
                  </a:lnTo>
                  <a:lnTo>
                    <a:pt x="1376" y="387"/>
                  </a:lnTo>
                  <a:lnTo>
                    <a:pt x="1369" y="378"/>
                  </a:lnTo>
                  <a:lnTo>
                    <a:pt x="1362" y="368"/>
                  </a:lnTo>
                  <a:lnTo>
                    <a:pt x="1357" y="358"/>
                  </a:lnTo>
                  <a:lnTo>
                    <a:pt x="1353" y="347"/>
                  </a:lnTo>
                  <a:lnTo>
                    <a:pt x="1348" y="335"/>
                  </a:lnTo>
                  <a:lnTo>
                    <a:pt x="1345" y="323"/>
                  </a:lnTo>
                  <a:lnTo>
                    <a:pt x="1343" y="311"/>
                  </a:lnTo>
                  <a:lnTo>
                    <a:pt x="1342" y="298"/>
                  </a:lnTo>
                  <a:lnTo>
                    <a:pt x="1342" y="286"/>
                  </a:lnTo>
                  <a:lnTo>
                    <a:pt x="1342" y="273"/>
                  </a:lnTo>
                  <a:lnTo>
                    <a:pt x="1343" y="261"/>
                  </a:lnTo>
                  <a:lnTo>
                    <a:pt x="1345" y="250"/>
                  </a:lnTo>
                  <a:lnTo>
                    <a:pt x="1348" y="238"/>
                  </a:lnTo>
                  <a:lnTo>
                    <a:pt x="1353" y="226"/>
                  </a:lnTo>
                  <a:lnTo>
                    <a:pt x="1357" y="215"/>
                  </a:lnTo>
                  <a:lnTo>
                    <a:pt x="1362" y="204"/>
                  </a:lnTo>
                  <a:lnTo>
                    <a:pt x="1369" y="195"/>
                  </a:lnTo>
                  <a:lnTo>
                    <a:pt x="1376" y="186"/>
                  </a:lnTo>
                  <a:lnTo>
                    <a:pt x="1385" y="177"/>
                  </a:lnTo>
                  <a:lnTo>
                    <a:pt x="1394" y="171"/>
                  </a:lnTo>
                  <a:lnTo>
                    <a:pt x="1403" y="164"/>
                  </a:lnTo>
                  <a:lnTo>
                    <a:pt x="1414" y="159"/>
                  </a:lnTo>
                  <a:lnTo>
                    <a:pt x="1426" y="156"/>
                  </a:lnTo>
                  <a:lnTo>
                    <a:pt x="1438" y="153"/>
                  </a:lnTo>
                  <a:lnTo>
                    <a:pt x="1451" y="152"/>
                  </a:lnTo>
                  <a:close/>
                  <a:moveTo>
                    <a:pt x="1208" y="443"/>
                  </a:moveTo>
                  <a:lnTo>
                    <a:pt x="1246" y="443"/>
                  </a:lnTo>
                  <a:lnTo>
                    <a:pt x="1246" y="10"/>
                  </a:lnTo>
                  <a:lnTo>
                    <a:pt x="1208" y="10"/>
                  </a:lnTo>
                  <a:lnTo>
                    <a:pt x="1208" y="443"/>
                  </a:lnTo>
                  <a:close/>
                  <a:moveTo>
                    <a:pt x="1110" y="286"/>
                  </a:moveTo>
                  <a:lnTo>
                    <a:pt x="1109" y="298"/>
                  </a:lnTo>
                  <a:lnTo>
                    <a:pt x="1107" y="310"/>
                  </a:lnTo>
                  <a:lnTo>
                    <a:pt x="1106" y="323"/>
                  </a:lnTo>
                  <a:lnTo>
                    <a:pt x="1103" y="335"/>
                  </a:lnTo>
                  <a:lnTo>
                    <a:pt x="1100" y="346"/>
                  </a:lnTo>
                  <a:lnTo>
                    <a:pt x="1096" y="357"/>
                  </a:lnTo>
                  <a:lnTo>
                    <a:pt x="1091" y="367"/>
                  </a:lnTo>
                  <a:lnTo>
                    <a:pt x="1085" y="377"/>
                  </a:lnTo>
                  <a:lnTo>
                    <a:pt x="1078" y="387"/>
                  </a:lnTo>
                  <a:lnTo>
                    <a:pt x="1071" y="394"/>
                  </a:lnTo>
                  <a:lnTo>
                    <a:pt x="1062" y="402"/>
                  </a:lnTo>
                  <a:lnTo>
                    <a:pt x="1053" y="408"/>
                  </a:lnTo>
                  <a:lnTo>
                    <a:pt x="1043" y="413"/>
                  </a:lnTo>
                  <a:lnTo>
                    <a:pt x="1032" y="417"/>
                  </a:lnTo>
                  <a:lnTo>
                    <a:pt x="1020" y="419"/>
                  </a:lnTo>
                  <a:lnTo>
                    <a:pt x="1007" y="420"/>
                  </a:lnTo>
                  <a:lnTo>
                    <a:pt x="992" y="419"/>
                  </a:lnTo>
                  <a:lnTo>
                    <a:pt x="979" y="417"/>
                  </a:lnTo>
                  <a:lnTo>
                    <a:pt x="966" y="413"/>
                  </a:lnTo>
                  <a:lnTo>
                    <a:pt x="955" y="408"/>
                  </a:lnTo>
                  <a:lnTo>
                    <a:pt x="945" y="402"/>
                  </a:lnTo>
                  <a:lnTo>
                    <a:pt x="937" y="394"/>
                  </a:lnTo>
                  <a:lnTo>
                    <a:pt x="928" y="387"/>
                  </a:lnTo>
                  <a:lnTo>
                    <a:pt x="922" y="377"/>
                  </a:lnTo>
                  <a:lnTo>
                    <a:pt x="915" y="367"/>
                  </a:lnTo>
                  <a:lnTo>
                    <a:pt x="910" y="357"/>
                  </a:lnTo>
                  <a:lnTo>
                    <a:pt x="905" y="346"/>
                  </a:lnTo>
                  <a:lnTo>
                    <a:pt x="902" y="335"/>
                  </a:lnTo>
                  <a:lnTo>
                    <a:pt x="900" y="323"/>
                  </a:lnTo>
                  <a:lnTo>
                    <a:pt x="898" y="310"/>
                  </a:lnTo>
                  <a:lnTo>
                    <a:pt x="897" y="298"/>
                  </a:lnTo>
                  <a:lnTo>
                    <a:pt x="897" y="286"/>
                  </a:lnTo>
                  <a:lnTo>
                    <a:pt x="897" y="273"/>
                  </a:lnTo>
                  <a:lnTo>
                    <a:pt x="898" y="260"/>
                  </a:lnTo>
                  <a:lnTo>
                    <a:pt x="900" y="247"/>
                  </a:lnTo>
                  <a:lnTo>
                    <a:pt x="902" y="236"/>
                  </a:lnTo>
                  <a:lnTo>
                    <a:pt x="905" y="224"/>
                  </a:lnTo>
                  <a:lnTo>
                    <a:pt x="909" y="213"/>
                  </a:lnTo>
                  <a:lnTo>
                    <a:pt x="914" y="202"/>
                  </a:lnTo>
                  <a:lnTo>
                    <a:pt x="920" y="192"/>
                  </a:lnTo>
                  <a:lnTo>
                    <a:pt x="927" y="184"/>
                  </a:lnTo>
                  <a:lnTo>
                    <a:pt x="935" y="176"/>
                  </a:lnTo>
                  <a:lnTo>
                    <a:pt x="943" y="170"/>
                  </a:lnTo>
                  <a:lnTo>
                    <a:pt x="953" y="163"/>
                  </a:lnTo>
                  <a:lnTo>
                    <a:pt x="965" y="159"/>
                  </a:lnTo>
                  <a:lnTo>
                    <a:pt x="978" y="156"/>
                  </a:lnTo>
                  <a:lnTo>
                    <a:pt x="991" y="153"/>
                  </a:lnTo>
                  <a:lnTo>
                    <a:pt x="1007" y="152"/>
                  </a:lnTo>
                  <a:lnTo>
                    <a:pt x="1020" y="153"/>
                  </a:lnTo>
                  <a:lnTo>
                    <a:pt x="1032" y="156"/>
                  </a:lnTo>
                  <a:lnTo>
                    <a:pt x="1043" y="160"/>
                  </a:lnTo>
                  <a:lnTo>
                    <a:pt x="1053" y="164"/>
                  </a:lnTo>
                  <a:lnTo>
                    <a:pt x="1062" y="171"/>
                  </a:lnTo>
                  <a:lnTo>
                    <a:pt x="1071" y="178"/>
                  </a:lnTo>
                  <a:lnTo>
                    <a:pt x="1078" y="186"/>
                  </a:lnTo>
                  <a:lnTo>
                    <a:pt x="1085" y="196"/>
                  </a:lnTo>
                  <a:lnTo>
                    <a:pt x="1091" y="205"/>
                  </a:lnTo>
                  <a:lnTo>
                    <a:pt x="1096" y="215"/>
                  </a:lnTo>
                  <a:lnTo>
                    <a:pt x="1100" y="227"/>
                  </a:lnTo>
                  <a:lnTo>
                    <a:pt x="1103" y="238"/>
                  </a:lnTo>
                  <a:lnTo>
                    <a:pt x="1106" y="250"/>
                  </a:lnTo>
                  <a:lnTo>
                    <a:pt x="1107" y="261"/>
                  </a:lnTo>
                  <a:lnTo>
                    <a:pt x="1109" y="274"/>
                  </a:lnTo>
                  <a:lnTo>
                    <a:pt x="1110" y="286"/>
                  </a:lnTo>
                  <a:close/>
                  <a:moveTo>
                    <a:pt x="859" y="558"/>
                  </a:moveTo>
                  <a:lnTo>
                    <a:pt x="897" y="558"/>
                  </a:lnTo>
                  <a:lnTo>
                    <a:pt x="897" y="384"/>
                  </a:lnTo>
                  <a:lnTo>
                    <a:pt x="898" y="384"/>
                  </a:lnTo>
                  <a:lnTo>
                    <a:pt x="901" y="391"/>
                  </a:lnTo>
                  <a:lnTo>
                    <a:pt x="905" y="400"/>
                  </a:lnTo>
                  <a:lnTo>
                    <a:pt x="910" y="406"/>
                  </a:lnTo>
                  <a:lnTo>
                    <a:pt x="915" y="413"/>
                  </a:lnTo>
                  <a:lnTo>
                    <a:pt x="921" y="419"/>
                  </a:lnTo>
                  <a:lnTo>
                    <a:pt x="927" y="425"/>
                  </a:lnTo>
                  <a:lnTo>
                    <a:pt x="934" y="430"/>
                  </a:lnTo>
                  <a:lnTo>
                    <a:pt x="941" y="434"/>
                  </a:lnTo>
                  <a:lnTo>
                    <a:pt x="949" y="439"/>
                  </a:lnTo>
                  <a:lnTo>
                    <a:pt x="956" y="442"/>
                  </a:lnTo>
                  <a:lnTo>
                    <a:pt x="964" y="445"/>
                  </a:lnTo>
                  <a:lnTo>
                    <a:pt x="972" y="447"/>
                  </a:lnTo>
                  <a:lnTo>
                    <a:pt x="981" y="449"/>
                  </a:lnTo>
                  <a:lnTo>
                    <a:pt x="990" y="450"/>
                  </a:lnTo>
                  <a:lnTo>
                    <a:pt x="998" y="452"/>
                  </a:lnTo>
                  <a:lnTo>
                    <a:pt x="1007" y="452"/>
                  </a:lnTo>
                  <a:lnTo>
                    <a:pt x="1024" y="450"/>
                  </a:lnTo>
                  <a:lnTo>
                    <a:pt x="1040" y="448"/>
                  </a:lnTo>
                  <a:lnTo>
                    <a:pt x="1055" y="444"/>
                  </a:lnTo>
                  <a:lnTo>
                    <a:pt x="1069" y="439"/>
                  </a:lnTo>
                  <a:lnTo>
                    <a:pt x="1082" y="431"/>
                  </a:lnTo>
                  <a:lnTo>
                    <a:pt x="1093" y="422"/>
                  </a:lnTo>
                  <a:lnTo>
                    <a:pt x="1103" y="413"/>
                  </a:lnTo>
                  <a:lnTo>
                    <a:pt x="1113" y="402"/>
                  </a:lnTo>
                  <a:lnTo>
                    <a:pt x="1120" y="391"/>
                  </a:lnTo>
                  <a:lnTo>
                    <a:pt x="1128" y="378"/>
                  </a:lnTo>
                  <a:lnTo>
                    <a:pt x="1133" y="364"/>
                  </a:lnTo>
                  <a:lnTo>
                    <a:pt x="1139" y="350"/>
                  </a:lnTo>
                  <a:lnTo>
                    <a:pt x="1142" y="335"/>
                  </a:lnTo>
                  <a:lnTo>
                    <a:pt x="1145" y="319"/>
                  </a:lnTo>
                  <a:lnTo>
                    <a:pt x="1146" y="303"/>
                  </a:lnTo>
                  <a:lnTo>
                    <a:pt x="1147" y="286"/>
                  </a:lnTo>
                  <a:lnTo>
                    <a:pt x="1146" y="270"/>
                  </a:lnTo>
                  <a:lnTo>
                    <a:pt x="1145" y="254"/>
                  </a:lnTo>
                  <a:lnTo>
                    <a:pt x="1142" y="238"/>
                  </a:lnTo>
                  <a:lnTo>
                    <a:pt x="1139" y="223"/>
                  </a:lnTo>
                  <a:lnTo>
                    <a:pt x="1133" y="209"/>
                  </a:lnTo>
                  <a:lnTo>
                    <a:pt x="1128" y="195"/>
                  </a:lnTo>
                  <a:lnTo>
                    <a:pt x="1120" y="182"/>
                  </a:lnTo>
                  <a:lnTo>
                    <a:pt x="1113" y="170"/>
                  </a:lnTo>
                  <a:lnTo>
                    <a:pt x="1103" y="159"/>
                  </a:lnTo>
                  <a:lnTo>
                    <a:pt x="1093" y="149"/>
                  </a:lnTo>
                  <a:lnTo>
                    <a:pt x="1082" y="141"/>
                  </a:lnTo>
                  <a:lnTo>
                    <a:pt x="1069" y="134"/>
                  </a:lnTo>
                  <a:lnTo>
                    <a:pt x="1055" y="129"/>
                  </a:lnTo>
                  <a:lnTo>
                    <a:pt x="1040" y="124"/>
                  </a:lnTo>
                  <a:lnTo>
                    <a:pt x="1024" y="121"/>
                  </a:lnTo>
                  <a:lnTo>
                    <a:pt x="1007" y="121"/>
                  </a:lnTo>
                  <a:lnTo>
                    <a:pt x="997" y="121"/>
                  </a:lnTo>
                  <a:lnTo>
                    <a:pt x="988" y="122"/>
                  </a:lnTo>
                  <a:lnTo>
                    <a:pt x="979" y="123"/>
                  </a:lnTo>
                  <a:lnTo>
                    <a:pt x="970" y="125"/>
                  </a:lnTo>
                  <a:lnTo>
                    <a:pt x="962" y="128"/>
                  </a:lnTo>
                  <a:lnTo>
                    <a:pt x="953" y="131"/>
                  </a:lnTo>
                  <a:lnTo>
                    <a:pt x="945" y="134"/>
                  </a:lnTo>
                  <a:lnTo>
                    <a:pt x="938" y="138"/>
                  </a:lnTo>
                  <a:lnTo>
                    <a:pt x="931" y="144"/>
                  </a:lnTo>
                  <a:lnTo>
                    <a:pt x="925" y="148"/>
                  </a:lnTo>
                  <a:lnTo>
                    <a:pt x="918" y="155"/>
                  </a:lnTo>
                  <a:lnTo>
                    <a:pt x="913" y="160"/>
                  </a:lnTo>
                  <a:lnTo>
                    <a:pt x="908" y="166"/>
                  </a:lnTo>
                  <a:lnTo>
                    <a:pt x="902" y="174"/>
                  </a:lnTo>
                  <a:lnTo>
                    <a:pt x="899" y="182"/>
                  </a:lnTo>
                  <a:lnTo>
                    <a:pt x="895" y="189"/>
                  </a:lnTo>
                  <a:lnTo>
                    <a:pt x="894" y="189"/>
                  </a:lnTo>
                  <a:lnTo>
                    <a:pt x="894" y="130"/>
                  </a:lnTo>
                  <a:lnTo>
                    <a:pt x="859" y="130"/>
                  </a:lnTo>
                  <a:lnTo>
                    <a:pt x="859" y="558"/>
                  </a:lnTo>
                  <a:close/>
                  <a:moveTo>
                    <a:pt x="354" y="443"/>
                  </a:moveTo>
                  <a:lnTo>
                    <a:pt x="391" y="443"/>
                  </a:lnTo>
                  <a:lnTo>
                    <a:pt x="391" y="268"/>
                  </a:lnTo>
                  <a:lnTo>
                    <a:pt x="391" y="256"/>
                  </a:lnTo>
                  <a:lnTo>
                    <a:pt x="392" y="244"/>
                  </a:lnTo>
                  <a:lnTo>
                    <a:pt x="395" y="233"/>
                  </a:lnTo>
                  <a:lnTo>
                    <a:pt x="397" y="223"/>
                  </a:lnTo>
                  <a:lnTo>
                    <a:pt x="400" y="212"/>
                  </a:lnTo>
                  <a:lnTo>
                    <a:pt x="403" y="203"/>
                  </a:lnTo>
                  <a:lnTo>
                    <a:pt x="409" y="193"/>
                  </a:lnTo>
                  <a:lnTo>
                    <a:pt x="413" y="186"/>
                  </a:lnTo>
                  <a:lnTo>
                    <a:pt x="419" y="178"/>
                  </a:lnTo>
                  <a:lnTo>
                    <a:pt x="426" y="172"/>
                  </a:lnTo>
                  <a:lnTo>
                    <a:pt x="435" y="166"/>
                  </a:lnTo>
                  <a:lnTo>
                    <a:pt x="442" y="161"/>
                  </a:lnTo>
                  <a:lnTo>
                    <a:pt x="452" y="158"/>
                  </a:lnTo>
                  <a:lnTo>
                    <a:pt x="462" y="155"/>
                  </a:lnTo>
                  <a:lnTo>
                    <a:pt x="473" y="153"/>
                  </a:lnTo>
                  <a:lnTo>
                    <a:pt x="484" y="152"/>
                  </a:lnTo>
                  <a:lnTo>
                    <a:pt x="494" y="153"/>
                  </a:lnTo>
                  <a:lnTo>
                    <a:pt x="502" y="155"/>
                  </a:lnTo>
                  <a:lnTo>
                    <a:pt x="509" y="157"/>
                  </a:lnTo>
                  <a:lnTo>
                    <a:pt x="516" y="159"/>
                  </a:lnTo>
                  <a:lnTo>
                    <a:pt x="522" y="162"/>
                  </a:lnTo>
                  <a:lnTo>
                    <a:pt x="527" y="166"/>
                  </a:lnTo>
                  <a:lnTo>
                    <a:pt x="532" y="171"/>
                  </a:lnTo>
                  <a:lnTo>
                    <a:pt x="536" y="175"/>
                  </a:lnTo>
                  <a:lnTo>
                    <a:pt x="539" y="182"/>
                  </a:lnTo>
                  <a:lnTo>
                    <a:pt x="543" y="187"/>
                  </a:lnTo>
                  <a:lnTo>
                    <a:pt x="545" y="193"/>
                  </a:lnTo>
                  <a:lnTo>
                    <a:pt x="547" y="200"/>
                  </a:lnTo>
                  <a:lnTo>
                    <a:pt x="549" y="215"/>
                  </a:lnTo>
                  <a:lnTo>
                    <a:pt x="550" y="230"/>
                  </a:lnTo>
                  <a:lnTo>
                    <a:pt x="550" y="443"/>
                  </a:lnTo>
                  <a:lnTo>
                    <a:pt x="588" y="443"/>
                  </a:lnTo>
                  <a:lnTo>
                    <a:pt x="588" y="266"/>
                  </a:lnTo>
                  <a:lnTo>
                    <a:pt x="589" y="255"/>
                  </a:lnTo>
                  <a:lnTo>
                    <a:pt x="589" y="244"/>
                  </a:lnTo>
                  <a:lnTo>
                    <a:pt x="590" y="233"/>
                  </a:lnTo>
                  <a:lnTo>
                    <a:pt x="592" y="224"/>
                  </a:lnTo>
                  <a:lnTo>
                    <a:pt x="594" y="214"/>
                  </a:lnTo>
                  <a:lnTo>
                    <a:pt x="598" y="204"/>
                  </a:lnTo>
                  <a:lnTo>
                    <a:pt x="602" y="196"/>
                  </a:lnTo>
                  <a:lnTo>
                    <a:pt x="606" y="187"/>
                  </a:lnTo>
                  <a:lnTo>
                    <a:pt x="612" y="179"/>
                  </a:lnTo>
                  <a:lnTo>
                    <a:pt x="617" y="173"/>
                  </a:lnTo>
                  <a:lnTo>
                    <a:pt x="625" y="168"/>
                  </a:lnTo>
                  <a:lnTo>
                    <a:pt x="632" y="162"/>
                  </a:lnTo>
                  <a:lnTo>
                    <a:pt x="641" y="158"/>
                  </a:lnTo>
                  <a:lnTo>
                    <a:pt x="651" y="156"/>
                  </a:lnTo>
                  <a:lnTo>
                    <a:pt x="661" y="153"/>
                  </a:lnTo>
                  <a:lnTo>
                    <a:pt x="673" y="152"/>
                  </a:lnTo>
                  <a:lnTo>
                    <a:pt x="683" y="153"/>
                  </a:lnTo>
                  <a:lnTo>
                    <a:pt x="693" y="153"/>
                  </a:lnTo>
                  <a:lnTo>
                    <a:pt x="701" y="156"/>
                  </a:lnTo>
                  <a:lnTo>
                    <a:pt x="708" y="158"/>
                  </a:lnTo>
                  <a:lnTo>
                    <a:pt x="715" y="161"/>
                  </a:lnTo>
                  <a:lnTo>
                    <a:pt x="721" y="164"/>
                  </a:lnTo>
                  <a:lnTo>
                    <a:pt x="726" y="169"/>
                  </a:lnTo>
                  <a:lnTo>
                    <a:pt x="732" y="173"/>
                  </a:lnTo>
                  <a:lnTo>
                    <a:pt x="735" y="178"/>
                  </a:lnTo>
                  <a:lnTo>
                    <a:pt x="739" y="185"/>
                  </a:lnTo>
                  <a:lnTo>
                    <a:pt x="741" y="191"/>
                  </a:lnTo>
                  <a:lnTo>
                    <a:pt x="743" y="198"/>
                  </a:lnTo>
                  <a:lnTo>
                    <a:pt x="746" y="205"/>
                  </a:lnTo>
                  <a:lnTo>
                    <a:pt x="747" y="214"/>
                  </a:lnTo>
                  <a:lnTo>
                    <a:pt x="748" y="223"/>
                  </a:lnTo>
                  <a:lnTo>
                    <a:pt x="748" y="232"/>
                  </a:lnTo>
                  <a:lnTo>
                    <a:pt x="748" y="443"/>
                  </a:lnTo>
                  <a:lnTo>
                    <a:pt x="786" y="443"/>
                  </a:lnTo>
                  <a:lnTo>
                    <a:pt x="786" y="230"/>
                  </a:lnTo>
                  <a:lnTo>
                    <a:pt x="786" y="217"/>
                  </a:lnTo>
                  <a:lnTo>
                    <a:pt x="785" y="204"/>
                  </a:lnTo>
                  <a:lnTo>
                    <a:pt x="782" y="193"/>
                  </a:lnTo>
                  <a:lnTo>
                    <a:pt x="779" y="183"/>
                  </a:lnTo>
                  <a:lnTo>
                    <a:pt x="776" y="172"/>
                  </a:lnTo>
                  <a:lnTo>
                    <a:pt x="772" y="163"/>
                  </a:lnTo>
                  <a:lnTo>
                    <a:pt x="766" y="156"/>
                  </a:lnTo>
                  <a:lnTo>
                    <a:pt x="760" y="148"/>
                  </a:lnTo>
                  <a:lnTo>
                    <a:pt x="753" y="142"/>
                  </a:lnTo>
                  <a:lnTo>
                    <a:pt x="746" y="136"/>
                  </a:lnTo>
                  <a:lnTo>
                    <a:pt x="737" y="131"/>
                  </a:lnTo>
                  <a:lnTo>
                    <a:pt x="727" y="128"/>
                  </a:lnTo>
                  <a:lnTo>
                    <a:pt x="718" y="124"/>
                  </a:lnTo>
                  <a:lnTo>
                    <a:pt x="707" y="122"/>
                  </a:lnTo>
                  <a:lnTo>
                    <a:pt x="695" y="121"/>
                  </a:lnTo>
                  <a:lnTo>
                    <a:pt x="682" y="121"/>
                  </a:lnTo>
                  <a:lnTo>
                    <a:pt x="667" y="121"/>
                  </a:lnTo>
                  <a:lnTo>
                    <a:pt x="652" y="124"/>
                  </a:lnTo>
                  <a:lnTo>
                    <a:pt x="638" y="129"/>
                  </a:lnTo>
                  <a:lnTo>
                    <a:pt x="624" y="136"/>
                  </a:lnTo>
                  <a:lnTo>
                    <a:pt x="617" y="139"/>
                  </a:lnTo>
                  <a:lnTo>
                    <a:pt x="612" y="145"/>
                  </a:lnTo>
                  <a:lnTo>
                    <a:pt x="605" y="149"/>
                  </a:lnTo>
                  <a:lnTo>
                    <a:pt x="600" y="155"/>
                  </a:lnTo>
                  <a:lnTo>
                    <a:pt x="596" y="161"/>
                  </a:lnTo>
                  <a:lnTo>
                    <a:pt x="590" y="168"/>
                  </a:lnTo>
                  <a:lnTo>
                    <a:pt x="586" y="174"/>
                  </a:lnTo>
                  <a:lnTo>
                    <a:pt x="583" y="182"/>
                  </a:lnTo>
                  <a:lnTo>
                    <a:pt x="580" y="174"/>
                  </a:lnTo>
                  <a:lnTo>
                    <a:pt x="577" y="168"/>
                  </a:lnTo>
                  <a:lnTo>
                    <a:pt x="574" y="161"/>
                  </a:lnTo>
                  <a:lnTo>
                    <a:pt x="570" y="155"/>
                  </a:lnTo>
                  <a:lnTo>
                    <a:pt x="565" y="149"/>
                  </a:lnTo>
                  <a:lnTo>
                    <a:pt x="560" y="145"/>
                  </a:lnTo>
                  <a:lnTo>
                    <a:pt x="554" y="139"/>
                  </a:lnTo>
                  <a:lnTo>
                    <a:pt x="549" y="136"/>
                  </a:lnTo>
                  <a:lnTo>
                    <a:pt x="543" y="132"/>
                  </a:lnTo>
                  <a:lnTo>
                    <a:pt x="536" y="129"/>
                  </a:lnTo>
                  <a:lnTo>
                    <a:pt x="530" y="126"/>
                  </a:lnTo>
                  <a:lnTo>
                    <a:pt x="522" y="124"/>
                  </a:lnTo>
                  <a:lnTo>
                    <a:pt x="508" y="121"/>
                  </a:lnTo>
                  <a:lnTo>
                    <a:pt x="493" y="121"/>
                  </a:lnTo>
                  <a:lnTo>
                    <a:pt x="483" y="121"/>
                  </a:lnTo>
                  <a:lnTo>
                    <a:pt x="475" y="122"/>
                  </a:lnTo>
                  <a:lnTo>
                    <a:pt x="466" y="123"/>
                  </a:lnTo>
                  <a:lnTo>
                    <a:pt x="458" y="125"/>
                  </a:lnTo>
                  <a:lnTo>
                    <a:pt x="451" y="128"/>
                  </a:lnTo>
                  <a:lnTo>
                    <a:pt x="443" y="130"/>
                  </a:lnTo>
                  <a:lnTo>
                    <a:pt x="437" y="133"/>
                  </a:lnTo>
                  <a:lnTo>
                    <a:pt x="430" y="137"/>
                  </a:lnTo>
                  <a:lnTo>
                    <a:pt x="424" y="142"/>
                  </a:lnTo>
                  <a:lnTo>
                    <a:pt x="418" y="146"/>
                  </a:lnTo>
                  <a:lnTo>
                    <a:pt x="413" y="151"/>
                  </a:lnTo>
                  <a:lnTo>
                    <a:pt x="408" y="157"/>
                  </a:lnTo>
                  <a:lnTo>
                    <a:pt x="398" y="169"/>
                  </a:lnTo>
                  <a:lnTo>
                    <a:pt x="390" y="183"/>
                  </a:lnTo>
                  <a:lnTo>
                    <a:pt x="388" y="183"/>
                  </a:lnTo>
                  <a:lnTo>
                    <a:pt x="388" y="130"/>
                  </a:lnTo>
                  <a:lnTo>
                    <a:pt x="354" y="130"/>
                  </a:lnTo>
                  <a:lnTo>
                    <a:pt x="354" y="443"/>
                  </a:lnTo>
                  <a:close/>
                  <a:moveTo>
                    <a:pt x="0" y="443"/>
                  </a:moveTo>
                  <a:lnTo>
                    <a:pt x="303" y="443"/>
                  </a:lnTo>
                  <a:lnTo>
                    <a:pt x="303" y="407"/>
                  </a:lnTo>
                  <a:lnTo>
                    <a:pt x="41" y="407"/>
                  </a:lnTo>
                  <a:lnTo>
                    <a:pt x="41" y="237"/>
                  </a:lnTo>
                  <a:lnTo>
                    <a:pt x="283" y="237"/>
                  </a:lnTo>
                  <a:lnTo>
                    <a:pt x="283" y="201"/>
                  </a:lnTo>
                  <a:lnTo>
                    <a:pt x="41" y="201"/>
                  </a:lnTo>
                  <a:lnTo>
                    <a:pt x="41" y="44"/>
                  </a:lnTo>
                  <a:lnTo>
                    <a:pt x="300" y="44"/>
                  </a:lnTo>
                  <a:lnTo>
                    <a:pt x="300" y="10"/>
                  </a:lnTo>
                  <a:lnTo>
                    <a:pt x="0" y="10"/>
                  </a:lnTo>
                  <a:lnTo>
                    <a:pt x="0" y="443"/>
                  </a:lnTo>
                  <a:close/>
                </a:path>
              </a:pathLst>
            </a:custGeom>
            <a:solidFill>
              <a:srgbClr val="FFFFFF"/>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grpSp>
      <p:grpSp>
        <p:nvGrpSpPr>
          <p:cNvPr id="10" name="Group 40"/>
          <p:cNvGrpSpPr>
            <a:grpSpLocks/>
          </p:cNvGrpSpPr>
          <p:nvPr userDrawn="1"/>
        </p:nvGrpSpPr>
        <p:grpSpPr bwMode="auto">
          <a:xfrm>
            <a:off x="9086851" y="5168900"/>
            <a:ext cx="2377016" cy="1277938"/>
            <a:chOff x="4413" y="3256"/>
            <a:chExt cx="1123" cy="805"/>
          </a:xfrm>
        </p:grpSpPr>
        <p:sp>
          <p:nvSpPr>
            <p:cNvPr id="11" name="Freeform 41"/>
            <p:cNvSpPr>
              <a:spLocks/>
            </p:cNvSpPr>
            <p:nvPr userDrawn="1"/>
          </p:nvSpPr>
          <p:spPr bwMode="auto">
            <a:xfrm>
              <a:off x="5204" y="3256"/>
              <a:ext cx="154" cy="152"/>
            </a:xfrm>
            <a:custGeom>
              <a:avLst/>
              <a:gdLst/>
              <a:ahLst/>
              <a:cxnLst>
                <a:cxn ang="0">
                  <a:pos x="463" y="235"/>
                </a:cxn>
                <a:cxn ang="0">
                  <a:pos x="461" y="258"/>
                </a:cxn>
                <a:cxn ang="0">
                  <a:pos x="456" y="281"/>
                </a:cxn>
                <a:cxn ang="0">
                  <a:pos x="449" y="303"/>
                </a:cxn>
                <a:cxn ang="0">
                  <a:pos x="440" y="323"/>
                </a:cxn>
                <a:cxn ang="0">
                  <a:pos x="429" y="344"/>
                </a:cxn>
                <a:cxn ang="0">
                  <a:pos x="408" y="371"/>
                </a:cxn>
                <a:cxn ang="0">
                  <a:pos x="377" y="402"/>
                </a:cxn>
                <a:cxn ang="0">
                  <a:pos x="339" y="426"/>
                </a:cxn>
                <a:cxn ang="0">
                  <a:pos x="309" y="440"/>
                </a:cxn>
                <a:cxn ang="0">
                  <a:pos x="287" y="446"/>
                </a:cxn>
                <a:cxn ang="0">
                  <a:pos x="266" y="451"/>
                </a:cxn>
                <a:cxn ang="0">
                  <a:pos x="243" y="454"/>
                </a:cxn>
                <a:cxn ang="0">
                  <a:pos x="220" y="454"/>
                </a:cxn>
                <a:cxn ang="0">
                  <a:pos x="196" y="451"/>
                </a:cxn>
                <a:cxn ang="0">
                  <a:pos x="173" y="446"/>
                </a:cxn>
                <a:cxn ang="0">
                  <a:pos x="151" y="440"/>
                </a:cxn>
                <a:cxn ang="0">
                  <a:pos x="131" y="431"/>
                </a:cxn>
                <a:cxn ang="0">
                  <a:pos x="110" y="420"/>
                </a:cxn>
                <a:cxn ang="0">
                  <a:pos x="92" y="408"/>
                </a:cxn>
                <a:cxn ang="0">
                  <a:pos x="75" y="394"/>
                </a:cxn>
                <a:cxn ang="0">
                  <a:pos x="59" y="379"/>
                </a:cxn>
                <a:cxn ang="0">
                  <a:pos x="45" y="362"/>
                </a:cxn>
                <a:cxn ang="0">
                  <a:pos x="33" y="344"/>
                </a:cxn>
                <a:cxn ang="0">
                  <a:pos x="23" y="323"/>
                </a:cxn>
                <a:cxn ang="0">
                  <a:pos x="14" y="303"/>
                </a:cxn>
                <a:cxn ang="0">
                  <a:pos x="7" y="281"/>
                </a:cxn>
                <a:cxn ang="0">
                  <a:pos x="3" y="258"/>
                </a:cxn>
                <a:cxn ang="0">
                  <a:pos x="1" y="235"/>
                </a:cxn>
                <a:cxn ang="0">
                  <a:pos x="1" y="211"/>
                </a:cxn>
                <a:cxn ang="0">
                  <a:pos x="3" y="188"/>
                </a:cxn>
                <a:cxn ang="0">
                  <a:pos x="7" y="166"/>
                </a:cxn>
                <a:cxn ang="0">
                  <a:pos x="14" y="146"/>
                </a:cxn>
                <a:cxn ang="0">
                  <a:pos x="28" y="117"/>
                </a:cxn>
                <a:cxn ang="0">
                  <a:pos x="52" y="81"/>
                </a:cxn>
                <a:cxn ang="0">
                  <a:pos x="83" y="51"/>
                </a:cxn>
                <a:cxn ang="0">
                  <a:pos x="120" y="27"/>
                </a:cxn>
                <a:cxn ang="0">
                  <a:pos x="151" y="14"/>
                </a:cxn>
                <a:cxn ang="0">
                  <a:pos x="173" y="8"/>
                </a:cxn>
                <a:cxn ang="0">
                  <a:pos x="196" y="2"/>
                </a:cxn>
                <a:cxn ang="0">
                  <a:pos x="220" y="0"/>
                </a:cxn>
                <a:cxn ang="0">
                  <a:pos x="243" y="0"/>
                </a:cxn>
                <a:cxn ang="0">
                  <a:pos x="266" y="2"/>
                </a:cxn>
                <a:cxn ang="0">
                  <a:pos x="298" y="10"/>
                </a:cxn>
                <a:cxn ang="0">
                  <a:pos x="339" y="27"/>
                </a:cxn>
                <a:cxn ang="0">
                  <a:pos x="377" y="51"/>
                </a:cxn>
                <a:cxn ang="0">
                  <a:pos x="408" y="81"/>
                </a:cxn>
                <a:cxn ang="0">
                  <a:pos x="434" y="117"/>
                </a:cxn>
                <a:cxn ang="0">
                  <a:pos x="449" y="146"/>
                </a:cxn>
                <a:cxn ang="0">
                  <a:pos x="456" y="166"/>
                </a:cxn>
                <a:cxn ang="0">
                  <a:pos x="461" y="188"/>
                </a:cxn>
                <a:cxn ang="0">
                  <a:pos x="463" y="211"/>
                </a:cxn>
              </a:cxnLst>
              <a:rect l="0" t="0" r="r" b="b"/>
              <a:pathLst>
                <a:path w="463" h="454">
                  <a:moveTo>
                    <a:pt x="463" y="222"/>
                  </a:moveTo>
                  <a:lnTo>
                    <a:pt x="463" y="235"/>
                  </a:lnTo>
                  <a:lnTo>
                    <a:pt x="462" y="246"/>
                  </a:lnTo>
                  <a:lnTo>
                    <a:pt x="461" y="258"/>
                  </a:lnTo>
                  <a:lnTo>
                    <a:pt x="459" y="269"/>
                  </a:lnTo>
                  <a:lnTo>
                    <a:pt x="456" y="281"/>
                  </a:lnTo>
                  <a:lnTo>
                    <a:pt x="452" y="292"/>
                  </a:lnTo>
                  <a:lnTo>
                    <a:pt x="449" y="303"/>
                  </a:lnTo>
                  <a:lnTo>
                    <a:pt x="445" y="313"/>
                  </a:lnTo>
                  <a:lnTo>
                    <a:pt x="440" y="323"/>
                  </a:lnTo>
                  <a:lnTo>
                    <a:pt x="434" y="334"/>
                  </a:lnTo>
                  <a:lnTo>
                    <a:pt x="429" y="344"/>
                  </a:lnTo>
                  <a:lnTo>
                    <a:pt x="422" y="352"/>
                  </a:lnTo>
                  <a:lnTo>
                    <a:pt x="408" y="371"/>
                  </a:lnTo>
                  <a:lnTo>
                    <a:pt x="393" y="387"/>
                  </a:lnTo>
                  <a:lnTo>
                    <a:pt x="377" y="402"/>
                  </a:lnTo>
                  <a:lnTo>
                    <a:pt x="358" y="415"/>
                  </a:lnTo>
                  <a:lnTo>
                    <a:pt x="339" y="426"/>
                  </a:lnTo>
                  <a:lnTo>
                    <a:pt x="320" y="435"/>
                  </a:lnTo>
                  <a:lnTo>
                    <a:pt x="309" y="440"/>
                  </a:lnTo>
                  <a:lnTo>
                    <a:pt x="298" y="443"/>
                  </a:lnTo>
                  <a:lnTo>
                    <a:pt x="287" y="446"/>
                  </a:lnTo>
                  <a:lnTo>
                    <a:pt x="276" y="450"/>
                  </a:lnTo>
                  <a:lnTo>
                    <a:pt x="266" y="451"/>
                  </a:lnTo>
                  <a:lnTo>
                    <a:pt x="255" y="453"/>
                  </a:lnTo>
                  <a:lnTo>
                    <a:pt x="243" y="454"/>
                  </a:lnTo>
                  <a:lnTo>
                    <a:pt x="232" y="454"/>
                  </a:lnTo>
                  <a:lnTo>
                    <a:pt x="220" y="454"/>
                  </a:lnTo>
                  <a:lnTo>
                    <a:pt x="208" y="453"/>
                  </a:lnTo>
                  <a:lnTo>
                    <a:pt x="196" y="451"/>
                  </a:lnTo>
                  <a:lnTo>
                    <a:pt x="185" y="450"/>
                  </a:lnTo>
                  <a:lnTo>
                    <a:pt x="173" y="446"/>
                  </a:lnTo>
                  <a:lnTo>
                    <a:pt x="162" y="443"/>
                  </a:lnTo>
                  <a:lnTo>
                    <a:pt x="151" y="440"/>
                  </a:lnTo>
                  <a:lnTo>
                    <a:pt x="140" y="435"/>
                  </a:lnTo>
                  <a:lnTo>
                    <a:pt x="131" y="431"/>
                  </a:lnTo>
                  <a:lnTo>
                    <a:pt x="120" y="426"/>
                  </a:lnTo>
                  <a:lnTo>
                    <a:pt x="110" y="420"/>
                  </a:lnTo>
                  <a:lnTo>
                    <a:pt x="101" y="415"/>
                  </a:lnTo>
                  <a:lnTo>
                    <a:pt x="92" y="408"/>
                  </a:lnTo>
                  <a:lnTo>
                    <a:pt x="83" y="402"/>
                  </a:lnTo>
                  <a:lnTo>
                    <a:pt x="75" y="394"/>
                  </a:lnTo>
                  <a:lnTo>
                    <a:pt x="67" y="387"/>
                  </a:lnTo>
                  <a:lnTo>
                    <a:pt x="59" y="379"/>
                  </a:lnTo>
                  <a:lnTo>
                    <a:pt x="52" y="371"/>
                  </a:lnTo>
                  <a:lnTo>
                    <a:pt x="45" y="362"/>
                  </a:lnTo>
                  <a:lnTo>
                    <a:pt x="39" y="352"/>
                  </a:lnTo>
                  <a:lnTo>
                    <a:pt x="33" y="344"/>
                  </a:lnTo>
                  <a:lnTo>
                    <a:pt x="28" y="334"/>
                  </a:lnTo>
                  <a:lnTo>
                    <a:pt x="23" y="323"/>
                  </a:lnTo>
                  <a:lnTo>
                    <a:pt x="18" y="313"/>
                  </a:lnTo>
                  <a:lnTo>
                    <a:pt x="14" y="303"/>
                  </a:lnTo>
                  <a:lnTo>
                    <a:pt x="11" y="292"/>
                  </a:lnTo>
                  <a:lnTo>
                    <a:pt x="7" y="281"/>
                  </a:lnTo>
                  <a:lnTo>
                    <a:pt x="5" y="269"/>
                  </a:lnTo>
                  <a:lnTo>
                    <a:pt x="3" y="258"/>
                  </a:lnTo>
                  <a:lnTo>
                    <a:pt x="1" y="246"/>
                  </a:lnTo>
                  <a:lnTo>
                    <a:pt x="1" y="235"/>
                  </a:lnTo>
                  <a:lnTo>
                    <a:pt x="0" y="222"/>
                  </a:lnTo>
                  <a:lnTo>
                    <a:pt x="1" y="211"/>
                  </a:lnTo>
                  <a:lnTo>
                    <a:pt x="1" y="199"/>
                  </a:lnTo>
                  <a:lnTo>
                    <a:pt x="3" y="188"/>
                  </a:lnTo>
                  <a:lnTo>
                    <a:pt x="5" y="177"/>
                  </a:lnTo>
                  <a:lnTo>
                    <a:pt x="7" y="166"/>
                  </a:lnTo>
                  <a:lnTo>
                    <a:pt x="11" y="157"/>
                  </a:lnTo>
                  <a:lnTo>
                    <a:pt x="14" y="146"/>
                  </a:lnTo>
                  <a:lnTo>
                    <a:pt x="18" y="136"/>
                  </a:lnTo>
                  <a:lnTo>
                    <a:pt x="28" y="117"/>
                  </a:lnTo>
                  <a:lnTo>
                    <a:pt x="39" y="98"/>
                  </a:lnTo>
                  <a:lnTo>
                    <a:pt x="52" y="81"/>
                  </a:lnTo>
                  <a:lnTo>
                    <a:pt x="67" y="66"/>
                  </a:lnTo>
                  <a:lnTo>
                    <a:pt x="83" y="51"/>
                  </a:lnTo>
                  <a:lnTo>
                    <a:pt x="101" y="38"/>
                  </a:lnTo>
                  <a:lnTo>
                    <a:pt x="120" y="27"/>
                  </a:lnTo>
                  <a:lnTo>
                    <a:pt x="140" y="17"/>
                  </a:lnTo>
                  <a:lnTo>
                    <a:pt x="151" y="14"/>
                  </a:lnTo>
                  <a:lnTo>
                    <a:pt x="162" y="10"/>
                  </a:lnTo>
                  <a:lnTo>
                    <a:pt x="173" y="8"/>
                  </a:lnTo>
                  <a:lnTo>
                    <a:pt x="185" y="4"/>
                  </a:lnTo>
                  <a:lnTo>
                    <a:pt x="196" y="2"/>
                  </a:lnTo>
                  <a:lnTo>
                    <a:pt x="208" y="1"/>
                  </a:lnTo>
                  <a:lnTo>
                    <a:pt x="220" y="0"/>
                  </a:lnTo>
                  <a:lnTo>
                    <a:pt x="232" y="0"/>
                  </a:lnTo>
                  <a:lnTo>
                    <a:pt x="243" y="0"/>
                  </a:lnTo>
                  <a:lnTo>
                    <a:pt x="255" y="1"/>
                  </a:lnTo>
                  <a:lnTo>
                    <a:pt x="266" y="2"/>
                  </a:lnTo>
                  <a:lnTo>
                    <a:pt x="276" y="4"/>
                  </a:lnTo>
                  <a:lnTo>
                    <a:pt x="298" y="10"/>
                  </a:lnTo>
                  <a:lnTo>
                    <a:pt x="320" y="17"/>
                  </a:lnTo>
                  <a:lnTo>
                    <a:pt x="339" y="27"/>
                  </a:lnTo>
                  <a:lnTo>
                    <a:pt x="358" y="38"/>
                  </a:lnTo>
                  <a:lnTo>
                    <a:pt x="377" y="51"/>
                  </a:lnTo>
                  <a:lnTo>
                    <a:pt x="393" y="66"/>
                  </a:lnTo>
                  <a:lnTo>
                    <a:pt x="408" y="81"/>
                  </a:lnTo>
                  <a:lnTo>
                    <a:pt x="422" y="98"/>
                  </a:lnTo>
                  <a:lnTo>
                    <a:pt x="434" y="117"/>
                  </a:lnTo>
                  <a:lnTo>
                    <a:pt x="445" y="136"/>
                  </a:lnTo>
                  <a:lnTo>
                    <a:pt x="449" y="146"/>
                  </a:lnTo>
                  <a:lnTo>
                    <a:pt x="452" y="157"/>
                  </a:lnTo>
                  <a:lnTo>
                    <a:pt x="456" y="166"/>
                  </a:lnTo>
                  <a:lnTo>
                    <a:pt x="459" y="177"/>
                  </a:lnTo>
                  <a:lnTo>
                    <a:pt x="461" y="188"/>
                  </a:lnTo>
                  <a:lnTo>
                    <a:pt x="462" y="199"/>
                  </a:lnTo>
                  <a:lnTo>
                    <a:pt x="463" y="211"/>
                  </a:lnTo>
                  <a:lnTo>
                    <a:pt x="463" y="222"/>
                  </a:lnTo>
                  <a:close/>
                </a:path>
              </a:pathLst>
            </a:custGeom>
            <a:solidFill>
              <a:srgbClr val="49904D"/>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12" name="Freeform 42"/>
            <p:cNvSpPr>
              <a:spLocks/>
            </p:cNvSpPr>
            <p:nvPr userDrawn="1"/>
          </p:nvSpPr>
          <p:spPr bwMode="auto">
            <a:xfrm>
              <a:off x="5382" y="3508"/>
              <a:ext cx="154" cy="155"/>
            </a:xfrm>
            <a:custGeom>
              <a:avLst/>
              <a:gdLst/>
              <a:ahLst/>
              <a:cxnLst>
                <a:cxn ang="0">
                  <a:pos x="463" y="243"/>
                </a:cxn>
                <a:cxn ang="0">
                  <a:pos x="460" y="268"/>
                </a:cxn>
                <a:cxn ang="0">
                  <a:pos x="455" y="291"/>
                </a:cxn>
                <a:cxn ang="0">
                  <a:pos x="449" y="312"/>
                </a:cxn>
                <a:cxn ang="0">
                  <a:pos x="440" y="333"/>
                </a:cxn>
                <a:cxn ang="0">
                  <a:pos x="429" y="354"/>
                </a:cxn>
                <a:cxn ang="0">
                  <a:pos x="418" y="372"/>
                </a:cxn>
                <a:cxn ang="0">
                  <a:pos x="404" y="389"/>
                </a:cxn>
                <a:cxn ang="0">
                  <a:pos x="388" y="404"/>
                </a:cxn>
                <a:cxn ang="0">
                  <a:pos x="371" y="418"/>
                </a:cxn>
                <a:cxn ang="0">
                  <a:pos x="353" y="430"/>
                </a:cxn>
                <a:cxn ang="0">
                  <a:pos x="333" y="441"/>
                </a:cxn>
                <a:cxn ang="0">
                  <a:pos x="312" y="450"/>
                </a:cxn>
                <a:cxn ang="0">
                  <a:pos x="290" y="456"/>
                </a:cxn>
                <a:cxn ang="0">
                  <a:pos x="267" y="460"/>
                </a:cxn>
                <a:cxn ang="0">
                  <a:pos x="244" y="463"/>
                </a:cxn>
                <a:cxn ang="0">
                  <a:pos x="220" y="463"/>
                </a:cxn>
                <a:cxn ang="0">
                  <a:pos x="197" y="460"/>
                </a:cxn>
                <a:cxn ang="0">
                  <a:pos x="176" y="456"/>
                </a:cxn>
                <a:cxn ang="0">
                  <a:pos x="154" y="450"/>
                </a:cxn>
                <a:cxn ang="0">
                  <a:pos x="124" y="436"/>
                </a:cxn>
                <a:cxn ang="0">
                  <a:pos x="87" y="412"/>
                </a:cxn>
                <a:cxn ang="0">
                  <a:pos x="55" y="381"/>
                </a:cxn>
                <a:cxn ang="0">
                  <a:pos x="34" y="354"/>
                </a:cxn>
                <a:cxn ang="0">
                  <a:pos x="23" y="333"/>
                </a:cxn>
                <a:cxn ang="0">
                  <a:pos x="15" y="312"/>
                </a:cxn>
                <a:cxn ang="0">
                  <a:pos x="7" y="291"/>
                </a:cxn>
                <a:cxn ang="0">
                  <a:pos x="2" y="268"/>
                </a:cxn>
                <a:cxn ang="0">
                  <a:pos x="0" y="243"/>
                </a:cxn>
                <a:cxn ang="0">
                  <a:pos x="0" y="221"/>
                </a:cxn>
                <a:cxn ang="0">
                  <a:pos x="2" y="198"/>
                </a:cxn>
                <a:cxn ang="0">
                  <a:pos x="7" y="176"/>
                </a:cxn>
                <a:cxn ang="0">
                  <a:pos x="15" y="155"/>
                </a:cxn>
                <a:cxn ang="0">
                  <a:pos x="29" y="125"/>
                </a:cxn>
                <a:cxn ang="0">
                  <a:pos x="55" y="87"/>
                </a:cxn>
                <a:cxn ang="0">
                  <a:pos x="87" y="55"/>
                </a:cxn>
                <a:cxn ang="0">
                  <a:pos x="124" y="29"/>
                </a:cxn>
                <a:cxn ang="0">
                  <a:pos x="154" y="14"/>
                </a:cxn>
                <a:cxn ang="0">
                  <a:pos x="176" y="8"/>
                </a:cxn>
                <a:cxn ang="0">
                  <a:pos x="197" y="2"/>
                </a:cxn>
                <a:cxn ang="0">
                  <a:pos x="220" y="0"/>
                </a:cxn>
                <a:cxn ang="0">
                  <a:pos x="244" y="0"/>
                </a:cxn>
                <a:cxn ang="0">
                  <a:pos x="267" y="2"/>
                </a:cxn>
                <a:cxn ang="0">
                  <a:pos x="290" y="8"/>
                </a:cxn>
                <a:cxn ang="0">
                  <a:pos x="312" y="14"/>
                </a:cxn>
                <a:cxn ang="0">
                  <a:pos x="333" y="24"/>
                </a:cxn>
                <a:cxn ang="0">
                  <a:pos x="353" y="35"/>
                </a:cxn>
                <a:cxn ang="0">
                  <a:pos x="380" y="55"/>
                </a:cxn>
                <a:cxn ang="0">
                  <a:pos x="411" y="87"/>
                </a:cxn>
                <a:cxn ang="0">
                  <a:pos x="436" y="125"/>
                </a:cxn>
                <a:cxn ang="0">
                  <a:pos x="452" y="166"/>
                </a:cxn>
                <a:cxn ang="0">
                  <a:pos x="460" y="198"/>
                </a:cxn>
                <a:cxn ang="0">
                  <a:pos x="463" y="221"/>
                </a:cxn>
              </a:cxnLst>
              <a:rect l="0" t="0" r="r" b="b"/>
              <a:pathLst>
                <a:path w="463" h="464">
                  <a:moveTo>
                    <a:pt x="463" y="231"/>
                  </a:moveTo>
                  <a:lnTo>
                    <a:pt x="463" y="243"/>
                  </a:lnTo>
                  <a:lnTo>
                    <a:pt x="462" y="256"/>
                  </a:lnTo>
                  <a:lnTo>
                    <a:pt x="460" y="268"/>
                  </a:lnTo>
                  <a:lnTo>
                    <a:pt x="459" y="279"/>
                  </a:lnTo>
                  <a:lnTo>
                    <a:pt x="455" y="291"/>
                  </a:lnTo>
                  <a:lnTo>
                    <a:pt x="452" y="302"/>
                  </a:lnTo>
                  <a:lnTo>
                    <a:pt x="449" y="312"/>
                  </a:lnTo>
                  <a:lnTo>
                    <a:pt x="445" y="323"/>
                  </a:lnTo>
                  <a:lnTo>
                    <a:pt x="440" y="333"/>
                  </a:lnTo>
                  <a:lnTo>
                    <a:pt x="436" y="344"/>
                  </a:lnTo>
                  <a:lnTo>
                    <a:pt x="429" y="354"/>
                  </a:lnTo>
                  <a:lnTo>
                    <a:pt x="424" y="362"/>
                  </a:lnTo>
                  <a:lnTo>
                    <a:pt x="418" y="372"/>
                  </a:lnTo>
                  <a:lnTo>
                    <a:pt x="411" y="381"/>
                  </a:lnTo>
                  <a:lnTo>
                    <a:pt x="404" y="389"/>
                  </a:lnTo>
                  <a:lnTo>
                    <a:pt x="396" y="397"/>
                  </a:lnTo>
                  <a:lnTo>
                    <a:pt x="388" y="404"/>
                  </a:lnTo>
                  <a:lnTo>
                    <a:pt x="380" y="412"/>
                  </a:lnTo>
                  <a:lnTo>
                    <a:pt x="371" y="418"/>
                  </a:lnTo>
                  <a:lnTo>
                    <a:pt x="361" y="425"/>
                  </a:lnTo>
                  <a:lnTo>
                    <a:pt x="353" y="430"/>
                  </a:lnTo>
                  <a:lnTo>
                    <a:pt x="343" y="436"/>
                  </a:lnTo>
                  <a:lnTo>
                    <a:pt x="333" y="441"/>
                  </a:lnTo>
                  <a:lnTo>
                    <a:pt x="323" y="445"/>
                  </a:lnTo>
                  <a:lnTo>
                    <a:pt x="312" y="450"/>
                  </a:lnTo>
                  <a:lnTo>
                    <a:pt x="301" y="453"/>
                  </a:lnTo>
                  <a:lnTo>
                    <a:pt x="290" y="456"/>
                  </a:lnTo>
                  <a:lnTo>
                    <a:pt x="278" y="458"/>
                  </a:lnTo>
                  <a:lnTo>
                    <a:pt x="267" y="460"/>
                  </a:lnTo>
                  <a:lnTo>
                    <a:pt x="256" y="463"/>
                  </a:lnTo>
                  <a:lnTo>
                    <a:pt x="244" y="463"/>
                  </a:lnTo>
                  <a:lnTo>
                    <a:pt x="231" y="464"/>
                  </a:lnTo>
                  <a:lnTo>
                    <a:pt x="220" y="463"/>
                  </a:lnTo>
                  <a:lnTo>
                    <a:pt x="208" y="463"/>
                  </a:lnTo>
                  <a:lnTo>
                    <a:pt x="197" y="460"/>
                  </a:lnTo>
                  <a:lnTo>
                    <a:pt x="186" y="458"/>
                  </a:lnTo>
                  <a:lnTo>
                    <a:pt x="176" y="456"/>
                  </a:lnTo>
                  <a:lnTo>
                    <a:pt x="165" y="453"/>
                  </a:lnTo>
                  <a:lnTo>
                    <a:pt x="154" y="450"/>
                  </a:lnTo>
                  <a:lnTo>
                    <a:pt x="144" y="445"/>
                  </a:lnTo>
                  <a:lnTo>
                    <a:pt x="124" y="436"/>
                  </a:lnTo>
                  <a:lnTo>
                    <a:pt x="104" y="425"/>
                  </a:lnTo>
                  <a:lnTo>
                    <a:pt x="87" y="412"/>
                  </a:lnTo>
                  <a:lnTo>
                    <a:pt x="70" y="397"/>
                  </a:lnTo>
                  <a:lnTo>
                    <a:pt x="55" y="381"/>
                  </a:lnTo>
                  <a:lnTo>
                    <a:pt x="41" y="362"/>
                  </a:lnTo>
                  <a:lnTo>
                    <a:pt x="34" y="354"/>
                  </a:lnTo>
                  <a:lnTo>
                    <a:pt x="29" y="344"/>
                  </a:lnTo>
                  <a:lnTo>
                    <a:pt x="23" y="333"/>
                  </a:lnTo>
                  <a:lnTo>
                    <a:pt x="19" y="323"/>
                  </a:lnTo>
                  <a:lnTo>
                    <a:pt x="15" y="312"/>
                  </a:lnTo>
                  <a:lnTo>
                    <a:pt x="10" y="302"/>
                  </a:lnTo>
                  <a:lnTo>
                    <a:pt x="7" y="291"/>
                  </a:lnTo>
                  <a:lnTo>
                    <a:pt x="4" y="279"/>
                  </a:lnTo>
                  <a:lnTo>
                    <a:pt x="2" y="268"/>
                  </a:lnTo>
                  <a:lnTo>
                    <a:pt x="1" y="256"/>
                  </a:lnTo>
                  <a:lnTo>
                    <a:pt x="0" y="243"/>
                  </a:lnTo>
                  <a:lnTo>
                    <a:pt x="0" y="231"/>
                  </a:lnTo>
                  <a:lnTo>
                    <a:pt x="0" y="221"/>
                  </a:lnTo>
                  <a:lnTo>
                    <a:pt x="1" y="209"/>
                  </a:lnTo>
                  <a:lnTo>
                    <a:pt x="2" y="198"/>
                  </a:lnTo>
                  <a:lnTo>
                    <a:pt x="4" y="187"/>
                  </a:lnTo>
                  <a:lnTo>
                    <a:pt x="7" y="176"/>
                  </a:lnTo>
                  <a:lnTo>
                    <a:pt x="10" y="166"/>
                  </a:lnTo>
                  <a:lnTo>
                    <a:pt x="15" y="155"/>
                  </a:lnTo>
                  <a:lnTo>
                    <a:pt x="19" y="144"/>
                  </a:lnTo>
                  <a:lnTo>
                    <a:pt x="29" y="125"/>
                  </a:lnTo>
                  <a:lnTo>
                    <a:pt x="41" y="105"/>
                  </a:lnTo>
                  <a:lnTo>
                    <a:pt x="55" y="87"/>
                  </a:lnTo>
                  <a:lnTo>
                    <a:pt x="70" y="71"/>
                  </a:lnTo>
                  <a:lnTo>
                    <a:pt x="87" y="55"/>
                  </a:lnTo>
                  <a:lnTo>
                    <a:pt x="104" y="41"/>
                  </a:lnTo>
                  <a:lnTo>
                    <a:pt x="124" y="29"/>
                  </a:lnTo>
                  <a:lnTo>
                    <a:pt x="144" y="19"/>
                  </a:lnTo>
                  <a:lnTo>
                    <a:pt x="154" y="14"/>
                  </a:lnTo>
                  <a:lnTo>
                    <a:pt x="165" y="11"/>
                  </a:lnTo>
                  <a:lnTo>
                    <a:pt x="176" y="8"/>
                  </a:lnTo>
                  <a:lnTo>
                    <a:pt x="186" y="5"/>
                  </a:lnTo>
                  <a:lnTo>
                    <a:pt x="197" y="2"/>
                  </a:lnTo>
                  <a:lnTo>
                    <a:pt x="208" y="1"/>
                  </a:lnTo>
                  <a:lnTo>
                    <a:pt x="220" y="0"/>
                  </a:lnTo>
                  <a:lnTo>
                    <a:pt x="231" y="0"/>
                  </a:lnTo>
                  <a:lnTo>
                    <a:pt x="244" y="0"/>
                  </a:lnTo>
                  <a:lnTo>
                    <a:pt x="256" y="1"/>
                  </a:lnTo>
                  <a:lnTo>
                    <a:pt x="267" y="2"/>
                  </a:lnTo>
                  <a:lnTo>
                    <a:pt x="278" y="5"/>
                  </a:lnTo>
                  <a:lnTo>
                    <a:pt x="290" y="8"/>
                  </a:lnTo>
                  <a:lnTo>
                    <a:pt x="301" y="11"/>
                  </a:lnTo>
                  <a:lnTo>
                    <a:pt x="312" y="14"/>
                  </a:lnTo>
                  <a:lnTo>
                    <a:pt x="323" y="19"/>
                  </a:lnTo>
                  <a:lnTo>
                    <a:pt x="333" y="24"/>
                  </a:lnTo>
                  <a:lnTo>
                    <a:pt x="343" y="29"/>
                  </a:lnTo>
                  <a:lnTo>
                    <a:pt x="353" y="35"/>
                  </a:lnTo>
                  <a:lnTo>
                    <a:pt x="361" y="41"/>
                  </a:lnTo>
                  <a:lnTo>
                    <a:pt x="380" y="55"/>
                  </a:lnTo>
                  <a:lnTo>
                    <a:pt x="396" y="71"/>
                  </a:lnTo>
                  <a:lnTo>
                    <a:pt x="411" y="87"/>
                  </a:lnTo>
                  <a:lnTo>
                    <a:pt x="424" y="105"/>
                  </a:lnTo>
                  <a:lnTo>
                    <a:pt x="436" y="125"/>
                  </a:lnTo>
                  <a:lnTo>
                    <a:pt x="445" y="144"/>
                  </a:lnTo>
                  <a:lnTo>
                    <a:pt x="452" y="166"/>
                  </a:lnTo>
                  <a:lnTo>
                    <a:pt x="459" y="187"/>
                  </a:lnTo>
                  <a:lnTo>
                    <a:pt x="460" y="198"/>
                  </a:lnTo>
                  <a:lnTo>
                    <a:pt x="462" y="209"/>
                  </a:lnTo>
                  <a:lnTo>
                    <a:pt x="463" y="221"/>
                  </a:lnTo>
                  <a:lnTo>
                    <a:pt x="463" y="231"/>
                  </a:lnTo>
                  <a:close/>
                </a:path>
              </a:pathLst>
            </a:custGeom>
            <a:solidFill>
              <a:srgbClr val="49904D"/>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13" name="Freeform 43"/>
            <p:cNvSpPr>
              <a:spLocks/>
            </p:cNvSpPr>
            <p:nvPr userDrawn="1"/>
          </p:nvSpPr>
          <p:spPr bwMode="auto">
            <a:xfrm>
              <a:off x="5197" y="3283"/>
              <a:ext cx="336" cy="353"/>
            </a:xfrm>
            <a:custGeom>
              <a:avLst/>
              <a:gdLst/>
              <a:ahLst/>
              <a:cxnLst>
                <a:cxn ang="0">
                  <a:pos x="697" y="26"/>
                </a:cxn>
                <a:cxn ang="0">
                  <a:pos x="895" y="61"/>
                </a:cxn>
                <a:cxn ang="0">
                  <a:pos x="983" y="76"/>
                </a:cxn>
                <a:cxn ang="0">
                  <a:pos x="1007" y="80"/>
                </a:cxn>
                <a:cxn ang="0">
                  <a:pos x="1006" y="95"/>
                </a:cxn>
                <a:cxn ang="0">
                  <a:pos x="995" y="163"/>
                </a:cxn>
                <a:cxn ang="0">
                  <a:pos x="983" y="228"/>
                </a:cxn>
                <a:cxn ang="0">
                  <a:pos x="966" y="302"/>
                </a:cxn>
                <a:cxn ang="0">
                  <a:pos x="945" y="376"/>
                </a:cxn>
                <a:cxn ang="0">
                  <a:pos x="924" y="429"/>
                </a:cxn>
                <a:cxn ang="0">
                  <a:pos x="910" y="461"/>
                </a:cxn>
                <a:cxn ang="0">
                  <a:pos x="894" y="490"/>
                </a:cxn>
                <a:cxn ang="0">
                  <a:pos x="876" y="513"/>
                </a:cxn>
                <a:cxn ang="0">
                  <a:pos x="857" y="534"/>
                </a:cxn>
                <a:cxn ang="0">
                  <a:pos x="838" y="551"/>
                </a:cxn>
                <a:cxn ang="0">
                  <a:pos x="808" y="573"/>
                </a:cxn>
                <a:cxn ang="0">
                  <a:pos x="767" y="595"/>
                </a:cxn>
                <a:cxn ang="0">
                  <a:pos x="725" y="613"/>
                </a:cxn>
                <a:cxn ang="0">
                  <a:pos x="683" y="629"/>
                </a:cxn>
                <a:cxn ang="0">
                  <a:pos x="640" y="647"/>
                </a:cxn>
                <a:cxn ang="0">
                  <a:pos x="598" y="671"/>
                </a:cxn>
                <a:cxn ang="0">
                  <a:pos x="565" y="695"/>
                </a:cxn>
                <a:cxn ang="0">
                  <a:pos x="545" y="714"/>
                </a:cxn>
                <a:cxn ang="0">
                  <a:pos x="524" y="736"/>
                </a:cxn>
                <a:cxn ang="0">
                  <a:pos x="507" y="760"/>
                </a:cxn>
                <a:cxn ang="0">
                  <a:pos x="493" y="784"/>
                </a:cxn>
                <a:cxn ang="0">
                  <a:pos x="481" y="810"/>
                </a:cxn>
                <a:cxn ang="0">
                  <a:pos x="468" y="851"/>
                </a:cxn>
                <a:cxn ang="0">
                  <a:pos x="460" y="906"/>
                </a:cxn>
                <a:cxn ang="0">
                  <a:pos x="456" y="958"/>
                </a:cxn>
                <a:cxn ang="0">
                  <a:pos x="457" y="1003"/>
                </a:cxn>
                <a:cxn ang="0">
                  <a:pos x="462" y="1048"/>
                </a:cxn>
                <a:cxn ang="0">
                  <a:pos x="310" y="1031"/>
                </a:cxn>
                <a:cxn ang="0">
                  <a:pos x="113" y="997"/>
                </a:cxn>
                <a:cxn ang="0">
                  <a:pos x="24" y="981"/>
                </a:cxn>
                <a:cxn ang="0">
                  <a:pos x="2" y="978"/>
                </a:cxn>
                <a:cxn ang="0">
                  <a:pos x="3" y="960"/>
                </a:cxn>
                <a:cxn ang="0">
                  <a:pos x="18" y="886"/>
                </a:cxn>
                <a:cxn ang="0">
                  <a:pos x="36" y="814"/>
                </a:cxn>
                <a:cxn ang="0">
                  <a:pos x="59" y="734"/>
                </a:cxn>
                <a:cxn ang="0">
                  <a:pos x="81" y="673"/>
                </a:cxn>
                <a:cxn ang="0">
                  <a:pos x="98" y="634"/>
                </a:cxn>
                <a:cxn ang="0">
                  <a:pos x="116" y="598"/>
                </a:cxn>
                <a:cxn ang="0">
                  <a:pos x="135" y="565"/>
                </a:cxn>
                <a:cxn ang="0">
                  <a:pos x="157" y="536"/>
                </a:cxn>
                <a:cxn ang="0">
                  <a:pos x="180" y="513"/>
                </a:cxn>
                <a:cxn ang="0">
                  <a:pos x="216" y="487"/>
                </a:cxn>
                <a:cxn ang="0">
                  <a:pos x="265" y="460"/>
                </a:cxn>
                <a:cxn ang="0">
                  <a:pos x="335" y="428"/>
                </a:cxn>
                <a:cxn ang="0">
                  <a:pos x="402" y="396"/>
                </a:cxn>
                <a:cxn ang="0">
                  <a:pos x="442" y="370"/>
                </a:cxn>
                <a:cxn ang="0">
                  <a:pos x="469" y="347"/>
                </a:cxn>
                <a:cxn ang="0">
                  <a:pos x="487" y="329"/>
                </a:cxn>
                <a:cxn ang="0">
                  <a:pos x="503" y="308"/>
                </a:cxn>
                <a:cxn ang="0">
                  <a:pos x="517" y="284"/>
                </a:cxn>
                <a:cxn ang="0">
                  <a:pos x="534" y="244"/>
                </a:cxn>
                <a:cxn ang="0">
                  <a:pos x="548" y="190"/>
                </a:cxn>
                <a:cxn ang="0">
                  <a:pos x="556" y="142"/>
                </a:cxn>
                <a:cxn ang="0">
                  <a:pos x="558" y="98"/>
                </a:cxn>
                <a:cxn ang="0">
                  <a:pos x="556" y="62"/>
                </a:cxn>
                <a:cxn ang="0">
                  <a:pos x="551" y="33"/>
                </a:cxn>
                <a:cxn ang="0">
                  <a:pos x="546" y="6"/>
                </a:cxn>
              </a:cxnLst>
              <a:rect l="0" t="0" r="r" b="b"/>
              <a:pathLst>
                <a:path w="1008" h="1058">
                  <a:moveTo>
                    <a:pt x="544" y="0"/>
                  </a:moveTo>
                  <a:lnTo>
                    <a:pt x="697" y="26"/>
                  </a:lnTo>
                  <a:lnTo>
                    <a:pt x="813" y="47"/>
                  </a:lnTo>
                  <a:lnTo>
                    <a:pt x="895" y="61"/>
                  </a:lnTo>
                  <a:lnTo>
                    <a:pt x="950" y="70"/>
                  </a:lnTo>
                  <a:lnTo>
                    <a:pt x="983" y="76"/>
                  </a:lnTo>
                  <a:lnTo>
                    <a:pt x="1001" y="79"/>
                  </a:lnTo>
                  <a:lnTo>
                    <a:pt x="1007" y="80"/>
                  </a:lnTo>
                  <a:lnTo>
                    <a:pt x="1008" y="80"/>
                  </a:lnTo>
                  <a:lnTo>
                    <a:pt x="1006" y="95"/>
                  </a:lnTo>
                  <a:lnTo>
                    <a:pt x="1000" y="135"/>
                  </a:lnTo>
                  <a:lnTo>
                    <a:pt x="995" y="163"/>
                  </a:lnTo>
                  <a:lnTo>
                    <a:pt x="990" y="195"/>
                  </a:lnTo>
                  <a:lnTo>
                    <a:pt x="983" y="228"/>
                  </a:lnTo>
                  <a:lnTo>
                    <a:pt x="975" y="265"/>
                  </a:lnTo>
                  <a:lnTo>
                    <a:pt x="966" y="302"/>
                  </a:lnTo>
                  <a:lnTo>
                    <a:pt x="955" y="339"/>
                  </a:lnTo>
                  <a:lnTo>
                    <a:pt x="945" y="376"/>
                  </a:lnTo>
                  <a:lnTo>
                    <a:pt x="932" y="412"/>
                  </a:lnTo>
                  <a:lnTo>
                    <a:pt x="924" y="429"/>
                  </a:lnTo>
                  <a:lnTo>
                    <a:pt x="918" y="445"/>
                  </a:lnTo>
                  <a:lnTo>
                    <a:pt x="910" y="461"/>
                  </a:lnTo>
                  <a:lnTo>
                    <a:pt x="901" y="475"/>
                  </a:lnTo>
                  <a:lnTo>
                    <a:pt x="894" y="490"/>
                  </a:lnTo>
                  <a:lnTo>
                    <a:pt x="885" y="502"/>
                  </a:lnTo>
                  <a:lnTo>
                    <a:pt x="876" y="513"/>
                  </a:lnTo>
                  <a:lnTo>
                    <a:pt x="867" y="524"/>
                  </a:lnTo>
                  <a:lnTo>
                    <a:pt x="857" y="534"/>
                  </a:lnTo>
                  <a:lnTo>
                    <a:pt x="847" y="542"/>
                  </a:lnTo>
                  <a:lnTo>
                    <a:pt x="838" y="551"/>
                  </a:lnTo>
                  <a:lnTo>
                    <a:pt x="828" y="560"/>
                  </a:lnTo>
                  <a:lnTo>
                    <a:pt x="808" y="573"/>
                  </a:lnTo>
                  <a:lnTo>
                    <a:pt x="788" y="585"/>
                  </a:lnTo>
                  <a:lnTo>
                    <a:pt x="767" y="595"/>
                  </a:lnTo>
                  <a:lnTo>
                    <a:pt x="747" y="604"/>
                  </a:lnTo>
                  <a:lnTo>
                    <a:pt x="725" y="613"/>
                  </a:lnTo>
                  <a:lnTo>
                    <a:pt x="705" y="620"/>
                  </a:lnTo>
                  <a:lnTo>
                    <a:pt x="683" y="629"/>
                  </a:lnTo>
                  <a:lnTo>
                    <a:pt x="662" y="637"/>
                  </a:lnTo>
                  <a:lnTo>
                    <a:pt x="640" y="647"/>
                  </a:lnTo>
                  <a:lnTo>
                    <a:pt x="618" y="658"/>
                  </a:lnTo>
                  <a:lnTo>
                    <a:pt x="598" y="671"/>
                  </a:lnTo>
                  <a:lnTo>
                    <a:pt x="576" y="686"/>
                  </a:lnTo>
                  <a:lnTo>
                    <a:pt x="565" y="695"/>
                  </a:lnTo>
                  <a:lnTo>
                    <a:pt x="555" y="704"/>
                  </a:lnTo>
                  <a:lnTo>
                    <a:pt x="545" y="714"/>
                  </a:lnTo>
                  <a:lnTo>
                    <a:pt x="534" y="725"/>
                  </a:lnTo>
                  <a:lnTo>
                    <a:pt x="524" y="736"/>
                  </a:lnTo>
                  <a:lnTo>
                    <a:pt x="515" y="748"/>
                  </a:lnTo>
                  <a:lnTo>
                    <a:pt x="507" y="760"/>
                  </a:lnTo>
                  <a:lnTo>
                    <a:pt x="499" y="771"/>
                  </a:lnTo>
                  <a:lnTo>
                    <a:pt x="493" y="784"/>
                  </a:lnTo>
                  <a:lnTo>
                    <a:pt x="487" y="797"/>
                  </a:lnTo>
                  <a:lnTo>
                    <a:pt x="481" y="810"/>
                  </a:lnTo>
                  <a:lnTo>
                    <a:pt x="477" y="824"/>
                  </a:lnTo>
                  <a:lnTo>
                    <a:pt x="468" y="851"/>
                  </a:lnTo>
                  <a:lnTo>
                    <a:pt x="463" y="879"/>
                  </a:lnTo>
                  <a:lnTo>
                    <a:pt x="460" y="906"/>
                  </a:lnTo>
                  <a:lnTo>
                    <a:pt x="457" y="933"/>
                  </a:lnTo>
                  <a:lnTo>
                    <a:pt x="456" y="958"/>
                  </a:lnTo>
                  <a:lnTo>
                    <a:pt x="456" y="982"/>
                  </a:lnTo>
                  <a:lnTo>
                    <a:pt x="457" y="1003"/>
                  </a:lnTo>
                  <a:lnTo>
                    <a:pt x="460" y="1021"/>
                  </a:lnTo>
                  <a:lnTo>
                    <a:pt x="462" y="1048"/>
                  </a:lnTo>
                  <a:lnTo>
                    <a:pt x="464" y="1058"/>
                  </a:lnTo>
                  <a:lnTo>
                    <a:pt x="310" y="1031"/>
                  </a:lnTo>
                  <a:lnTo>
                    <a:pt x="196" y="1011"/>
                  </a:lnTo>
                  <a:lnTo>
                    <a:pt x="113" y="997"/>
                  </a:lnTo>
                  <a:lnTo>
                    <a:pt x="58" y="987"/>
                  </a:lnTo>
                  <a:lnTo>
                    <a:pt x="24" y="981"/>
                  </a:lnTo>
                  <a:lnTo>
                    <a:pt x="7" y="979"/>
                  </a:lnTo>
                  <a:lnTo>
                    <a:pt x="2" y="978"/>
                  </a:lnTo>
                  <a:lnTo>
                    <a:pt x="0" y="977"/>
                  </a:lnTo>
                  <a:lnTo>
                    <a:pt x="3" y="960"/>
                  </a:lnTo>
                  <a:lnTo>
                    <a:pt x="11" y="916"/>
                  </a:lnTo>
                  <a:lnTo>
                    <a:pt x="18" y="886"/>
                  </a:lnTo>
                  <a:lnTo>
                    <a:pt x="26" y="851"/>
                  </a:lnTo>
                  <a:lnTo>
                    <a:pt x="36" y="814"/>
                  </a:lnTo>
                  <a:lnTo>
                    <a:pt x="47" y="775"/>
                  </a:lnTo>
                  <a:lnTo>
                    <a:pt x="59" y="734"/>
                  </a:lnTo>
                  <a:lnTo>
                    <a:pt x="74" y="694"/>
                  </a:lnTo>
                  <a:lnTo>
                    <a:pt x="81" y="673"/>
                  </a:lnTo>
                  <a:lnTo>
                    <a:pt x="89" y="654"/>
                  </a:lnTo>
                  <a:lnTo>
                    <a:pt x="98" y="634"/>
                  </a:lnTo>
                  <a:lnTo>
                    <a:pt x="106" y="616"/>
                  </a:lnTo>
                  <a:lnTo>
                    <a:pt x="116" y="598"/>
                  </a:lnTo>
                  <a:lnTo>
                    <a:pt x="126" y="581"/>
                  </a:lnTo>
                  <a:lnTo>
                    <a:pt x="135" y="565"/>
                  </a:lnTo>
                  <a:lnTo>
                    <a:pt x="145" y="550"/>
                  </a:lnTo>
                  <a:lnTo>
                    <a:pt x="157" y="536"/>
                  </a:lnTo>
                  <a:lnTo>
                    <a:pt x="168" y="524"/>
                  </a:lnTo>
                  <a:lnTo>
                    <a:pt x="180" y="513"/>
                  </a:lnTo>
                  <a:lnTo>
                    <a:pt x="192" y="504"/>
                  </a:lnTo>
                  <a:lnTo>
                    <a:pt x="216" y="487"/>
                  </a:lnTo>
                  <a:lnTo>
                    <a:pt x="240" y="473"/>
                  </a:lnTo>
                  <a:lnTo>
                    <a:pt x="265" y="460"/>
                  </a:lnTo>
                  <a:lnTo>
                    <a:pt x="289" y="448"/>
                  </a:lnTo>
                  <a:lnTo>
                    <a:pt x="335" y="428"/>
                  </a:lnTo>
                  <a:lnTo>
                    <a:pt x="381" y="406"/>
                  </a:lnTo>
                  <a:lnTo>
                    <a:pt x="402" y="396"/>
                  </a:lnTo>
                  <a:lnTo>
                    <a:pt x="423" y="384"/>
                  </a:lnTo>
                  <a:lnTo>
                    <a:pt x="442" y="370"/>
                  </a:lnTo>
                  <a:lnTo>
                    <a:pt x="461" y="354"/>
                  </a:lnTo>
                  <a:lnTo>
                    <a:pt x="469" y="347"/>
                  </a:lnTo>
                  <a:lnTo>
                    <a:pt x="478" y="338"/>
                  </a:lnTo>
                  <a:lnTo>
                    <a:pt x="487" y="329"/>
                  </a:lnTo>
                  <a:lnTo>
                    <a:pt x="495" y="319"/>
                  </a:lnTo>
                  <a:lnTo>
                    <a:pt x="503" y="308"/>
                  </a:lnTo>
                  <a:lnTo>
                    <a:pt x="510" y="297"/>
                  </a:lnTo>
                  <a:lnTo>
                    <a:pt x="517" y="284"/>
                  </a:lnTo>
                  <a:lnTo>
                    <a:pt x="524" y="271"/>
                  </a:lnTo>
                  <a:lnTo>
                    <a:pt x="534" y="244"/>
                  </a:lnTo>
                  <a:lnTo>
                    <a:pt x="543" y="217"/>
                  </a:lnTo>
                  <a:lnTo>
                    <a:pt x="548" y="190"/>
                  </a:lnTo>
                  <a:lnTo>
                    <a:pt x="552" y="165"/>
                  </a:lnTo>
                  <a:lnTo>
                    <a:pt x="556" y="142"/>
                  </a:lnTo>
                  <a:lnTo>
                    <a:pt x="557" y="119"/>
                  </a:lnTo>
                  <a:lnTo>
                    <a:pt x="558" y="98"/>
                  </a:lnTo>
                  <a:lnTo>
                    <a:pt x="557" y="79"/>
                  </a:lnTo>
                  <a:lnTo>
                    <a:pt x="556" y="62"/>
                  </a:lnTo>
                  <a:lnTo>
                    <a:pt x="553" y="46"/>
                  </a:lnTo>
                  <a:lnTo>
                    <a:pt x="551" y="33"/>
                  </a:lnTo>
                  <a:lnTo>
                    <a:pt x="549" y="21"/>
                  </a:lnTo>
                  <a:lnTo>
                    <a:pt x="546" y="6"/>
                  </a:lnTo>
                  <a:lnTo>
                    <a:pt x="544" y="0"/>
                  </a:lnTo>
                  <a:close/>
                </a:path>
              </a:pathLst>
            </a:custGeom>
            <a:solidFill>
              <a:srgbClr val="49904D"/>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14" name="Freeform 44"/>
            <p:cNvSpPr>
              <a:spLocks noEditPoints="1"/>
            </p:cNvSpPr>
            <p:nvPr userDrawn="1"/>
          </p:nvSpPr>
          <p:spPr bwMode="auto">
            <a:xfrm>
              <a:off x="4937" y="3966"/>
              <a:ext cx="595" cy="95"/>
            </a:xfrm>
            <a:custGeom>
              <a:avLst/>
              <a:gdLst/>
              <a:ahLst/>
              <a:cxnLst>
                <a:cxn ang="0">
                  <a:pos x="1694" y="262"/>
                </a:cxn>
                <a:cxn ang="0">
                  <a:pos x="1624" y="220"/>
                </a:cxn>
                <a:cxn ang="0">
                  <a:pos x="1736" y="172"/>
                </a:cxn>
                <a:cxn ang="0">
                  <a:pos x="1705" y="99"/>
                </a:cxn>
                <a:cxn ang="0">
                  <a:pos x="1732" y="155"/>
                </a:cxn>
                <a:cxn ang="0">
                  <a:pos x="1609" y="196"/>
                </a:cxn>
                <a:cxn ang="0">
                  <a:pos x="1623" y="275"/>
                </a:cxn>
                <a:cxn ang="0">
                  <a:pos x="1739" y="245"/>
                </a:cxn>
                <a:cxn ang="0">
                  <a:pos x="1780" y="260"/>
                </a:cxn>
                <a:cxn ang="0">
                  <a:pos x="1757" y="114"/>
                </a:cxn>
                <a:cxn ang="0">
                  <a:pos x="1657" y="80"/>
                </a:cxn>
                <a:cxn ang="0">
                  <a:pos x="1632" y="143"/>
                </a:cxn>
                <a:cxn ang="0">
                  <a:pos x="1356" y="164"/>
                </a:cxn>
                <a:cxn ang="0">
                  <a:pos x="1411" y="96"/>
                </a:cxn>
                <a:cxn ang="0">
                  <a:pos x="1470" y="156"/>
                </a:cxn>
                <a:cxn ang="0">
                  <a:pos x="1456" y="81"/>
                </a:cxn>
                <a:cxn ang="0">
                  <a:pos x="1356" y="116"/>
                </a:cxn>
                <a:cxn ang="0">
                  <a:pos x="1275" y="104"/>
                </a:cxn>
                <a:cxn ang="0">
                  <a:pos x="1156" y="95"/>
                </a:cxn>
                <a:cxn ang="0">
                  <a:pos x="1126" y="212"/>
                </a:cxn>
                <a:cxn ang="0">
                  <a:pos x="1213" y="285"/>
                </a:cxn>
                <a:cxn ang="0">
                  <a:pos x="1295" y="230"/>
                </a:cxn>
                <a:cxn ang="0">
                  <a:pos x="1190" y="262"/>
                </a:cxn>
                <a:cxn ang="0">
                  <a:pos x="1148" y="168"/>
                </a:cxn>
                <a:cxn ang="0">
                  <a:pos x="1220" y="96"/>
                </a:cxn>
                <a:cxn ang="0">
                  <a:pos x="1276" y="168"/>
                </a:cxn>
                <a:cxn ang="0">
                  <a:pos x="804" y="78"/>
                </a:cxn>
                <a:cxn ang="0">
                  <a:pos x="732" y="171"/>
                </a:cxn>
                <a:cxn ang="0">
                  <a:pos x="786" y="278"/>
                </a:cxn>
                <a:cxn ang="0">
                  <a:pos x="900" y="248"/>
                </a:cxn>
                <a:cxn ang="0">
                  <a:pos x="906" y="122"/>
                </a:cxn>
                <a:cxn ang="0">
                  <a:pos x="842" y="99"/>
                </a:cxn>
                <a:cxn ang="0">
                  <a:pos x="895" y="173"/>
                </a:cxn>
                <a:cxn ang="0">
                  <a:pos x="856" y="258"/>
                </a:cxn>
                <a:cxn ang="0">
                  <a:pos x="770" y="233"/>
                </a:cxn>
                <a:cxn ang="0">
                  <a:pos x="766" y="136"/>
                </a:cxn>
                <a:cxn ang="0">
                  <a:pos x="695" y="6"/>
                </a:cxn>
                <a:cxn ang="0">
                  <a:pos x="465" y="274"/>
                </a:cxn>
                <a:cxn ang="0">
                  <a:pos x="612" y="261"/>
                </a:cxn>
                <a:cxn ang="0">
                  <a:pos x="622" y="168"/>
                </a:cxn>
                <a:cxn ang="0">
                  <a:pos x="458" y="93"/>
                </a:cxn>
                <a:cxn ang="0">
                  <a:pos x="510" y="23"/>
                </a:cxn>
                <a:cxn ang="0">
                  <a:pos x="596" y="70"/>
                </a:cxn>
                <a:cxn ang="0">
                  <a:pos x="580" y="12"/>
                </a:cxn>
                <a:cxn ang="0">
                  <a:pos x="452" y="23"/>
                </a:cxn>
                <a:cxn ang="0">
                  <a:pos x="439" y="115"/>
                </a:cxn>
                <a:cxn ang="0">
                  <a:pos x="602" y="188"/>
                </a:cxn>
                <a:cxn ang="0">
                  <a:pos x="571" y="256"/>
                </a:cxn>
                <a:cxn ang="0">
                  <a:pos x="452" y="225"/>
                </a:cxn>
                <a:cxn ang="0">
                  <a:pos x="266" y="33"/>
                </a:cxn>
                <a:cxn ang="0">
                  <a:pos x="256" y="12"/>
                </a:cxn>
                <a:cxn ang="0">
                  <a:pos x="260" y="280"/>
                </a:cxn>
                <a:cxn ang="0">
                  <a:pos x="18" y="115"/>
                </a:cxn>
                <a:cxn ang="0">
                  <a:pos x="12" y="239"/>
                </a:cxn>
                <a:cxn ang="0">
                  <a:pos x="124" y="281"/>
                </a:cxn>
                <a:cxn ang="0">
                  <a:pos x="186" y="181"/>
                </a:cxn>
                <a:cxn ang="0">
                  <a:pos x="124" y="81"/>
                </a:cxn>
                <a:cxn ang="0">
                  <a:pos x="149" y="129"/>
                </a:cxn>
                <a:cxn ang="0">
                  <a:pos x="153" y="226"/>
                </a:cxn>
                <a:cxn ang="0">
                  <a:pos x="69" y="262"/>
                </a:cxn>
                <a:cxn ang="0">
                  <a:pos x="23" y="181"/>
                </a:cxn>
                <a:cxn ang="0">
                  <a:pos x="69" y="101"/>
                </a:cxn>
              </a:cxnLst>
              <a:rect l="0" t="0" r="r" b="b"/>
              <a:pathLst>
                <a:path w="1783" h="285">
                  <a:moveTo>
                    <a:pt x="1736" y="203"/>
                  </a:moveTo>
                  <a:lnTo>
                    <a:pt x="1736" y="211"/>
                  </a:lnTo>
                  <a:lnTo>
                    <a:pt x="1735" y="217"/>
                  </a:lnTo>
                  <a:lnTo>
                    <a:pt x="1734" y="224"/>
                  </a:lnTo>
                  <a:lnTo>
                    <a:pt x="1731" y="229"/>
                  </a:lnTo>
                  <a:lnTo>
                    <a:pt x="1729" y="235"/>
                  </a:lnTo>
                  <a:lnTo>
                    <a:pt x="1725" y="240"/>
                  </a:lnTo>
                  <a:lnTo>
                    <a:pt x="1721" y="244"/>
                  </a:lnTo>
                  <a:lnTo>
                    <a:pt x="1716" y="249"/>
                  </a:lnTo>
                  <a:lnTo>
                    <a:pt x="1712" y="253"/>
                  </a:lnTo>
                  <a:lnTo>
                    <a:pt x="1706" y="256"/>
                  </a:lnTo>
                  <a:lnTo>
                    <a:pt x="1701" y="258"/>
                  </a:lnTo>
                  <a:lnTo>
                    <a:pt x="1694" y="262"/>
                  </a:lnTo>
                  <a:lnTo>
                    <a:pt x="1688" y="263"/>
                  </a:lnTo>
                  <a:lnTo>
                    <a:pt x="1681" y="265"/>
                  </a:lnTo>
                  <a:lnTo>
                    <a:pt x="1675" y="265"/>
                  </a:lnTo>
                  <a:lnTo>
                    <a:pt x="1667" y="266"/>
                  </a:lnTo>
                  <a:lnTo>
                    <a:pt x="1660" y="265"/>
                  </a:lnTo>
                  <a:lnTo>
                    <a:pt x="1651" y="263"/>
                  </a:lnTo>
                  <a:lnTo>
                    <a:pt x="1644" y="260"/>
                  </a:lnTo>
                  <a:lnTo>
                    <a:pt x="1637" y="255"/>
                  </a:lnTo>
                  <a:lnTo>
                    <a:pt x="1632" y="250"/>
                  </a:lnTo>
                  <a:lnTo>
                    <a:pt x="1627" y="242"/>
                  </a:lnTo>
                  <a:lnTo>
                    <a:pt x="1624" y="235"/>
                  </a:lnTo>
                  <a:lnTo>
                    <a:pt x="1623" y="226"/>
                  </a:lnTo>
                  <a:lnTo>
                    <a:pt x="1624" y="220"/>
                  </a:lnTo>
                  <a:lnTo>
                    <a:pt x="1626" y="214"/>
                  </a:lnTo>
                  <a:lnTo>
                    <a:pt x="1628" y="209"/>
                  </a:lnTo>
                  <a:lnTo>
                    <a:pt x="1632" y="204"/>
                  </a:lnTo>
                  <a:lnTo>
                    <a:pt x="1637" y="200"/>
                  </a:lnTo>
                  <a:lnTo>
                    <a:pt x="1641" y="197"/>
                  </a:lnTo>
                  <a:lnTo>
                    <a:pt x="1648" y="194"/>
                  </a:lnTo>
                  <a:lnTo>
                    <a:pt x="1654" y="191"/>
                  </a:lnTo>
                  <a:lnTo>
                    <a:pt x="1684" y="185"/>
                  </a:lnTo>
                  <a:lnTo>
                    <a:pt x="1716" y="181"/>
                  </a:lnTo>
                  <a:lnTo>
                    <a:pt x="1721" y="180"/>
                  </a:lnTo>
                  <a:lnTo>
                    <a:pt x="1728" y="177"/>
                  </a:lnTo>
                  <a:lnTo>
                    <a:pt x="1732" y="175"/>
                  </a:lnTo>
                  <a:lnTo>
                    <a:pt x="1736" y="172"/>
                  </a:lnTo>
                  <a:lnTo>
                    <a:pt x="1736" y="172"/>
                  </a:lnTo>
                  <a:lnTo>
                    <a:pt x="1736" y="203"/>
                  </a:lnTo>
                  <a:close/>
                  <a:moveTo>
                    <a:pt x="1632" y="143"/>
                  </a:moveTo>
                  <a:lnTo>
                    <a:pt x="1634" y="131"/>
                  </a:lnTo>
                  <a:lnTo>
                    <a:pt x="1636" y="121"/>
                  </a:lnTo>
                  <a:lnTo>
                    <a:pt x="1641" y="114"/>
                  </a:lnTo>
                  <a:lnTo>
                    <a:pt x="1648" y="107"/>
                  </a:lnTo>
                  <a:lnTo>
                    <a:pt x="1655" y="103"/>
                  </a:lnTo>
                  <a:lnTo>
                    <a:pt x="1664" y="100"/>
                  </a:lnTo>
                  <a:lnTo>
                    <a:pt x="1674" y="97"/>
                  </a:lnTo>
                  <a:lnTo>
                    <a:pt x="1685" y="96"/>
                  </a:lnTo>
                  <a:lnTo>
                    <a:pt x="1695" y="96"/>
                  </a:lnTo>
                  <a:lnTo>
                    <a:pt x="1705" y="99"/>
                  </a:lnTo>
                  <a:lnTo>
                    <a:pt x="1714" y="101"/>
                  </a:lnTo>
                  <a:lnTo>
                    <a:pt x="1721" y="105"/>
                  </a:lnTo>
                  <a:lnTo>
                    <a:pt x="1726" y="107"/>
                  </a:lnTo>
                  <a:lnTo>
                    <a:pt x="1728" y="110"/>
                  </a:lnTo>
                  <a:lnTo>
                    <a:pt x="1731" y="114"/>
                  </a:lnTo>
                  <a:lnTo>
                    <a:pt x="1733" y="117"/>
                  </a:lnTo>
                  <a:lnTo>
                    <a:pt x="1734" y="121"/>
                  </a:lnTo>
                  <a:lnTo>
                    <a:pt x="1735" y="126"/>
                  </a:lnTo>
                  <a:lnTo>
                    <a:pt x="1736" y="131"/>
                  </a:lnTo>
                  <a:lnTo>
                    <a:pt x="1736" y="137"/>
                  </a:lnTo>
                  <a:lnTo>
                    <a:pt x="1736" y="144"/>
                  </a:lnTo>
                  <a:lnTo>
                    <a:pt x="1735" y="150"/>
                  </a:lnTo>
                  <a:lnTo>
                    <a:pt x="1732" y="155"/>
                  </a:lnTo>
                  <a:lnTo>
                    <a:pt x="1729" y="158"/>
                  </a:lnTo>
                  <a:lnTo>
                    <a:pt x="1725" y="160"/>
                  </a:lnTo>
                  <a:lnTo>
                    <a:pt x="1719" y="162"/>
                  </a:lnTo>
                  <a:lnTo>
                    <a:pt x="1713" y="163"/>
                  </a:lnTo>
                  <a:lnTo>
                    <a:pt x="1706" y="164"/>
                  </a:lnTo>
                  <a:lnTo>
                    <a:pt x="1687" y="167"/>
                  </a:lnTo>
                  <a:lnTo>
                    <a:pt x="1667" y="169"/>
                  </a:lnTo>
                  <a:lnTo>
                    <a:pt x="1649" y="172"/>
                  </a:lnTo>
                  <a:lnTo>
                    <a:pt x="1633" y="177"/>
                  </a:lnTo>
                  <a:lnTo>
                    <a:pt x="1626" y="181"/>
                  </a:lnTo>
                  <a:lnTo>
                    <a:pt x="1620" y="185"/>
                  </a:lnTo>
                  <a:lnTo>
                    <a:pt x="1613" y="189"/>
                  </a:lnTo>
                  <a:lnTo>
                    <a:pt x="1609" y="196"/>
                  </a:lnTo>
                  <a:lnTo>
                    <a:pt x="1605" y="202"/>
                  </a:lnTo>
                  <a:lnTo>
                    <a:pt x="1601" y="210"/>
                  </a:lnTo>
                  <a:lnTo>
                    <a:pt x="1600" y="218"/>
                  </a:lnTo>
                  <a:lnTo>
                    <a:pt x="1599" y="228"/>
                  </a:lnTo>
                  <a:lnTo>
                    <a:pt x="1599" y="235"/>
                  </a:lnTo>
                  <a:lnTo>
                    <a:pt x="1600" y="242"/>
                  </a:lnTo>
                  <a:lnTo>
                    <a:pt x="1603" y="248"/>
                  </a:lnTo>
                  <a:lnTo>
                    <a:pt x="1605" y="254"/>
                  </a:lnTo>
                  <a:lnTo>
                    <a:pt x="1608" y="260"/>
                  </a:lnTo>
                  <a:lnTo>
                    <a:pt x="1611" y="264"/>
                  </a:lnTo>
                  <a:lnTo>
                    <a:pt x="1614" y="268"/>
                  </a:lnTo>
                  <a:lnTo>
                    <a:pt x="1619" y="271"/>
                  </a:lnTo>
                  <a:lnTo>
                    <a:pt x="1623" y="275"/>
                  </a:lnTo>
                  <a:lnTo>
                    <a:pt x="1628" y="278"/>
                  </a:lnTo>
                  <a:lnTo>
                    <a:pt x="1634" y="280"/>
                  </a:lnTo>
                  <a:lnTo>
                    <a:pt x="1640" y="282"/>
                  </a:lnTo>
                  <a:lnTo>
                    <a:pt x="1652" y="285"/>
                  </a:lnTo>
                  <a:lnTo>
                    <a:pt x="1666" y="285"/>
                  </a:lnTo>
                  <a:lnTo>
                    <a:pt x="1679" y="285"/>
                  </a:lnTo>
                  <a:lnTo>
                    <a:pt x="1691" y="283"/>
                  </a:lnTo>
                  <a:lnTo>
                    <a:pt x="1701" y="280"/>
                  </a:lnTo>
                  <a:lnTo>
                    <a:pt x="1709" y="276"/>
                  </a:lnTo>
                  <a:lnTo>
                    <a:pt x="1718" y="269"/>
                  </a:lnTo>
                  <a:lnTo>
                    <a:pt x="1725" y="263"/>
                  </a:lnTo>
                  <a:lnTo>
                    <a:pt x="1732" y="255"/>
                  </a:lnTo>
                  <a:lnTo>
                    <a:pt x="1739" y="245"/>
                  </a:lnTo>
                  <a:lnTo>
                    <a:pt x="1739" y="245"/>
                  </a:lnTo>
                  <a:lnTo>
                    <a:pt x="1739" y="253"/>
                  </a:lnTo>
                  <a:lnTo>
                    <a:pt x="1740" y="260"/>
                  </a:lnTo>
                  <a:lnTo>
                    <a:pt x="1742" y="265"/>
                  </a:lnTo>
                  <a:lnTo>
                    <a:pt x="1744" y="270"/>
                  </a:lnTo>
                  <a:lnTo>
                    <a:pt x="1747" y="275"/>
                  </a:lnTo>
                  <a:lnTo>
                    <a:pt x="1753" y="278"/>
                  </a:lnTo>
                  <a:lnTo>
                    <a:pt x="1759" y="279"/>
                  </a:lnTo>
                  <a:lnTo>
                    <a:pt x="1768" y="280"/>
                  </a:lnTo>
                  <a:lnTo>
                    <a:pt x="1775" y="280"/>
                  </a:lnTo>
                  <a:lnTo>
                    <a:pt x="1783" y="279"/>
                  </a:lnTo>
                  <a:lnTo>
                    <a:pt x="1783" y="258"/>
                  </a:lnTo>
                  <a:lnTo>
                    <a:pt x="1780" y="260"/>
                  </a:lnTo>
                  <a:lnTo>
                    <a:pt x="1775" y="260"/>
                  </a:lnTo>
                  <a:lnTo>
                    <a:pt x="1772" y="260"/>
                  </a:lnTo>
                  <a:lnTo>
                    <a:pt x="1769" y="258"/>
                  </a:lnTo>
                  <a:lnTo>
                    <a:pt x="1767" y="257"/>
                  </a:lnTo>
                  <a:lnTo>
                    <a:pt x="1765" y="256"/>
                  </a:lnTo>
                  <a:lnTo>
                    <a:pt x="1763" y="254"/>
                  </a:lnTo>
                  <a:lnTo>
                    <a:pt x="1762" y="252"/>
                  </a:lnTo>
                  <a:lnTo>
                    <a:pt x="1761" y="249"/>
                  </a:lnTo>
                  <a:lnTo>
                    <a:pt x="1761" y="245"/>
                  </a:lnTo>
                  <a:lnTo>
                    <a:pt x="1761" y="140"/>
                  </a:lnTo>
                  <a:lnTo>
                    <a:pt x="1760" y="130"/>
                  </a:lnTo>
                  <a:lnTo>
                    <a:pt x="1759" y="122"/>
                  </a:lnTo>
                  <a:lnTo>
                    <a:pt x="1757" y="114"/>
                  </a:lnTo>
                  <a:lnTo>
                    <a:pt x="1755" y="107"/>
                  </a:lnTo>
                  <a:lnTo>
                    <a:pt x="1752" y="102"/>
                  </a:lnTo>
                  <a:lnTo>
                    <a:pt x="1747" y="96"/>
                  </a:lnTo>
                  <a:lnTo>
                    <a:pt x="1743" y="92"/>
                  </a:lnTo>
                  <a:lnTo>
                    <a:pt x="1738" y="88"/>
                  </a:lnTo>
                  <a:lnTo>
                    <a:pt x="1732" y="85"/>
                  </a:lnTo>
                  <a:lnTo>
                    <a:pt x="1727" y="82"/>
                  </a:lnTo>
                  <a:lnTo>
                    <a:pt x="1720" y="80"/>
                  </a:lnTo>
                  <a:lnTo>
                    <a:pt x="1715" y="79"/>
                  </a:lnTo>
                  <a:lnTo>
                    <a:pt x="1701" y="77"/>
                  </a:lnTo>
                  <a:lnTo>
                    <a:pt x="1688" y="76"/>
                  </a:lnTo>
                  <a:lnTo>
                    <a:pt x="1672" y="77"/>
                  </a:lnTo>
                  <a:lnTo>
                    <a:pt x="1657" y="80"/>
                  </a:lnTo>
                  <a:lnTo>
                    <a:pt x="1650" y="82"/>
                  </a:lnTo>
                  <a:lnTo>
                    <a:pt x="1644" y="85"/>
                  </a:lnTo>
                  <a:lnTo>
                    <a:pt x="1637" y="88"/>
                  </a:lnTo>
                  <a:lnTo>
                    <a:pt x="1632" y="92"/>
                  </a:lnTo>
                  <a:lnTo>
                    <a:pt x="1627" y="96"/>
                  </a:lnTo>
                  <a:lnTo>
                    <a:pt x="1622" y="101"/>
                  </a:lnTo>
                  <a:lnTo>
                    <a:pt x="1619" y="106"/>
                  </a:lnTo>
                  <a:lnTo>
                    <a:pt x="1615" y="113"/>
                  </a:lnTo>
                  <a:lnTo>
                    <a:pt x="1612" y="119"/>
                  </a:lnTo>
                  <a:lnTo>
                    <a:pt x="1610" y="127"/>
                  </a:lnTo>
                  <a:lnTo>
                    <a:pt x="1609" y="134"/>
                  </a:lnTo>
                  <a:lnTo>
                    <a:pt x="1608" y="143"/>
                  </a:lnTo>
                  <a:lnTo>
                    <a:pt x="1632" y="143"/>
                  </a:lnTo>
                  <a:close/>
                  <a:moveTo>
                    <a:pt x="1540" y="280"/>
                  </a:moveTo>
                  <a:lnTo>
                    <a:pt x="1564" y="280"/>
                  </a:lnTo>
                  <a:lnTo>
                    <a:pt x="1564" y="82"/>
                  </a:lnTo>
                  <a:lnTo>
                    <a:pt x="1540" y="82"/>
                  </a:lnTo>
                  <a:lnTo>
                    <a:pt x="1540" y="280"/>
                  </a:lnTo>
                  <a:close/>
                  <a:moveTo>
                    <a:pt x="1540" y="45"/>
                  </a:moveTo>
                  <a:lnTo>
                    <a:pt x="1564" y="45"/>
                  </a:lnTo>
                  <a:lnTo>
                    <a:pt x="1564" y="6"/>
                  </a:lnTo>
                  <a:lnTo>
                    <a:pt x="1540" y="6"/>
                  </a:lnTo>
                  <a:lnTo>
                    <a:pt x="1540" y="45"/>
                  </a:lnTo>
                  <a:close/>
                  <a:moveTo>
                    <a:pt x="1332" y="280"/>
                  </a:moveTo>
                  <a:lnTo>
                    <a:pt x="1356" y="280"/>
                  </a:lnTo>
                  <a:lnTo>
                    <a:pt x="1356" y="164"/>
                  </a:lnTo>
                  <a:lnTo>
                    <a:pt x="1358" y="150"/>
                  </a:lnTo>
                  <a:lnTo>
                    <a:pt x="1362" y="137"/>
                  </a:lnTo>
                  <a:lnTo>
                    <a:pt x="1364" y="131"/>
                  </a:lnTo>
                  <a:lnTo>
                    <a:pt x="1367" y="126"/>
                  </a:lnTo>
                  <a:lnTo>
                    <a:pt x="1370" y="120"/>
                  </a:lnTo>
                  <a:lnTo>
                    <a:pt x="1374" y="116"/>
                  </a:lnTo>
                  <a:lnTo>
                    <a:pt x="1378" y="112"/>
                  </a:lnTo>
                  <a:lnTo>
                    <a:pt x="1382" y="107"/>
                  </a:lnTo>
                  <a:lnTo>
                    <a:pt x="1388" y="104"/>
                  </a:lnTo>
                  <a:lnTo>
                    <a:pt x="1393" y="102"/>
                  </a:lnTo>
                  <a:lnTo>
                    <a:pt x="1398" y="100"/>
                  </a:lnTo>
                  <a:lnTo>
                    <a:pt x="1405" y="97"/>
                  </a:lnTo>
                  <a:lnTo>
                    <a:pt x="1411" y="96"/>
                  </a:lnTo>
                  <a:lnTo>
                    <a:pt x="1419" y="96"/>
                  </a:lnTo>
                  <a:lnTo>
                    <a:pt x="1425" y="96"/>
                  </a:lnTo>
                  <a:lnTo>
                    <a:pt x="1432" y="97"/>
                  </a:lnTo>
                  <a:lnTo>
                    <a:pt x="1438" y="99"/>
                  </a:lnTo>
                  <a:lnTo>
                    <a:pt x="1444" y="101"/>
                  </a:lnTo>
                  <a:lnTo>
                    <a:pt x="1448" y="104"/>
                  </a:lnTo>
                  <a:lnTo>
                    <a:pt x="1452" y="106"/>
                  </a:lnTo>
                  <a:lnTo>
                    <a:pt x="1456" y="109"/>
                  </a:lnTo>
                  <a:lnTo>
                    <a:pt x="1459" y="114"/>
                  </a:lnTo>
                  <a:lnTo>
                    <a:pt x="1463" y="122"/>
                  </a:lnTo>
                  <a:lnTo>
                    <a:pt x="1466" y="133"/>
                  </a:lnTo>
                  <a:lnTo>
                    <a:pt x="1469" y="144"/>
                  </a:lnTo>
                  <a:lnTo>
                    <a:pt x="1470" y="156"/>
                  </a:lnTo>
                  <a:lnTo>
                    <a:pt x="1470" y="280"/>
                  </a:lnTo>
                  <a:lnTo>
                    <a:pt x="1493" y="280"/>
                  </a:lnTo>
                  <a:lnTo>
                    <a:pt x="1493" y="153"/>
                  </a:lnTo>
                  <a:lnTo>
                    <a:pt x="1492" y="135"/>
                  </a:lnTo>
                  <a:lnTo>
                    <a:pt x="1490" y="120"/>
                  </a:lnTo>
                  <a:lnTo>
                    <a:pt x="1488" y="114"/>
                  </a:lnTo>
                  <a:lnTo>
                    <a:pt x="1485" y="107"/>
                  </a:lnTo>
                  <a:lnTo>
                    <a:pt x="1482" y="102"/>
                  </a:lnTo>
                  <a:lnTo>
                    <a:pt x="1478" y="96"/>
                  </a:lnTo>
                  <a:lnTo>
                    <a:pt x="1474" y="92"/>
                  </a:lnTo>
                  <a:lnTo>
                    <a:pt x="1469" y="88"/>
                  </a:lnTo>
                  <a:lnTo>
                    <a:pt x="1462" y="85"/>
                  </a:lnTo>
                  <a:lnTo>
                    <a:pt x="1456" y="81"/>
                  </a:lnTo>
                  <a:lnTo>
                    <a:pt x="1448" y="79"/>
                  </a:lnTo>
                  <a:lnTo>
                    <a:pt x="1439" y="78"/>
                  </a:lnTo>
                  <a:lnTo>
                    <a:pt x="1431" y="77"/>
                  </a:lnTo>
                  <a:lnTo>
                    <a:pt x="1421" y="76"/>
                  </a:lnTo>
                  <a:lnTo>
                    <a:pt x="1410" y="77"/>
                  </a:lnTo>
                  <a:lnTo>
                    <a:pt x="1401" y="79"/>
                  </a:lnTo>
                  <a:lnTo>
                    <a:pt x="1391" y="82"/>
                  </a:lnTo>
                  <a:lnTo>
                    <a:pt x="1382" y="87"/>
                  </a:lnTo>
                  <a:lnTo>
                    <a:pt x="1375" y="93"/>
                  </a:lnTo>
                  <a:lnTo>
                    <a:pt x="1367" y="100"/>
                  </a:lnTo>
                  <a:lnTo>
                    <a:pt x="1362" y="107"/>
                  </a:lnTo>
                  <a:lnTo>
                    <a:pt x="1357" y="116"/>
                  </a:lnTo>
                  <a:lnTo>
                    <a:pt x="1356" y="116"/>
                  </a:lnTo>
                  <a:lnTo>
                    <a:pt x="1356" y="82"/>
                  </a:lnTo>
                  <a:lnTo>
                    <a:pt x="1332" y="82"/>
                  </a:lnTo>
                  <a:lnTo>
                    <a:pt x="1332" y="280"/>
                  </a:lnTo>
                  <a:close/>
                  <a:moveTo>
                    <a:pt x="1300" y="187"/>
                  </a:moveTo>
                  <a:lnTo>
                    <a:pt x="1300" y="177"/>
                  </a:lnTo>
                  <a:lnTo>
                    <a:pt x="1299" y="167"/>
                  </a:lnTo>
                  <a:lnTo>
                    <a:pt x="1298" y="157"/>
                  </a:lnTo>
                  <a:lnTo>
                    <a:pt x="1296" y="146"/>
                  </a:lnTo>
                  <a:lnTo>
                    <a:pt x="1294" y="137"/>
                  </a:lnTo>
                  <a:lnTo>
                    <a:pt x="1290" y="128"/>
                  </a:lnTo>
                  <a:lnTo>
                    <a:pt x="1286" y="119"/>
                  </a:lnTo>
                  <a:lnTo>
                    <a:pt x="1281" y="110"/>
                  </a:lnTo>
                  <a:lnTo>
                    <a:pt x="1275" y="104"/>
                  </a:lnTo>
                  <a:lnTo>
                    <a:pt x="1269" y="96"/>
                  </a:lnTo>
                  <a:lnTo>
                    <a:pt x="1261" y="91"/>
                  </a:lnTo>
                  <a:lnTo>
                    <a:pt x="1254" y="86"/>
                  </a:lnTo>
                  <a:lnTo>
                    <a:pt x="1245" y="81"/>
                  </a:lnTo>
                  <a:lnTo>
                    <a:pt x="1235" y="79"/>
                  </a:lnTo>
                  <a:lnTo>
                    <a:pt x="1224" y="77"/>
                  </a:lnTo>
                  <a:lnTo>
                    <a:pt x="1213" y="76"/>
                  </a:lnTo>
                  <a:lnTo>
                    <a:pt x="1202" y="77"/>
                  </a:lnTo>
                  <a:lnTo>
                    <a:pt x="1191" y="78"/>
                  </a:lnTo>
                  <a:lnTo>
                    <a:pt x="1181" y="81"/>
                  </a:lnTo>
                  <a:lnTo>
                    <a:pt x="1173" y="86"/>
                  </a:lnTo>
                  <a:lnTo>
                    <a:pt x="1164" y="90"/>
                  </a:lnTo>
                  <a:lnTo>
                    <a:pt x="1156" y="95"/>
                  </a:lnTo>
                  <a:lnTo>
                    <a:pt x="1150" y="102"/>
                  </a:lnTo>
                  <a:lnTo>
                    <a:pt x="1145" y="109"/>
                  </a:lnTo>
                  <a:lnTo>
                    <a:pt x="1139" y="117"/>
                  </a:lnTo>
                  <a:lnTo>
                    <a:pt x="1135" y="124"/>
                  </a:lnTo>
                  <a:lnTo>
                    <a:pt x="1132" y="133"/>
                  </a:lnTo>
                  <a:lnTo>
                    <a:pt x="1128" y="143"/>
                  </a:lnTo>
                  <a:lnTo>
                    <a:pt x="1126" y="151"/>
                  </a:lnTo>
                  <a:lnTo>
                    <a:pt x="1125" y="161"/>
                  </a:lnTo>
                  <a:lnTo>
                    <a:pt x="1124" y="171"/>
                  </a:lnTo>
                  <a:lnTo>
                    <a:pt x="1123" y="181"/>
                  </a:lnTo>
                  <a:lnTo>
                    <a:pt x="1124" y="191"/>
                  </a:lnTo>
                  <a:lnTo>
                    <a:pt x="1125" y="202"/>
                  </a:lnTo>
                  <a:lnTo>
                    <a:pt x="1126" y="212"/>
                  </a:lnTo>
                  <a:lnTo>
                    <a:pt x="1128" y="222"/>
                  </a:lnTo>
                  <a:lnTo>
                    <a:pt x="1132" y="230"/>
                  </a:lnTo>
                  <a:lnTo>
                    <a:pt x="1135" y="239"/>
                  </a:lnTo>
                  <a:lnTo>
                    <a:pt x="1139" y="248"/>
                  </a:lnTo>
                  <a:lnTo>
                    <a:pt x="1145" y="254"/>
                  </a:lnTo>
                  <a:lnTo>
                    <a:pt x="1150" y="262"/>
                  </a:lnTo>
                  <a:lnTo>
                    <a:pt x="1156" y="267"/>
                  </a:lnTo>
                  <a:lnTo>
                    <a:pt x="1164" y="272"/>
                  </a:lnTo>
                  <a:lnTo>
                    <a:pt x="1173" y="278"/>
                  </a:lnTo>
                  <a:lnTo>
                    <a:pt x="1181" y="281"/>
                  </a:lnTo>
                  <a:lnTo>
                    <a:pt x="1191" y="283"/>
                  </a:lnTo>
                  <a:lnTo>
                    <a:pt x="1202" y="285"/>
                  </a:lnTo>
                  <a:lnTo>
                    <a:pt x="1213" y="285"/>
                  </a:lnTo>
                  <a:lnTo>
                    <a:pt x="1222" y="285"/>
                  </a:lnTo>
                  <a:lnTo>
                    <a:pt x="1231" y="284"/>
                  </a:lnTo>
                  <a:lnTo>
                    <a:pt x="1239" y="283"/>
                  </a:lnTo>
                  <a:lnTo>
                    <a:pt x="1246" y="281"/>
                  </a:lnTo>
                  <a:lnTo>
                    <a:pt x="1254" y="279"/>
                  </a:lnTo>
                  <a:lnTo>
                    <a:pt x="1260" y="276"/>
                  </a:lnTo>
                  <a:lnTo>
                    <a:pt x="1266" y="271"/>
                  </a:lnTo>
                  <a:lnTo>
                    <a:pt x="1271" y="267"/>
                  </a:lnTo>
                  <a:lnTo>
                    <a:pt x="1276" y="263"/>
                  </a:lnTo>
                  <a:lnTo>
                    <a:pt x="1281" y="257"/>
                  </a:lnTo>
                  <a:lnTo>
                    <a:pt x="1285" y="251"/>
                  </a:lnTo>
                  <a:lnTo>
                    <a:pt x="1288" y="244"/>
                  </a:lnTo>
                  <a:lnTo>
                    <a:pt x="1295" y="230"/>
                  </a:lnTo>
                  <a:lnTo>
                    <a:pt x="1299" y="215"/>
                  </a:lnTo>
                  <a:lnTo>
                    <a:pt x="1275" y="215"/>
                  </a:lnTo>
                  <a:lnTo>
                    <a:pt x="1272" y="226"/>
                  </a:lnTo>
                  <a:lnTo>
                    <a:pt x="1268" y="236"/>
                  </a:lnTo>
                  <a:lnTo>
                    <a:pt x="1261" y="244"/>
                  </a:lnTo>
                  <a:lnTo>
                    <a:pt x="1255" y="252"/>
                  </a:lnTo>
                  <a:lnTo>
                    <a:pt x="1246" y="257"/>
                  </a:lnTo>
                  <a:lnTo>
                    <a:pt x="1236" y="262"/>
                  </a:lnTo>
                  <a:lnTo>
                    <a:pt x="1226" y="265"/>
                  </a:lnTo>
                  <a:lnTo>
                    <a:pt x="1213" y="266"/>
                  </a:lnTo>
                  <a:lnTo>
                    <a:pt x="1205" y="265"/>
                  </a:lnTo>
                  <a:lnTo>
                    <a:pt x="1196" y="264"/>
                  </a:lnTo>
                  <a:lnTo>
                    <a:pt x="1190" y="262"/>
                  </a:lnTo>
                  <a:lnTo>
                    <a:pt x="1183" y="258"/>
                  </a:lnTo>
                  <a:lnTo>
                    <a:pt x="1177" y="254"/>
                  </a:lnTo>
                  <a:lnTo>
                    <a:pt x="1172" y="250"/>
                  </a:lnTo>
                  <a:lnTo>
                    <a:pt x="1167" y="245"/>
                  </a:lnTo>
                  <a:lnTo>
                    <a:pt x="1163" y="240"/>
                  </a:lnTo>
                  <a:lnTo>
                    <a:pt x="1160" y="234"/>
                  </a:lnTo>
                  <a:lnTo>
                    <a:pt x="1156" y="228"/>
                  </a:lnTo>
                  <a:lnTo>
                    <a:pt x="1153" y="222"/>
                  </a:lnTo>
                  <a:lnTo>
                    <a:pt x="1151" y="214"/>
                  </a:lnTo>
                  <a:lnTo>
                    <a:pt x="1149" y="201"/>
                  </a:lnTo>
                  <a:lnTo>
                    <a:pt x="1148" y="187"/>
                  </a:lnTo>
                  <a:lnTo>
                    <a:pt x="1300" y="187"/>
                  </a:lnTo>
                  <a:close/>
                  <a:moveTo>
                    <a:pt x="1148" y="168"/>
                  </a:moveTo>
                  <a:lnTo>
                    <a:pt x="1150" y="154"/>
                  </a:lnTo>
                  <a:lnTo>
                    <a:pt x="1154" y="141"/>
                  </a:lnTo>
                  <a:lnTo>
                    <a:pt x="1160" y="129"/>
                  </a:lnTo>
                  <a:lnTo>
                    <a:pt x="1167" y="118"/>
                  </a:lnTo>
                  <a:lnTo>
                    <a:pt x="1172" y="114"/>
                  </a:lnTo>
                  <a:lnTo>
                    <a:pt x="1176" y="109"/>
                  </a:lnTo>
                  <a:lnTo>
                    <a:pt x="1181" y="105"/>
                  </a:lnTo>
                  <a:lnTo>
                    <a:pt x="1187" y="103"/>
                  </a:lnTo>
                  <a:lnTo>
                    <a:pt x="1192" y="100"/>
                  </a:lnTo>
                  <a:lnTo>
                    <a:pt x="1199" y="97"/>
                  </a:lnTo>
                  <a:lnTo>
                    <a:pt x="1206" y="96"/>
                  </a:lnTo>
                  <a:lnTo>
                    <a:pt x="1213" y="96"/>
                  </a:lnTo>
                  <a:lnTo>
                    <a:pt x="1220" y="96"/>
                  </a:lnTo>
                  <a:lnTo>
                    <a:pt x="1227" y="97"/>
                  </a:lnTo>
                  <a:lnTo>
                    <a:pt x="1233" y="100"/>
                  </a:lnTo>
                  <a:lnTo>
                    <a:pt x="1239" y="103"/>
                  </a:lnTo>
                  <a:lnTo>
                    <a:pt x="1245" y="105"/>
                  </a:lnTo>
                  <a:lnTo>
                    <a:pt x="1249" y="109"/>
                  </a:lnTo>
                  <a:lnTo>
                    <a:pt x="1255" y="114"/>
                  </a:lnTo>
                  <a:lnTo>
                    <a:pt x="1259" y="118"/>
                  </a:lnTo>
                  <a:lnTo>
                    <a:pt x="1262" y="123"/>
                  </a:lnTo>
                  <a:lnTo>
                    <a:pt x="1266" y="129"/>
                  </a:lnTo>
                  <a:lnTo>
                    <a:pt x="1269" y="134"/>
                  </a:lnTo>
                  <a:lnTo>
                    <a:pt x="1271" y="141"/>
                  </a:lnTo>
                  <a:lnTo>
                    <a:pt x="1274" y="154"/>
                  </a:lnTo>
                  <a:lnTo>
                    <a:pt x="1276" y="168"/>
                  </a:lnTo>
                  <a:lnTo>
                    <a:pt x="1148" y="168"/>
                  </a:lnTo>
                  <a:close/>
                  <a:moveTo>
                    <a:pt x="1010" y="280"/>
                  </a:moveTo>
                  <a:lnTo>
                    <a:pt x="1035" y="280"/>
                  </a:lnTo>
                  <a:lnTo>
                    <a:pt x="1110" y="82"/>
                  </a:lnTo>
                  <a:lnTo>
                    <a:pt x="1085" y="82"/>
                  </a:lnTo>
                  <a:lnTo>
                    <a:pt x="1024" y="256"/>
                  </a:lnTo>
                  <a:lnTo>
                    <a:pt x="1022" y="256"/>
                  </a:lnTo>
                  <a:lnTo>
                    <a:pt x="960" y="82"/>
                  </a:lnTo>
                  <a:lnTo>
                    <a:pt x="933" y="82"/>
                  </a:lnTo>
                  <a:lnTo>
                    <a:pt x="1010" y="280"/>
                  </a:lnTo>
                  <a:close/>
                  <a:moveTo>
                    <a:pt x="826" y="76"/>
                  </a:moveTo>
                  <a:lnTo>
                    <a:pt x="815" y="77"/>
                  </a:lnTo>
                  <a:lnTo>
                    <a:pt x="804" y="78"/>
                  </a:lnTo>
                  <a:lnTo>
                    <a:pt x="795" y="81"/>
                  </a:lnTo>
                  <a:lnTo>
                    <a:pt x="786" y="85"/>
                  </a:lnTo>
                  <a:lnTo>
                    <a:pt x="777" y="89"/>
                  </a:lnTo>
                  <a:lnTo>
                    <a:pt x="770" y="94"/>
                  </a:lnTo>
                  <a:lnTo>
                    <a:pt x="762" y="101"/>
                  </a:lnTo>
                  <a:lnTo>
                    <a:pt x="757" y="107"/>
                  </a:lnTo>
                  <a:lnTo>
                    <a:pt x="750" y="115"/>
                  </a:lnTo>
                  <a:lnTo>
                    <a:pt x="746" y="122"/>
                  </a:lnTo>
                  <a:lnTo>
                    <a:pt x="742" y="131"/>
                  </a:lnTo>
                  <a:lnTo>
                    <a:pt x="738" y="141"/>
                  </a:lnTo>
                  <a:lnTo>
                    <a:pt x="735" y="150"/>
                  </a:lnTo>
                  <a:lnTo>
                    <a:pt x="734" y="160"/>
                  </a:lnTo>
                  <a:lnTo>
                    <a:pt x="732" y="171"/>
                  </a:lnTo>
                  <a:lnTo>
                    <a:pt x="732" y="181"/>
                  </a:lnTo>
                  <a:lnTo>
                    <a:pt x="732" y="191"/>
                  </a:lnTo>
                  <a:lnTo>
                    <a:pt x="734" y="202"/>
                  </a:lnTo>
                  <a:lnTo>
                    <a:pt x="735" y="212"/>
                  </a:lnTo>
                  <a:lnTo>
                    <a:pt x="738" y="222"/>
                  </a:lnTo>
                  <a:lnTo>
                    <a:pt x="742" y="230"/>
                  </a:lnTo>
                  <a:lnTo>
                    <a:pt x="746" y="239"/>
                  </a:lnTo>
                  <a:lnTo>
                    <a:pt x="750" y="248"/>
                  </a:lnTo>
                  <a:lnTo>
                    <a:pt x="757" y="255"/>
                  </a:lnTo>
                  <a:lnTo>
                    <a:pt x="762" y="262"/>
                  </a:lnTo>
                  <a:lnTo>
                    <a:pt x="770" y="268"/>
                  </a:lnTo>
                  <a:lnTo>
                    <a:pt x="777" y="272"/>
                  </a:lnTo>
                  <a:lnTo>
                    <a:pt x="786" y="278"/>
                  </a:lnTo>
                  <a:lnTo>
                    <a:pt x="795" y="281"/>
                  </a:lnTo>
                  <a:lnTo>
                    <a:pt x="804" y="283"/>
                  </a:lnTo>
                  <a:lnTo>
                    <a:pt x="815" y="285"/>
                  </a:lnTo>
                  <a:lnTo>
                    <a:pt x="826" y="285"/>
                  </a:lnTo>
                  <a:lnTo>
                    <a:pt x="837" y="285"/>
                  </a:lnTo>
                  <a:lnTo>
                    <a:pt x="847" y="283"/>
                  </a:lnTo>
                  <a:lnTo>
                    <a:pt x="857" y="281"/>
                  </a:lnTo>
                  <a:lnTo>
                    <a:pt x="866" y="278"/>
                  </a:lnTo>
                  <a:lnTo>
                    <a:pt x="874" y="272"/>
                  </a:lnTo>
                  <a:lnTo>
                    <a:pt x="882" y="268"/>
                  </a:lnTo>
                  <a:lnTo>
                    <a:pt x="889" y="262"/>
                  </a:lnTo>
                  <a:lnTo>
                    <a:pt x="895" y="255"/>
                  </a:lnTo>
                  <a:lnTo>
                    <a:pt x="900" y="248"/>
                  </a:lnTo>
                  <a:lnTo>
                    <a:pt x="906" y="239"/>
                  </a:lnTo>
                  <a:lnTo>
                    <a:pt x="910" y="230"/>
                  </a:lnTo>
                  <a:lnTo>
                    <a:pt x="913" y="222"/>
                  </a:lnTo>
                  <a:lnTo>
                    <a:pt x="916" y="212"/>
                  </a:lnTo>
                  <a:lnTo>
                    <a:pt x="918" y="202"/>
                  </a:lnTo>
                  <a:lnTo>
                    <a:pt x="919" y="191"/>
                  </a:lnTo>
                  <a:lnTo>
                    <a:pt x="920" y="181"/>
                  </a:lnTo>
                  <a:lnTo>
                    <a:pt x="919" y="171"/>
                  </a:lnTo>
                  <a:lnTo>
                    <a:pt x="918" y="160"/>
                  </a:lnTo>
                  <a:lnTo>
                    <a:pt x="916" y="150"/>
                  </a:lnTo>
                  <a:lnTo>
                    <a:pt x="913" y="141"/>
                  </a:lnTo>
                  <a:lnTo>
                    <a:pt x="910" y="131"/>
                  </a:lnTo>
                  <a:lnTo>
                    <a:pt x="906" y="122"/>
                  </a:lnTo>
                  <a:lnTo>
                    <a:pt x="900" y="115"/>
                  </a:lnTo>
                  <a:lnTo>
                    <a:pt x="895" y="107"/>
                  </a:lnTo>
                  <a:lnTo>
                    <a:pt x="889" y="101"/>
                  </a:lnTo>
                  <a:lnTo>
                    <a:pt x="882" y="94"/>
                  </a:lnTo>
                  <a:lnTo>
                    <a:pt x="874" y="89"/>
                  </a:lnTo>
                  <a:lnTo>
                    <a:pt x="866" y="85"/>
                  </a:lnTo>
                  <a:lnTo>
                    <a:pt x="857" y="81"/>
                  </a:lnTo>
                  <a:lnTo>
                    <a:pt x="847" y="78"/>
                  </a:lnTo>
                  <a:lnTo>
                    <a:pt x="837" y="77"/>
                  </a:lnTo>
                  <a:lnTo>
                    <a:pt x="826" y="76"/>
                  </a:lnTo>
                  <a:close/>
                  <a:moveTo>
                    <a:pt x="826" y="96"/>
                  </a:moveTo>
                  <a:lnTo>
                    <a:pt x="835" y="96"/>
                  </a:lnTo>
                  <a:lnTo>
                    <a:pt x="842" y="99"/>
                  </a:lnTo>
                  <a:lnTo>
                    <a:pt x="850" y="101"/>
                  </a:lnTo>
                  <a:lnTo>
                    <a:pt x="856" y="104"/>
                  </a:lnTo>
                  <a:lnTo>
                    <a:pt x="863" y="107"/>
                  </a:lnTo>
                  <a:lnTo>
                    <a:pt x="868" y="113"/>
                  </a:lnTo>
                  <a:lnTo>
                    <a:pt x="873" y="117"/>
                  </a:lnTo>
                  <a:lnTo>
                    <a:pt x="878" y="123"/>
                  </a:lnTo>
                  <a:lnTo>
                    <a:pt x="882" y="129"/>
                  </a:lnTo>
                  <a:lnTo>
                    <a:pt x="885" y="136"/>
                  </a:lnTo>
                  <a:lnTo>
                    <a:pt x="889" y="143"/>
                  </a:lnTo>
                  <a:lnTo>
                    <a:pt x="891" y="150"/>
                  </a:lnTo>
                  <a:lnTo>
                    <a:pt x="893" y="158"/>
                  </a:lnTo>
                  <a:lnTo>
                    <a:pt x="894" y="166"/>
                  </a:lnTo>
                  <a:lnTo>
                    <a:pt x="895" y="173"/>
                  </a:lnTo>
                  <a:lnTo>
                    <a:pt x="895" y="181"/>
                  </a:lnTo>
                  <a:lnTo>
                    <a:pt x="895" y="189"/>
                  </a:lnTo>
                  <a:lnTo>
                    <a:pt x="894" y="197"/>
                  </a:lnTo>
                  <a:lnTo>
                    <a:pt x="893" y="204"/>
                  </a:lnTo>
                  <a:lnTo>
                    <a:pt x="891" y="212"/>
                  </a:lnTo>
                  <a:lnTo>
                    <a:pt x="889" y="220"/>
                  </a:lnTo>
                  <a:lnTo>
                    <a:pt x="885" y="226"/>
                  </a:lnTo>
                  <a:lnTo>
                    <a:pt x="882" y="233"/>
                  </a:lnTo>
                  <a:lnTo>
                    <a:pt x="878" y="239"/>
                  </a:lnTo>
                  <a:lnTo>
                    <a:pt x="873" y="244"/>
                  </a:lnTo>
                  <a:lnTo>
                    <a:pt x="868" y="250"/>
                  </a:lnTo>
                  <a:lnTo>
                    <a:pt x="863" y="254"/>
                  </a:lnTo>
                  <a:lnTo>
                    <a:pt x="856" y="258"/>
                  </a:lnTo>
                  <a:lnTo>
                    <a:pt x="850" y="262"/>
                  </a:lnTo>
                  <a:lnTo>
                    <a:pt x="842" y="264"/>
                  </a:lnTo>
                  <a:lnTo>
                    <a:pt x="835" y="265"/>
                  </a:lnTo>
                  <a:lnTo>
                    <a:pt x="826" y="266"/>
                  </a:lnTo>
                  <a:lnTo>
                    <a:pt x="817" y="265"/>
                  </a:lnTo>
                  <a:lnTo>
                    <a:pt x="810" y="264"/>
                  </a:lnTo>
                  <a:lnTo>
                    <a:pt x="802" y="262"/>
                  </a:lnTo>
                  <a:lnTo>
                    <a:pt x="796" y="258"/>
                  </a:lnTo>
                  <a:lnTo>
                    <a:pt x="789" y="254"/>
                  </a:lnTo>
                  <a:lnTo>
                    <a:pt x="784" y="250"/>
                  </a:lnTo>
                  <a:lnTo>
                    <a:pt x="778" y="244"/>
                  </a:lnTo>
                  <a:lnTo>
                    <a:pt x="774" y="239"/>
                  </a:lnTo>
                  <a:lnTo>
                    <a:pt x="770" y="233"/>
                  </a:lnTo>
                  <a:lnTo>
                    <a:pt x="766" y="226"/>
                  </a:lnTo>
                  <a:lnTo>
                    <a:pt x="763" y="220"/>
                  </a:lnTo>
                  <a:lnTo>
                    <a:pt x="760" y="212"/>
                  </a:lnTo>
                  <a:lnTo>
                    <a:pt x="759" y="204"/>
                  </a:lnTo>
                  <a:lnTo>
                    <a:pt x="757" y="197"/>
                  </a:lnTo>
                  <a:lnTo>
                    <a:pt x="757" y="189"/>
                  </a:lnTo>
                  <a:lnTo>
                    <a:pt x="756" y="181"/>
                  </a:lnTo>
                  <a:lnTo>
                    <a:pt x="757" y="173"/>
                  </a:lnTo>
                  <a:lnTo>
                    <a:pt x="757" y="166"/>
                  </a:lnTo>
                  <a:lnTo>
                    <a:pt x="759" y="158"/>
                  </a:lnTo>
                  <a:lnTo>
                    <a:pt x="760" y="150"/>
                  </a:lnTo>
                  <a:lnTo>
                    <a:pt x="763" y="143"/>
                  </a:lnTo>
                  <a:lnTo>
                    <a:pt x="766" y="136"/>
                  </a:lnTo>
                  <a:lnTo>
                    <a:pt x="770" y="129"/>
                  </a:lnTo>
                  <a:lnTo>
                    <a:pt x="774" y="123"/>
                  </a:lnTo>
                  <a:lnTo>
                    <a:pt x="778" y="117"/>
                  </a:lnTo>
                  <a:lnTo>
                    <a:pt x="784" y="113"/>
                  </a:lnTo>
                  <a:lnTo>
                    <a:pt x="789" y="107"/>
                  </a:lnTo>
                  <a:lnTo>
                    <a:pt x="796" y="104"/>
                  </a:lnTo>
                  <a:lnTo>
                    <a:pt x="802" y="101"/>
                  </a:lnTo>
                  <a:lnTo>
                    <a:pt x="810" y="99"/>
                  </a:lnTo>
                  <a:lnTo>
                    <a:pt x="817" y="96"/>
                  </a:lnTo>
                  <a:lnTo>
                    <a:pt x="826" y="96"/>
                  </a:lnTo>
                  <a:close/>
                  <a:moveTo>
                    <a:pt x="671" y="280"/>
                  </a:moveTo>
                  <a:lnTo>
                    <a:pt x="695" y="280"/>
                  </a:lnTo>
                  <a:lnTo>
                    <a:pt x="695" y="6"/>
                  </a:lnTo>
                  <a:lnTo>
                    <a:pt x="671" y="6"/>
                  </a:lnTo>
                  <a:lnTo>
                    <a:pt x="671" y="280"/>
                  </a:lnTo>
                  <a:close/>
                  <a:moveTo>
                    <a:pt x="420" y="190"/>
                  </a:moveTo>
                  <a:lnTo>
                    <a:pt x="420" y="202"/>
                  </a:lnTo>
                  <a:lnTo>
                    <a:pt x="421" y="213"/>
                  </a:lnTo>
                  <a:lnTo>
                    <a:pt x="423" y="224"/>
                  </a:lnTo>
                  <a:lnTo>
                    <a:pt x="426" y="234"/>
                  </a:lnTo>
                  <a:lnTo>
                    <a:pt x="431" y="242"/>
                  </a:lnTo>
                  <a:lnTo>
                    <a:pt x="436" y="250"/>
                  </a:lnTo>
                  <a:lnTo>
                    <a:pt x="442" y="256"/>
                  </a:lnTo>
                  <a:lnTo>
                    <a:pt x="449" y="263"/>
                  </a:lnTo>
                  <a:lnTo>
                    <a:pt x="456" y="268"/>
                  </a:lnTo>
                  <a:lnTo>
                    <a:pt x="465" y="274"/>
                  </a:lnTo>
                  <a:lnTo>
                    <a:pt x="475" y="277"/>
                  </a:lnTo>
                  <a:lnTo>
                    <a:pt x="485" y="280"/>
                  </a:lnTo>
                  <a:lnTo>
                    <a:pt x="494" y="282"/>
                  </a:lnTo>
                  <a:lnTo>
                    <a:pt x="506" y="284"/>
                  </a:lnTo>
                  <a:lnTo>
                    <a:pt x="517" y="285"/>
                  </a:lnTo>
                  <a:lnTo>
                    <a:pt x="529" y="285"/>
                  </a:lnTo>
                  <a:lnTo>
                    <a:pt x="546" y="285"/>
                  </a:lnTo>
                  <a:lnTo>
                    <a:pt x="561" y="283"/>
                  </a:lnTo>
                  <a:lnTo>
                    <a:pt x="575" y="280"/>
                  </a:lnTo>
                  <a:lnTo>
                    <a:pt x="586" y="276"/>
                  </a:lnTo>
                  <a:lnTo>
                    <a:pt x="597" y="271"/>
                  </a:lnTo>
                  <a:lnTo>
                    <a:pt x="606" y="266"/>
                  </a:lnTo>
                  <a:lnTo>
                    <a:pt x="612" y="261"/>
                  </a:lnTo>
                  <a:lnTo>
                    <a:pt x="618" y="254"/>
                  </a:lnTo>
                  <a:lnTo>
                    <a:pt x="623" y="248"/>
                  </a:lnTo>
                  <a:lnTo>
                    <a:pt x="626" y="240"/>
                  </a:lnTo>
                  <a:lnTo>
                    <a:pt x="629" y="234"/>
                  </a:lnTo>
                  <a:lnTo>
                    <a:pt x="631" y="228"/>
                  </a:lnTo>
                  <a:lnTo>
                    <a:pt x="634" y="216"/>
                  </a:lnTo>
                  <a:lnTo>
                    <a:pt x="634" y="208"/>
                  </a:lnTo>
                  <a:lnTo>
                    <a:pt x="634" y="199"/>
                  </a:lnTo>
                  <a:lnTo>
                    <a:pt x="633" y="193"/>
                  </a:lnTo>
                  <a:lnTo>
                    <a:pt x="630" y="185"/>
                  </a:lnTo>
                  <a:lnTo>
                    <a:pt x="628" y="178"/>
                  </a:lnTo>
                  <a:lnTo>
                    <a:pt x="625" y="173"/>
                  </a:lnTo>
                  <a:lnTo>
                    <a:pt x="622" y="168"/>
                  </a:lnTo>
                  <a:lnTo>
                    <a:pt x="617" y="163"/>
                  </a:lnTo>
                  <a:lnTo>
                    <a:pt x="613" y="159"/>
                  </a:lnTo>
                  <a:lnTo>
                    <a:pt x="602" y="151"/>
                  </a:lnTo>
                  <a:lnTo>
                    <a:pt x="590" y="145"/>
                  </a:lnTo>
                  <a:lnTo>
                    <a:pt x="577" y="140"/>
                  </a:lnTo>
                  <a:lnTo>
                    <a:pt x="563" y="135"/>
                  </a:lnTo>
                  <a:lnTo>
                    <a:pt x="496" y="119"/>
                  </a:lnTo>
                  <a:lnTo>
                    <a:pt x="488" y="117"/>
                  </a:lnTo>
                  <a:lnTo>
                    <a:pt x="480" y="114"/>
                  </a:lnTo>
                  <a:lnTo>
                    <a:pt x="473" y="110"/>
                  </a:lnTo>
                  <a:lnTo>
                    <a:pt x="467" y="105"/>
                  </a:lnTo>
                  <a:lnTo>
                    <a:pt x="462" y="100"/>
                  </a:lnTo>
                  <a:lnTo>
                    <a:pt x="458" y="93"/>
                  </a:lnTo>
                  <a:lnTo>
                    <a:pt x="455" y="86"/>
                  </a:lnTo>
                  <a:lnTo>
                    <a:pt x="454" y="77"/>
                  </a:lnTo>
                  <a:lnTo>
                    <a:pt x="455" y="69"/>
                  </a:lnTo>
                  <a:lnTo>
                    <a:pt x="456" y="63"/>
                  </a:lnTo>
                  <a:lnTo>
                    <a:pt x="458" y="56"/>
                  </a:lnTo>
                  <a:lnTo>
                    <a:pt x="461" y="51"/>
                  </a:lnTo>
                  <a:lnTo>
                    <a:pt x="463" y="46"/>
                  </a:lnTo>
                  <a:lnTo>
                    <a:pt x="467" y="41"/>
                  </a:lnTo>
                  <a:lnTo>
                    <a:pt x="470" y="38"/>
                  </a:lnTo>
                  <a:lnTo>
                    <a:pt x="476" y="35"/>
                  </a:lnTo>
                  <a:lnTo>
                    <a:pt x="486" y="28"/>
                  </a:lnTo>
                  <a:lnTo>
                    <a:pt x="497" y="25"/>
                  </a:lnTo>
                  <a:lnTo>
                    <a:pt x="510" y="23"/>
                  </a:lnTo>
                  <a:lnTo>
                    <a:pt x="523" y="22"/>
                  </a:lnTo>
                  <a:lnTo>
                    <a:pt x="537" y="23"/>
                  </a:lnTo>
                  <a:lnTo>
                    <a:pt x="552" y="26"/>
                  </a:lnTo>
                  <a:lnTo>
                    <a:pt x="558" y="28"/>
                  </a:lnTo>
                  <a:lnTo>
                    <a:pt x="563" y="32"/>
                  </a:lnTo>
                  <a:lnTo>
                    <a:pt x="570" y="35"/>
                  </a:lnTo>
                  <a:lnTo>
                    <a:pt x="575" y="38"/>
                  </a:lnTo>
                  <a:lnTo>
                    <a:pt x="580" y="42"/>
                  </a:lnTo>
                  <a:lnTo>
                    <a:pt x="584" y="47"/>
                  </a:lnTo>
                  <a:lnTo>
                    <a:pt x="588" y="52"/>
                  </a:lnTo>
                  <a:lnTo>
                    <a:pt x="591" y="58"/>
                  </a:lnTo>
                  <a:lnTo>
                    <a:pt x="594" y="64"/>
                  </a:lnTo>
                  <a:lnTo>
                    <a:pt x="596" y="70"/>
                  </a:lnTo>
                  <a:lnTo>
                    <a:pt x="598" y="78"/>
                  </a:lnTo>
                  <a:lnTo>
                    <a:pt x="598" y="86"/>
                  </a:lnTo>
                  <a:lnTo>
                    <a:pt x="624" y="86"/>
                  </a:lnTo>
                  <a:lnTo>
                    <a:pt x="624" y="75"/>
                  </a:lnTo>
                  <a:lnTo>
                    <a:pt x="623" y="65"/>
                  </a:lnTo>
                  <a:lnTo>
                    <a:pt x="620" y="56"/>
                  </a:lnTo>
                  <a:lnTo>
                    <a:pt x="616" y="48"/>
                  </a:lnTo>
                  <a:lnTo>
                    <a:pt x="612" y="40"/>
                  </a:lnTo>
                  <a:lnTo>
                    <a:pt x="607" y="34"/>
                  </a:lnTo>
                  <a:lnTo>
                    <a:pt x="601" y="27"/>
                  </a:lnTo>
                  <a:lnTo>
                    <a:pt x="594" y="22"/>
                  </a:lnTo>
                  <a:lnTo>
                    <a:pt x="587" y="16"/>
                  </a:lnTo>
                  <a:lnTo>
                    <a:pt x="580" y="12"/>
                  </a:lnTo>
                  <a:lnTo>
                    <a:pt x="571" y="9"/>
                  </a:lnTo>
                  <a:lnTo>
                    <a:pt x="562" y="6"/>
                  </a:lnTo>
                  <a:lnTo>
                    <a:pt x="553" y="3"/>
                  </a:lnTo>
                  <a:lnTo>
                    <a:pt x="543" y="1"/>
                  </a:lnTo>
                  <a:lnTo>
                    <a:pt x="533" y="0"/>
                  </a:lnTo>
                  <a:lnTo>
                    <a:pt x="523" y="0"/>
                  </a:lnTo>
                  <a:lnTo>
                    <a:pt x="509" y="0"/>
                  </a:lnTo>
                  <a:lnTo>
                    <a:pt x="496" y="2"/>
                  </a:lnTo>
                  <a:lnTo>
                    <a:pt x="486" y="5"/>
                  </a:lnTo>
                  <a:lnTo>
                    <a:pt x="476" y="9"/>
                  </a:lnTo>
                  <a:lnTo>
                    <a:pt x="467" y="12"/>
                  </a:lnTo>
                  <a:lnTo>
                    <a:pt x="459" y="18"/>
                  </a:lnTo>
                  <a:lnTo>
                    <a:pt x="452" y="23"/>
                  </a:lnTo>
                  <a:lnTo>
                    <a:pt x="447" y="28"/>
                  </a:lnTo>
                  <a:lnTo>
                    <a:pt x="442" y="35"/>
                  </a:lnTo>
                  <a:lnTo>
                    <a:pt x="438" y="41"/>
                  </a:lnTo>
                  <a:lnTo>
                    <a:pt x="435" y="48"/>
                  </a:lnTo>
                  <a:lnTo>
                    <a:pt x="433" y="54"/>
                  </a:lnTo>
                  <a:lnTo>
                    <a:pt x="429" y="66"/>
                  </a:lnTo>
                  <a:lnTo>
                    <a:pt x="428" y="77"/>
                  </a:lnTo>
                  <a:lnTo>
                    <a:pt x="428" y="85"/>
                  </a:lnTo>
                  <a:lnTo>
                    <a:pt x="429" y="92"/>
                  </a:lnTo>
                  <a:lnTo>
                    <a:pt x="432" y="99"/>
                  </a:lnTo>
                  <a:lnTo>
                    <a:pt x="434" y="105"/>
                  </a:lnTo>
                  <a:lnTo>
                    <a:pt x="436" y="110"/>
                  </a:lnTo>
                  <a:lnTo>
                    <a:pt x="439" y="115"/>
                  </a:lnTo>
                  <a:lnTo>
                    <a:pt x="443" y="119"/>
                  </a:lnTo>
                  <a:lnTo>
                    <a:pt x="448" y="123"/>
                  </a:lnTo>
                  <a:lnTo>
                    <a:pt x="456" y="130"/>
                  </a:lnTo>
                  <a:lnTo>
                    <a:pt x="467" y="135"/>
                  </a:lnTo>
                  <a:lnTo>
                    <a:pt x="478" y="140"/>
                  </a:lnTo>
                  <a:lnTo>
                    <a:pt x="490" y="143"/>
                  </a:lnTo>
                  <a:lnTo>
                    <a:pt x="552" y="158"/>
                  </a:lnTo>
                  <a:lnTo>
                    <a:pt x="561" y="161"/>
                  </a:lnTo>
                  <a:lnTo>
                    <a:pt x="571" y="164"/>
                  </a:lnTo>
                  <a:lnTo>
                    <a:pt x="581" y="169"/>
                  </a:lnTo>
                  <a:lnTo>
                    <a:pt x="589" y="174"/>
                  </a:lnTo>
                  <a:lnTo>
                    <a:pt x="597" y="181"/>
                  </a:lnTo>
                  <a:lnTo>
                    <a:pt x="602" y="188"/>
                  </a:lnTo>
                  <a:lnTo>
                    <a:pt x="604" y="193"/>
                  </a:lnTo>
                  <a:lnTo>
                    <a:pt x="607" y="197"/>
                  </a:lnTo>
                  <a:lnTo>
                    <a:pt x="608" y="202"/>
                  </a:lnTo>
                  <a:lnTo>
                    <a:pt x="608" y="208"/>
                  </a:lnTo>
                  <a:lnTo>
                    <a:pt x="608" y="215"/>
                  </a:lnTo>
                  <a:lnTo>
                    <a:pt x="606" y="222"/>
                  </a:lnTo>
                  <a:lnTo>
                    <a:pt x="603" y="228"/>
                  </a:lnTo>
                  <a:lnTo>
                    <a:pt x="600" y="234"/>
                  </a:lnTo>
                  <a:lnTo>
                    <a:pt x="597" y="239"/>
                  </a:lnTo>
                  <a:lnTo>
                    <a:pt x="593" y="243"/>
                  </a:lnTo>
                  <a:lnTo>
                    <a:pt x="587" y="248"/>
                  </a:lnTo>
                  <a:lnTo>
                    <a:pt x="583" y="251"/>
                  </a:lnTo>
                  <a:lnTo>
                    <a:pt x="571" y="256"/>
                  </a:lnTo>
                  <a:lnTo>
                    <a:pt x="559" y="261"/>
                  </a:lnTo>
                  <a:lnTo>
                    <a:pt x="547" y="263"/>
                  </a:lnTo>
                  <a:lnTo>
                    <a:pt x="535" y="264"/>
                  </a:lnTo>
                  <a:lnTo>
                    <a:pt x="517" y="263"/>
                  </a:lnTo>
                  <a:lnTo>
                    <a:pt x="500" y="260"/>
                  </a:lnTo>
                  <a:lnTo>
                    <a:pt x="492" y="258"/>
                  </a:lnTo>
                  <a:lnTo>
                    <a:pt x="485" y="255"/>
                  </a:lnTo>
                  <a:lnTo>
                    <a:pt x="478" y="252"/>
                  </a:lnTo>
                  <a:lnTo>
                    <a:pt x="472" y="248"/>
                  </a:lnTo>
                  <a:lnTo>
                    <a:pt x="465" y="243"/>
                  </a:lnTo>
                  <a:lnTo>
                    <a:pt x="461" y="238"/>
                  </a:lnTo>
                  <a:lnTo>
                    <a:pt x="455" y="233"/>
                  </a:lnTo>
                  <a:lnTo>
                    <a:pt x="452" y="225"/>
                  </a:lnTo>
                  <a:lnTo>
                    <a:pt x="449" y="217"/>
                  </a:lnTo>
                  <a:lnTo>
                    <a:pt x="447" y="209"/>
                  </a:lnTo>
                  <a:lnTo>
                    <a:pt x="446" y="200"/>
                  </a:lnTo>
                  <a:lnTo>
                    <a:pt x="446" y="190"/>
                  </a:lnTo>
                  <a:lnTo>
                    <a:pt x="420" y="190"/>
                  </a:lnTo>
                  <a:close/>
                  <a:moveTo>
                    <a:pt x="299" y="82"/>
                  </a:moveTo>
                  <a:lnTo>
                    <a:pt x="260" y="82"/>
                  </a:lnTo>
                  <a:lnTo>
                    <a:pt x="260" y="65"/>
                  </a:lnTo>
                  <a:lnTo>
                    <a:pt x="260" y="56"/>
                  </a:lnTo>
                  <a:lnTo>
                    <a:pt x="260" y="50"/>
                  </a:lnTo>
                  <a:lnTo>
                    <a:pt x="261" y="43"/>
                  </a:lnTo>
                  <a:lnTo>
                    <a:pt x="263" y="37"/>
                  </a:lnTo>
                  <a:lnTo>
                    <a:pt x="266" y="33"/>
                  </a:lnTo>
                  <a:lnTo>
                    <a:pt x="271" y="29"/>
                  </a:lnTo>
                  <a:lnTo>
                    <a:pt x="277" y="27"/>
                  </a:lnTo>
                  <a:lnTo>
                    <a:pt x="286" y="26"/>
                  </a:lnTo>
                  <a:lnTo>
                    <a:pt x="294" y="26"/>
                  </a:lnTo>
                  <a:lnTo>
                    <a:pt x="304" y="28"/>
                  </a:lnTo>
                  <a:lnTo>
                    <a:pt x="304" y="8"/>
                  </a:lnTo>
                  <a:lnTo>
                    <a:pt x="293" y="6"/>
                  </a:lnTo>
                  <a:lnTo>
                    <a:pt x="284" y="6"/>
                  </a:lnTo>
                  <a:lnTo>
                    <a:pt x="277" y="6"/>
                  </a:lnTo>
                  <a:lnTo>
                    <a:pt x="271" y="7"/>
                  </a:lnTo>
                  <a:lnTo>
                    <a:pt x="264" y="8"/>
                  </a:lnTo>
                  <a:lnTo>
                    <a:pt x="260" y="10"/>
                  </a:lnTo>
                  <a:lnTo>
                    <a:pt x="256" y="12"/>
                  </a:lnTo>
                  <a:lnTo>
                    <a:pt x="251" y="15"/>
                  </a:lnTo>
                  <a:lnTo>
                    <a:pt x="248" y="19"/>
                  </a:lnTo>
                  <a:lnTo>
                    <a:pt x="245" y="22"/>
                  </a:lnTo>
                  <a:lnTo>
                    <a:pt x="240" y="31"/>
                  </a:lnTo>
                  <a:lnTo>
                    <a:pt x="237" y="40"/>
                  </a:lnTo>
                  <a:lnTo>
                    <a:pt x="236" y="51"/>
                  </a:lnTo>
                  <a:lnTo>
                    <a:pt x="236" y="64"/>
                  </a:lnTo>
                  <a:lnTo>
                    <a:pt x="236" y="82"/>
                  </a:lnTo>
                  <a:lnTo>
                    <a:pt x="202" y="82"/>
                  </a:lnTo>
                  <a:lnTo>
                    <a:pt x="202" y="102"/>
                  </a:lnTo>
                  <a:lnTo>
                    <a:pt x="236" y="102"/>
                  </a:lnTo>
                  <a:lnTo>
                    <a:pt x="236" y="280"/>
                  </a:lnTo>
                  <a:lnTo>
                    <a:pt x="260" y="280"/>
                  </a:lnTo>
                  <a:lnTo>
                    <a:pt x="260" y="102"/>
                  </a:lnTo>
                  <a:lnTo>
                    <a:pt x="299" y="102"/>
                  </a:lnTo>
                  <a:lnTo>
                    <a:pt x="299" y="82"/>
                  </a:lnTo>
                  <a:close/>
                  <a:moveTo>
                    <a:pt x="92" y="76"/>
                  </a:moveTo>
                  <a:lnTo>
                    <a:pt x="82" y="77"/>
                  </a:lnTo>
                  <a:lnTo>
                    <a:pt x="72" y="78"/>
                  </a:lnTo>
                  <a:lnTo>
                    <a:pt x="62" y="81"/>
                  </a:lnTo>
                  <a:lnTo>
                    <a:pt x="52" y="85"/>
                  </a:lnTo>
                  <a:lnTo>
                    <a:pt x="44" y="89"/>
                  </a:lnTo>
                  <a:lnTo>
                    <a:pt x="36" y="94"/>
                  </a:lnTo>
                  <a:lnTo>
                    <a:pt x="30" y="101"/>
                  </a:lnTo>
                  <a:lnTo>
                    <a:pt x="23" y="107"/>
                  </a:lnTo>
                  <a:lnTo>
                    <a:pt x="18" y="115"/>
                  </a:lnTo>
                  <a:lnTo>
                    <a:pt x="12" y="122"/>
                  </a:lnTo>
                  <a:lnTo>
                    <a:pt x="8" y="131"/>
                  </a:lnTo>
                  <a:lnTo>
                    <a:pt x="5" y="141"/>
                  </a:lnTo>
                  <a:lnTo>
                    <a:pt x="3" y="150"/>
                  </a:lnTo>
                  <a:lnTo>
                    <a:pt x="1" y="160"/>
                  </a:lnTo>
                  <a:lnTo>
                    <a:pt x="0" y="171"/>
                  </a:lnTo>
                  <a:lnTo>
                    <a:pt x="0" y="181"/>
                  </a:lnTo>
                  <a:lnTo>
                    <a:pt x="0" y="191"/>
                  </a:lnTo>
                  <a:lnTo>
                    <a:pt x="1" y="202"/>
                  </a:lnTo>
                  <a:lnTo>
                    <a:pt x="3" y="212"/>
                  </a:lnTo>
                  <a:lnTo>
                    <a:pt x="5" y="222"/>
                  </a:lnTo>
                  <a:lnTo>
                    <a:pt x="8" y="230"/>
                  </a:lnTo>
                  <a:lnTo>
                    <a:pt x="12" y="239"/>
                  </a:lnTo>
                  <a:lnTo>
                    <a:pt x="18" y="248"/>
                  </a:lnTo>
                  <a:lnTo>
                    <a:pt x="23" y="255"/>
                  </a:lnTo>
                  <a:lnTo>
                    <a:pt x="30" y="262"/>
                  </a:lnTo>
                  <a:lnTo>
                    <a:pt x="36" y="268"/>
                  </a:lnTo>
                  <a:lnTo>
                    <a:pt x="44" y="272"/>
                  </a:lnTo>
                  <a:lnTo>
                    <a:pt x="52" y="278"/>
                  </a:lnTo>
                  <a:lnTo>
                    <a:pt x="62" y="281"/>
                  </a:lnTo>
                  <a:lnTo>
                    <a:pt x="72" y="283"/>
                  </a:lnTo>
                  <a:lnTo>
                    <a:pt x="82" y="285"/>
                  </a:lnTo>
                  <a:lnTo>
                    <a:pt x="92" y="285"/>
                  </a:lnTo>
                  <a:lnTo>
                    <a:pt x="103" y="285"/>
                  </a:lnTo>
                  <a:lnTo>
                    <a:pt x="114" y="283"/>
                  </a:lnTo>
                  <a:lnTo>
                    <a:pt x="124" y="281"/>
                  </a:lnTo>
                  <a:lnTo>
                    <a:pt x="132" y="278"/>
                  </a:lnTo>
                  <a:lnTo>
                    <a:pt x="141" y="272"/>
                  </a:lnTo>
                  <a:lnTo>
                    <a:pt x="149" y="268"/>
                  </a:lnTo>
                  <a:lnTo>
                    <a:pt x="156" y="262"/>
                  </a:lnTo>
                  <a:lnTo>
                    <a:pt x="163" y="255"/>
                  </a:lnTo>
                  <a:lnTo>
                    <a:pt x="168" y="248"/>
                  </a:lnTo>
                  <a:lnTo>
                    <a:pt x="172" y="239"/>
                  </a:lnTo>
                  <a:lnTo>
                    <a:pt x="177" y="230"/>
                  </a:lnTo>
                  <a:lnTo>
                    <a:pt x="180" y="222"/>
                  </a:lnTo>
                  <a:lnTo>
                    <a:pt x="183" y="212"/>
                  </a:lnTo>
                  <a:lnTo>
                    <a:pt x="185" y="202"/>
                  </a:lnTo>
                  <a:lnTo>
                    <a:pt x="186" y="191"/>
                  </a:lnTo>
                  <a:lnTo>
                    <a:pt x="186" y="181"/>
                  </a:lnTo>
                  <a:lnTo>
                    <a:pt x="186" y="171"/>
                  </a:lnTo>
                  <a:lnTo>
                    <a:pt x="185" y="160"/>
                  </a:lnTo>
                  <a:lnTo>
                    <a:pt x="183" y="150"/>
                  </a:lnTo>
                  <a:lnTo>
                    <a:pt x="180" y="141"/>
                  </a:lnTo>
                  <a:lnTo>
                    <a:pt x="177" y="131"/>
                  </a:lnTo>
                  <a:lnTo>
                    <a:pt x="172" y="122"/>
                  </a:lnTo>
                  <a:lnTo>
                    <a:pt x="168" y="115"/>
                  </a:lnTo>
                  <a:lnTo>
                    <a:pt x="163" y="107"/>
                  </a:lnTo>
                  <a:lnTo>
                    <a:pt x="156" y="101"/>
                  </a:lnTo>
                  <a:lnTo>
                    <a:pt x="149" y="94"/>
                  </a:lnTo>
                  <a:lnTo>
                    <a:pt x="141" y="89"/>
                  </a:lnTo>
                  <a:lnTo>
                    <a:pt x="132" y="85"/>
                  </a:lnTo>
                  <a:lnTo>
                    <a:pt x="124" y="81"/>
                  </a:lnTo>
                  <a:lnTo>
                    <a:pt x="114" y="78"/>
                  </a:lnTo>
                  <a:lnTo>
                    <a:pt x="103" y="77"/>
                  </a:lnTo>
                  <a:lnTo>
                    <a:pt x="92" y="76"/>
                  </a:lnTo>
                  <a:close/>
                  <a:moveTo>
                    <a:pt x="92" y="96"/>
                  </a:moveTo>
                  <a:lnTo>
                    <a:pt x="101" y="96"/>
                  </a:lnTo>
                  <a:lnTo>
                    <a:pt x="109" y="99"/>
                  </a:lnTo>
                  <a:lnTo>
                    <a:pt x="116" y="101"/>
                  </a:lnTo>
                  <a:lnTo>
                    <a:pt x="123" y="104"/>
                  </a:lnTo>
                  <a:lnTo>
                    <a:pt x="129" y="107"/>
                  </a:lnTo>
                  <a:lnTo>
                    <a:pt x="135" y="113"/>
                  </a:lnTo>
                  <a:lnTo>
                    <a:pt x="140" y="117"/>
                  </a:lnTo>
                  <a:lnTo>
                    <a:pt x="144" y="123"/>
                  </a:lnTo>
                  <a:lnTo>
                    <a:pt x="149" y="129"/>
                  </a:lnTo>
                  <a:lnTo>
                    <a:pt x="153" y="136"/>
                  </a:lnTo>
                  <a:lnTo>
                    <a:pt x="155" y="143"/>
                  </a:lnTo>
                  <a:lnTo>
                    <a:pt x="158" y="150"/>
                  </a:lnTo>
                  <a:lnTo>
                    <a:pt x="159" y="158"/>
                  </a:lnTo>
                  <a:lnTo>
                    <a:pt x="162" y="166"/>
                  </a:lnTo>
                  <a:lnTo>
                    <a:pt x="162" y="173"/>
                  </a:lnTo>
                  <a:lnTo>
                    <a:pt x="163" y="181"/>
                  </a:lnTo>
                  <a:lnTo>
                    <a:pt x="162" y="189"/>
                  </a:lnTo>
                  <a:lnTo>
                    <a:pt x="162" y="197"/>
                  </a:lnTo>
                  <a:lnTo>
                    <a:pt x="159" y="204"/>
                  </a:lnTo>
                  <a:lnTo>
                    <a:pt x="158" y="212"/>
                  </a:lnTo>
                  <a:lnTo>
                    <a:pt x="155" y="220"/>
                  </a:lnTo>
                  <a:lnTo>
                    <a:pt x="153" y="226"/>
                  </a:lnTo>
                  <a:lnTo>
                    <a:pt x="149" y="233"/>
                  </a:lnTo>
                  <a:lnTo>
                    <a:pt x="144" y="239"/>
                  </a:lnTo>
                  <a:lnTo>
                    <a:pt x="140" y="244"/>
                  </a:lnTo>
                  <a:lnTo>
                    <a:pt x="135" y="250"/>
                  </a:lnTo>
                  <a:lnTo>
                    <a:pt x="129" y="254"/>
                  </a:lnTo>
                  <a:lnTo>
                    <a:pt x="123" y="258"/>
                  </a:lnTo>
                  <a:lnTo>
                    <a:pt x="116" y="262"/>
                  </a:lnTo>
                  <a:lnTo>
                    <a:pt x="109" y="264"/>
                  </a:lnTo>
                  <a:lnTo>
                    <a:pt x="101" y="265"/>
                  </a:lnTo>
                  <a:lnTo>
                    <a:pt x="92" y="266"/>
                  </a:lnTo>
                  <a:lnTo>
                    <a:pt x="85" y="265"/>
                  </a:lnTo>
                  <a:lnTo>
                    <a:pt x="76" y="264"/>
                  </a:lnTo>
                  <a:lnTo>
                    <a:pt x="69" y="262"/>
                  </a:lnTo>
                  <a:lnTo>
                    <a:pt x="62" y="258"/>
                  </a:lnTo>
                  <a:lnTo>
                    <a:pt x="56" y="254"/>
                  </a:lnTo>
                  <a:lnTo>
                    <a:pt x="50" y="250"/>
                  </a:lnTo>
                  <a:lnTo>
                    <a:pt x="45" y="244"/>
                  </a:lnTo>
                  <a:lnTo>
                    <a:pt x="41" y="239"/>
                  </a:lnTo>
                  <a:lnTo>
                    <a:pt x="36" y="233"/>
                  </a:lnTo>
                  <a:lnTo>
                    <a:pt x="33" y="226"/>
                  </a:lnTo>
                  <a:lnTo>
                    <a:pt x="30" y="220"/>
                  </a:lnTo>
                  <a:lnTo>
                    <a:pt x="28" y="212"/>
                  </a:lnTo>
                  <a:lnTo>
                    <a:pt x="25" y="204"/>
                  </a:lnTo>
                  <a:lnTo>
                    <a:pt x="24" y="197"/>
                  </a:lnTo>
                  <a:lnTo>
                    <a:pt x="23" y="189"/>
                  </a:lnTo>
                  <a:lnTo>
                    <a:pt x="23" y="181"/>
                  </a:lnTo>
                  <a:lnTo>
                    <a:pt x="23" y="173"/>
                  </a:lnTo>
                  <a:lnTo>
                    <a:pt x="24" y="166"/>
                  </a:lnTo>
                  <a:lnTo>
                    <a:pt x="25" y="158"/>
                  </a:lnTo>
                  <a:lnTo>
                    <a:pt x="28" y="150"/>
                  </a:lnTo>
                  <a:lnTo>
                    <a:pt x="30" y="143"/>
                  </a:lnTo>
                  <a:lnTo>
                    <a:pt x="33" y="136"/>
                  </a:lnTo>
                  <a:lnTo>
                    <a:pt x="36" y="129"/>
                  </a:lnTo>
                  <a:lnTo>
                    <a:pt x="41" y="123"/>
                  </a:lnTo>
                  <a:lnTo>
                    <a:pt x="45" y="117"/>
                  </a:lnTo>
                  <a:lnTo>
                    <a:pt x="50" y="113"/>
                  </a:lnTo>
                  <a:lnTo>
                    <a:pt x="56" y="107"/>
                  </a:lnTo>
                  <a:lnTo>
                    <a:pt x="62" y="104"/>
                  </a:lnTo>
                  <a:lnTo>
                    <a:pt x="69" y="101"/>
                  </a:lnTo>
                  <a:lnTo>
                    <a:pt x="76" y="99"/>
                  </a:lnTo>
                  <a:lnTo>
                    <a:pt x="85" y="96"/>
                  </a:lnTo>
                  <a:lnTo>
                    <a:pt x="92" y="96"/>
                  </a:lnTo>
                  <a:close/>
                </a:path>
              </a:pathLst>
            </a:custGeom>
            <a:solidFill>
              <a:srgbClr val="797777"/>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15" name="Freeform 45"/>
            <p:cNvSpPr>
              <a:spLocks noEditPoints="1"/>
            </p:cNvSpPr>
            <p:nvPr userDrawn="1"/>
          </p:nvSpPr>
          <p:spPr bwMode="auto">
            <a:xfrm>
              <a:off x="4413" y="3812"/>
              <a:ext cx="1116" cy="118"/>
            </a:xfrm>
            <a:custGeom>
              <a:avLst/>
              <a:gdLst/>
              <a:ahLst/>
              <a:cxnLst>
                <a:cxn ang="0">
                  <a:pos x="3231" y="81"/>
                </a:cxn>
                <a:cxn ang="0">
                  <a:pos x="3190" y="247"/>
                </a:cxn>
                <a:cxn ang="0">
                  <a:pos x="3334" y="252"/>
                </a:cxn>
                <a:cxn ang="0">
                  <a:pos x="3212" y="240"/>
                </a:cxn>
                <a:cxn ang="0">
                  <a:pos x="3263" y="96"/>
                </a:cxn>
                <a:cxn ang="0">
                  <a:pos x="3139" y="115"/>
                </a:cxn>
                <a:cxn ang="0">
                  <a:pos x="2998" y="107"/>
                </a:cxn>
                <a:cxn ang="0">
                  <a:pos x="3028" y="278"/>
                </a:cxn>
                <a:cxn ang="0">
                  <a:pos x="3150" y="210"/>
                </a:cxn>
                <a:cxn ang="0">
                  <a:pos x="3005" y="219"/>
                </a:cxn>
                <a:cxn ang="0">
                  <a:pos x="3059" y="97"/>
                </a:cxn>
                <a:cxn ang="0">
                  <a:pos x="2913" y="44"/>
                </a:cxn>
                <a:cxn ang="0">
                  <a:pos x="2658" y="122"/>
                </a:cxn>
                <a:cxn ang="0">
                  <a:pos x="2614" y="82"/>
                </a:cxn>
                <a:cxn ang="0">
                  <a:pos x="2472" y="79"/>
                </a:cxn>
                <a:cxn ang="0">
                  <a:pos x="2416" y="239"/>
                </a:cxn>
                <a:cxn ang="0">
                  <a:pos x="2562" y="257"/>
                </a:cxn>
                <a:cxn ang="0">
                  <a:pos x="2449" y="245"/>
                </a:cxn>
                <a:cxn ang="0">
                  <a:pos x="2486" y="97"/>
                </a:cxn>
                <a:cxn ang="0">
                  <a:pos x="2167" y="224"/>
                </a:cxn>
                <a:cxn ang="0">
                  <a:pos x="2356" y="260"/>
                </a:cxn>
                <a:cxn ang="0">
                  <a:pos x="2240" y="119"/>
                </a:cxn>
                <a:cxn ang="0">
                  <a:pos x="2267" y="23"/>
                </a:cxn>
                <a:cxn ang="0">
                  <a:pos x="2356" y="41"/>
                </a:cxn>
                <a:cxn ang="0">
                  <a:pos x="2186" y="35"/>
                </a:cxn>
                <a:cxn ang="0">
                  <a:pos x="2315" y="164"/>
                </a:cxn>
                <a:cxn ang="0">
                  <a:pos x="2279" y="264"/>
                </a:cxn>
                <a:cxn ang="0">
                  <a:pos x="1931" y="103"/>
                </a:cxn>
                <a:cxn ang="0">
                  <a:pos x="1992" y="251"/>
                </a:cxn>
                <a:cxn ang="0">
                  <a:pos x="1800" y="105"/>
                </a:cxn>
                <a:cxn ang="0">
                  <a:pos x="1906" y="152"/>
                </a:cxn>
                <a:cxn ang="0">
                  <a:pos x="1780" y="99"/>
                </a:cxn>
                <a:cxn ang="0">
                  <a:pos x="1658" y="82"/>
                </a:cxn>
                <a:cxn ang="0">
                  <a:pos x="1537" y="191"/>
                </a:cxn>
                <a:cxn ang="0">
                  <a:pos x="1667" y="279"/>
                </a:cxn>
                <a:cxn ang="0">
                  <a:pos x="1609" y="264"/>
                </a:cxn>
                <a:cxn ang="0">
                  <a:pos x="1589" y="109"/>
                </a:cxn>
                <a:cxn ang="0">
                  <a:pos x="1689" y="167"/>
                </a:cxn>
                <a:cxn ang="0">
                  <a:pos x="1320" y="97"/>
                </a:cxn>
                <a:cxn ang="0">
                  <a:pos x="1408" y="99"/>
                </a:cxn>
                <a:cxn ang="0">
                  <a:pos x="1496" y="116"/>
                </a:cxn>
                <a:cxn ang="0">
                  <a:pos x="1372" y="115"/>
                </a:cxn>
                <a:cxn ang="0">
                  <a:pos x="1226" y="280"/>
                </a:cxn>
                <a:cxn ang="0">
                  <a:pos x="1111" y="322"/>
                </a:cxn>
                <a:cxn ang="0">
                  <a:pos x="830" y="140"/>
                </a:cxn>
                <a:cxn ang="0">
                  <a:pos x="919" y="286"/>
                </a:cxn>
                <a:cxn ang="0">
                  <a:pos x="1007" y="140"/>
                </a:cxn>
                <a:cxn ang="0">
                  <a:pos x="965" y="118"/>
                </a:cxn>
                <a:cxn ang="0">
                  <a:pos x="955" y="254"/>
                </a:cxn>
                <a:cxn ang="0">
                  <a:pos x="849" y="189"/>
                </a:cxn>
                <a:cxn ang="0">
                  <a:pos x="788" y="5"/>
                </a:cxn>
                <a:cxn ang="0">
                  <a:pos x="611" y="261"/>
                </a:cxn>
                <a:cxn ang="0">
                  <a:pos x="597" y="107"/>
                </a:cxn>
                <a:cxn ang="0">
                  <a:pos x="543" y="353"/>
                </a:cxn>
                <a:cxn ang="0">
                  <a:pos x="709" y="247"/>
                </a:cxn>
                <a:cxn ang="0">
                  <a:pos x="667" y="81"/>
                </a:cxn>
                <a:cxn ang="0">
                  <a:pos x="250" y="140"/>
                </a:cxn>
                <a:cxn ang="0">
                  <a:pos x="345" y="126"/>
                </a:cxn>
                <a:cxn ang="0">
                  <a:pos x="452" y="102"/>
                </a:cxn>
                <a:cxn ang="0">
                  <a:pos x="472" y="85"/>
                </a:cxn>
                <a:cxn ang="0">
                  <a:pos x="330" y="79"/>
                </a:cxn>
                <a:cxn ang="0">
                  <a:pos x="179" y="149"/>
                </a:cxn>
              </a:cxnLst>
              <a:rect l="0" t="0" r="r" b="b"/>
              <a:pathLst>
                <a:path w="3349" h="353">
                  <a:moveTo>
                    <a:pt x="3349" y="188"/>
                  </a:moveTo>
                  <a:lnTo>
                    <a:pt x="3349" y="177"/>
                  </a:lnTo>
                  <a:lnTo>
                    <a:pt x="3349" y="166"/>
                  </a:lnTo>
                  <a:lnTo>
                    <a:pt x="3348" y="157"/>
                  </a:lnTo>
                  <a:lnTo>
                    <a:pt x="3346" y="147"/>
                  </a:lnTo>
                  <a:lnTo>
                    <a:pt x="3343" y="137"/>
                  </a:lnTo>
                  <a:lnTo>
                    <a:pt x="3340" y="127"/>
                  </a:lnTo>
                  <a:lnTo>
                    <a:pt x="3335" y="119"/>
                  </a:lnTo>
                  <a:lnTo>
                    <a:pt x="3331" y="111"/>
                  </a:lnTo>
                  <a:lnTo>
                    <a:pt x="3325" y="104"/>
                  </a:lnTo>
                  <a:lnTo>
                    <a:pt x="3319" y="96"/>
                  </a:lnTo>
                  <a:lnTo>
                    <a:pt x="3312" y="91"/>
                  </a:lnTo>
                  <a:lnTo>
                    <a:pt x="3303" y="85"/>
                  </a:lnTo>
                  <a:lnTo>
                    <a:pt x="3294" y="82"/>
                  </a:lnTo>
                  <a:lnTo>
                    <a:pt x="3285" y="79"/>
                  </a:lnTo>
                  <a:lnTo>
                    <a:pt x="3274" y="77"/>
                  </a:lnTo>
                  <a:lnTo>
                    <a:pt x="3263" y="76"/>
                  </a:lnTo>
                  <a:lnTo>
                    <a:pt x="3251" y="77"/>
                  </a:lnTo>
                  <a:lnTo>
                    <a:pt x="3240" y="79"/>
                  </a:lnTo>
                  <a:lnTo>
                    <a:pt x="3231" y="81"/>
                  </a:lnTo>
                  <a:lnTo>
                    <a:pt x="3222" y="85"/>
                  </a:lnTo>
                  <a:lnTo>
                    <a:pt x="3214" y="90"/>
                  </a:lnTo>
                  <a:lnTo>
                    <a:pt x="3207" y="95"/>
                  </a:lnTo>
                  <a:lnTo>
                    <a:pt x="3200" y="102"/>
                  </a:lnTo>
                  <a:lnTo>
                    <a:pt x="3194" y="109"/>
                  </a:lnTo>
                  <a:lnTo>
                    <a:pt x="3190" y="117"/>
                  </a:lnTo>
                  <a:lnTo>
                    <a:pt x="3185" y="125"/>
                  </a:lnTo>
                  <a:lnTo>
                    <a:pt x="3181" y="134"/>
                  </a:lnTo>
                  <a:lnTo>
                    <a:pt x="3179" y="143"/>
                  </a:lnTo>
                  <a:lnTo>
                    <a:pt x="3176" y="152"/>
                  </a:lnTo>
                  <a:lnTo>
                    <a:pt x="3174" y="161"/>
                  </a:lnTo>
                  <a:lnTo>
                    <a:pt x="3173" y="171"/>
                  </a:lnTo>
                  <a:lnTo>
                    <a:pt x="3173" y="181"/>
                  </a:lnTo>
                  <a:lnTo>
                    <a:pt x="3173" y="191"/>
                  </a:lnTo>
                  <a:lnTo>
                    <a:pt x="3174" y="202"/>
                  </a:lnTo>
                  <a:lnTo>
                    <a:pt x="3176" y="212"/>
                  </a:lnTo>
                  <a:lnTo>
                    <a:pt x="3179" y="221"/>
                  </a:lnTo>
                  <a:lnTo>
                    <a:pt x="3181" y="230"/>
                  </a:lnTo>
                  <a:lnTo>
                    <a:pt x="3185" y="239"/>
                  </a:lnTo>
                  <a:lnTo>
                    <a:pt x="3190" y="247"/>
                  </a:lnTo>
                  <a:lnTo>
                    <a:pt x="3194" y="255"/>
                  </a:lnTo>
                  <a:lnTo>
                    <a:pt x="3200" y="261"/>
                  </a:lnTo>
                  <a:lnTo>
                    <a:pt x="3207" y="268"/>
                  </a:lnTo>
                  <a:lnTo>
                    <a:pt x="3214" y="273"/>
                  </a:lnTo>
                  <a:lnTo>
                    <a:pt x="3222" y="278"/>
                  </a:lnTo>
                  <a:lnTo>
                    <a:pt x="3231" y="281"/>
                  </a:lnTo>
                  <a:lnTo>
                    <a:pt x="3240" y="284"/>
                  </a:lnTo>
                  <a:lnTo>
                    <a:pt x="3251" y="285"/>
                  </a:lnTo>
                  <a:lnTo>
                    <a:pt x="3263" y="286"/>
                  </a:lnTo>
                  <a:lnTo>
                    <a:pt x="3272" y="285"/>
                  </a:lnTo>
                  <a:lnTo>
                    <a:pt x="3280" y="284"/>
                  </a:lnTo>
                  <a:lnTo>
                    <a:pt x="3289" y="283"/>
                  </a:lnTo>
                  <a:lnTo>
                    <a:pt x="3297" y="281"/>
                  </a:lnTo>
                  <a:lnTo>
                    <a:pt x="3303" y="279"/>
                  </a:lnTo>
                  <a:lnTo>
                    <a:pt x="3309" y="275"/>
                  </a:lnTo>
                  <a:lnTo>
                    <a:pt x="3315" y="271"/>
                  </a:lnTo>
                  <a:lnTo>
                    <a:pt x="3321" y="267"/>
                  </a:lnTo>
                  <a:lnTo>
                    <a:pt x="3326" y="262"/>
                  </a:lnTo>
                  <a:lnTo>
                    <a:pt x="3330" y="257"/>
                  </a:lnTo>
                  <a:lnTo>
                    <a:pt x="3334" y="252"/>
                  </a:lnTo>
                  <a:lnTo>
                    <a:pt x="3339" y="245"/>
                  </a:lnTo>
                  <a:lnTo>
                    <a:pt x="3344" y="231"/>
                  </a:lnTo>
                  <a:lnTo>
                    <a:pt x="3349" y="215"/>
                  </a:lnTo>
                  <a:lnTo>
                    <a:pt x="3325" y="215"/>
                  </a:lnTo>
                  <a:lnTo>
                    <a:pt x="3321" y="226"/>
                  </a:lnTo>
                  <a:lnTo>
                    <a:pt x="3317" y="235"/>
                  </a:lnTo>
                  <a:lnTo>
                    <a:pt x="3312" y="244"/>
                  </a:lnTo>
                  <a:lnTo>
                    <a:pt x="3304" y="252"/>
                  </a:lnTo>
                  <a:lnTo>
                    <a:pt x="3295" y="257"/>
                  </a:lnTo>
                  <a:lnTo>
                    <a:pt x="3287" y="261"/>
                  </a:lnTo>
                  <a:lnTo>
                    <a:pt x="3275" y="265"/>
                  </a:lnTo>
                  <a:lnTo>
                    <a:pt x="3263" y="266"/>
                  </a:lnTo>
                  <a:lnTo>
                    <a:pt x="3254" y="265"/>
                  </a:lnTo>
                  <a:lnTo>
                    <a:pt x="3247" y="264"/>
                  </a:lnTo>
                  <a:lnTo>
                    <a:pt x="3239" y="261"/>
                  </a:lnTo>
                  <a:lnTo>
                    <a:pt x="3233" y="258"/>
                  </a:lnTo>
                  <a:lnTo>
                    <a:pt x="3227" y="255"/>
                  </a:lnTo>
                  <a:lnTo>
                    <a:pt x="3222" y="251"/>
                  </a:lnTo>
                  <a:lnTo>
                    <a:pt x="3217" y="245"/>
                  </a:lnTo>
                  <a:lnTo>
                    <a:pt x="3212" y="240"/>
                  </a:lnTo>
                  <a:lnTo>
                    <a:pt x="3209" y="234"/>
                  </a:lnTo>
                  <a:lnTo>
                    <a:pt x="3206" y="228"/>
                  </a:lnTo>
                  <a:lnTo>
                    <a:pt x="3204" y="221"/>
                  </a:lnTo>
                  <a:lnTo>
                    <a:pt x="3201" y="215"/>
                  </a:lnTo>
                  <a:lnTo>
                    <a:pt x="3198" y="201"/>
                  </a:lnTo>
                  <a:lnTo>
                    <a:pt x="3197" y="188"/>
                  </a:lnTo>
                  <a:lnTo>
                    <a:pt x="3349" y="188"/>
                  </a:lnTo>
                  <a:close/>
                  <a:moveTo>
                    <a:pt x="3197" y="167"/>
                  </a:moveTo>
                  <a:lnTo>
                    <a:pt x="3199" y="153"/>
                  </a:lnTo>
                  <a:lnTo>
                    <a:pt x="3204" y="140"/>
                  </a:lnTo>
                  <a:lnTo>
                    <a:pt x="3209" y="129"/>
                  </a:lnTo>
                  <a:lnTo>
                    <a:pt x="3217" y="118"/>
                  </a:lnTo>
                  <a:lnTo>
                    <a:pt x="3221" y="113"/>
                  </a:lnTo>
                  <a:lnTo>
                    <a:pt x="3225" y="109"/>
                  </a:lnTo>
                  <a:lnTo>
                    <a:pt x="3231" y="106"/>
                  </a:lnTo>
                  <a:lnTo>
                    <a:pt x="3236" y="103"/>
                  </a:lnTo>
                  <a:lnTo>
                    <a:pt x="3243" y="99"/>
                  </a:lnTo>
                  <a:lnTo>
                    <a:pt x="3249" y="98"/>
                  </a:lnTo>
                  <a:lnTo>
                    <a:pt x="3255" y="97"/>
                  </a:lnTo>
                  <a:lnTo>
                    <a:pt x="3263" y="96"/>
                  </a:lnTo>
                  <a:lnTo>
                    <a:pt x="3270" y="97"/>
                  </a:lnTo>
                  <a:lnTo>
                    <a:pt x="3276" y="98"/>
                  </a:lnTo>
                  <a:lnTo>
                    <a:pt x="3282" y="99"/>
                  </a:lnTo>
                  <a:lnTo>
                    <a:pt x="3289" y="103"/>
                  </a:lnTo>
                  <a:lnTo>
                    <a:pt x="3294" y="106"/>
                  </a:lnTo>
                  <a:lnTo>
                    <a:pt x="3300" y="109"/>
                  </a:lnTo>
                  <a:lnTo>
                    <a:pt x="3304" y="113"/>
                  </a:lnTo>
                  <a:lnTo>
                    <a:pt x="3308" y="118"/>
                  </a:lnTo>
                  <a:lnTo>
                    <a:pt x="3312" y="123"/>
                  </a:lnTo>
                  <a:lnTo>
                    <a:pt x="3316" y="129"/>
                  </a:lnTo>
                  <a:lnTo>
                    <a:pt x="3318" y="135"/>
                  </a:lnTo>
                  <a:lnTo>
                    <a:pt x="3321" y="140"/>
                  </a:lnTo>
                  <a:lnTo>
                    <a:pt x="3325" y="153"/>
                  </a:lnTo>
                  <a:lnTo>
                    <a:pt x="3326" y="167"/>
                  </a:lnTo>
                  <a:lnTo>
                    <a:pt x="3197" y="167"/>
                  </a:lnTo>
                  <a:close/>
                  <a:moveTo>
                    <a:pt x="3147" y="144"/>
                  </a:moveTo>
                  <a:lnTo>
                    <a:pt x="3146" y="136"/>
                  </a:lnTo>
                  <a:lnTo>
                    <a:pt x="3144" y="129"/>
                  </a:lnTo>
                  <a:lnTo>
                    <a:pt x="3142" y="121"/>
                  </a:lnTo>
                  <a:lnTo>
                    <a:pt x="3139" y="115"/>
                  </a:lnTo>
                  <a:lnTo>
                    <a:pt x="3136" y="108"/>
                  </a:lnTo>
                  <a:lnTo>
                    <a:pt x="3131" y="103"/>
                  </a:lnTo>
                  <a:lnTo>
                    <a:pt x="3127" y="97"/>
                  </a:lnTo>
                  <a:lnTo>
                    <a:pt x="3122" y="93"/>
                  </a:lnTo>
                  <a:lnTo>
                    <a:pt x="3116" y="89"/>
                  </a:lnTo>
                  <a:lnTo>
                    <a:pt x="3110" y="85"/>
                  </a:lnTo>
                  <a:lnTo>
                    <a:pt x="3104" y="83"/>
                  </a:lnTo>
                  <a:lnTo>
                    <a:pt x="3098" y="80"/>
                  </a:lnTo>
                  <a:lnTo>
                    <a:pt x="3090" y="79"/>
                  </a:lnTo>
                  <a:lnTo>
                    <a:pt x="3083" y="77"/>
                  </a:lnTo>
                  <a:lnTo>
                    <a:pt x="3075" y="77"/>
                  </a:lnTo>
                  <a:lnTo>
                    <a:pt x="3068" y="76"/>
                  </a:lnTo>
                  <a:lnTo>
                    <a:pt x="3057" y="77"/>
                  </a:lnTo>
                  <a:lnTo>
                    <a:pt x="3046" y="78"/>
                  </a:lnTo>
                  <a:lnTo>
                    <a:pt x="3036" y="81"/>
                  </a:lnTo>
                  <a:lnTo>
                    <a:pt x="3028" y="84"/>
                  </a:lnTo>
                  <a:lnTo>
                    <a:pt x="3019" y="89"/>
                  </a:lnTo>
                  <a:lnTo>
                    <a:pt x="3011" y="94"/>
                  </a:lnTo>
                  <a:lnTo>
                    <a:pt x="3005" y="100"/>
                  </a:lnTo>
                  <a:lnTo>
                    <a:pt x="2998" y="107"/>
                  </a:lnTo>
                  <a:lnTo>
                    <a:pt x="2992" y="115"/>
                  </a:lnTo>
                  <a:lnTo>
                    <a:pt x="2988" y="123"/>
                  </a:lnTo>
                  <a:lnTo>
                    <a:pt x="2983" y="132"/>
                  </a:lnTo>
                  <a:lnTo>
                    <a:pt x="2980" y="140"/>
                  </a:lnTo>
                  <a:lnTo>
                    <a:pt x="2977" y="150"/>
                  </a:lnTo>
                  <a:lnTo>
                    <a:pt x="2976" y="160"/>
                  </a:lnTo>
                  <a:lnTo>
                    <a:pt x="2975" y="171"/>
                  </a:lnTo>
                  <a:lnTo>
                    <a:pt x="2974" y="181"/>
                  </a:lnTo>
                  <a:lnTo>
                    <a:pt x="2975" y="191"/>
                  </a:lnTo>
                  <a:lnTo>
                    <a:pt x="2976" y="202"/>
                  </a:lnTo>
                  <a:lnTo>
                    <a:pt x="2977" y="212"/>
                  </a:lnTo>
                  <a:lnTo>
                    <a:pt x="2980" y="221"/>
                  </a:lnTo>
                  <a:lnTo>
                    <a:pt x="2983" y="230"/>
                  </a:lnTo>
                  <a:lnTo>
                    <a:pt x="2988" y="239"/>
                  </a:lnTo>
                  <a:lnTo>
                    <a:pt x="2992" y="247"/>
                  </a:lnTo>
                  <a:lnTo>
                    <a:pt x="2998" y="255"/>
                  </a:lnTo>
                  <a:lnTo>
                    <a:pt x="3005" y="261"/>
                  </a:lnTo>
                  <a:lnTo>
                    <a:pt x="3011" y="268"/>
                  </a:lnTo>
                  <a:lnTo>
                    <a:pt x="3019" y="273"/>
                  </a:lnTo>
                  <a:lnTo>
                    <a:pt x="3028" y="278"/>
                  </a:lnTo>
                  <a:lnTo>
                    <a:pt x="3036" y="281"/>
                  </a:lnTo>
                  <a:lnTo>
                    <a:pt x="3046" y="284"/>
                  </a:lnTo>
                  <a:lnTo>
                    <a:pt x="3057" y="285"/>
                  </a:lnTo>
                  <a:lnTo>
                    <a:pt x="3068" y="286"/>
                  </a:lnTo>
                  <a:lnTo>
                    <a:pt x="3076" y="285"/>
                  </a:lnTo>
                  <a:lnTo>
                    <a:pt x="3084" y="284"/>
                  </a:lnTo>
                  <a:lnTo>
                    <a:pt x="3091" y="283"/>
                  </a:lnTo>
                  <a:lnTo>
                    <a:pt x="3098" y="281"/>
                  </a:lnTo>
                  <a:lnTo>
                    <a:pt x="3105" y="278"/>
                  </a:lnTo>
                  <a:lnTo>
                    <a:pt x="3112" y="274"/>
                  </a:lnTo>
                  <a:lnTo>
                    <a:pt x="3117" y="270"/>
                  </a:lnTo>
                  <a:lnTo>
                    <a:pt x="3123" y="266"/>
                  </a:lnTo>
                  <a:lnTo>
                    <a:pt x="3128" y="260"/>
                  </a:lnTo>
                  <a:lnTo>
                    <a:pt x="3132" y="255"/>
                  </a:lnTo>
                  <a:lnTo>
                    <a:pt x="3137" y="248"/>
                  </a:lnTo>
                  <a:lnTo>
                    <a:pt x="3140" y="241"/>
                  </a:lnTo>
                  <a:lnTo>
                    <a:pt x="3143" y="234"/>
                  </a:lnTo>
                  <a:lnTo>
                    <a:pt x="3145" y="226"/>
                  </a:lnTo>
                  <a:lnTo>
                    <a:pt x="3147" y="218"/>
                  </a:lnTo>
                  <a:lnTo>
                    <a:pt x="3150" y="210"/>
                  </a:lnTo>
                  <a:lnTo>
                    <a:pt x="3125" y="210"/>
                  </a:lnTo>
                  <a:lnTo>
                    <a:pt x="3123" y="220"/>
                  </a:lnTo>
                  <a:lnTo>
                    <a:pt x="3119" y="231"/>
                  </a:lnTo>
                  <a:lnTo>
                    <a:pt x="3113" y="241"/>
                  </a:lnTo>
                  <a:lnTo>
                    <a:pt x="3106" y="250"/>
                  </a:lnTo>
                  <a:lnTo>
                    <a:pt x="3098" y="256"/>
                  </a:lnTo>
                  <a:lnTo>
                    <a:pt x="3089" y="261"/>
                  </a:lnTo>
                  <a:lnTo>
                    <a:pt x="3078" y="265"/>
                  </a:lnTo>
                  <a:lnTo>
                    <a:pt x="3068" y="266"/>
                  </a:lnTo>
                  <a:lnTo>
                    <a:pt x="3059" y="265"/>
                  </a:lnTo>
                  <a:lnTo>
                    <a:pt x="3051" y="264"/>
                  </a:lnTo>
                  <a:lnTo>
                    <a:pt x="3044" y="261"/>
                  </a:lnTo>
                  <a:lnTo>
                    <a:pt x="3037" y="258"/>
                  </a:lnTo>
                  <a:lnTo>
                    <a:pt x="3031" y="254"/>
                  </a:lnTo>
                  <a:lnTo>
                    <a:pt x="3025" y="250"/>
                  </a:lnTo>
                  <a:lnTo>
                    <a:pt x="3020" y="245"/>
                  </a:lnTo>
                  <a:lnTo>
                    <a:pt x="3016" y="239"/>
                  </a:lnTo>
                  <a:lnTo>
                    <a:pt x="3011" y="232"/>
                  </a:lnTo>
                  <a:lnTo>
                    <a:pt x="3008" y="226"/>
                  </a:lnTo>
                  <a:lnTo>
                    <a:pt x="3005" y="219"/>
                  </a:lnTo>
                  <a:lnTo>
                    <a:pt x="3003" y="212"/>
                  </a:lnTo>
                  <a:lnTo>
                    <a:pt x="3001" y="204"/>
                  </a:lnTo>
                  <a:lnTo>
                    <a:pt x="2999" y="197"/>
                  </a:lnTo>
                  <a:lnTo>
                    <a:pt x="2998" y="189"/>
                  </a:lnTo>
                  <a:lnTo>
                    <a:pt x="2998" y="181"/>
                  </a:lnTo>
                  <a:lnTo>
                    <a:pt x="2998" y="173"/>
                  </a:lnTo>
                  <a:lnTo>
                    <a:pt x="2999" y="165"/>
                  </a:lnTo>
                  <a:lnTo>
                    <a:pt x="3001" y="158"/>
                  </a:lnTo>
                  <a:lnTo>
                    <a:pt x="3003" y="150"/>
                  </a:lnTo>
                  <a:lnTo>
                    <a:pt x="3005" y="143"/>
                  </a:lnTo>
                  <a:lnTo>
                    <a:pt x="3008" y="136"/>
                  </a:lnTo>
                  <a:lnTo>
                    <a:pt x="3011" y="130"/>
                  </a:lnTo>
                  <a:lnTo>
                    <a:pt x="3016" y="123"/>
                  </a:lnTo>
                  <a:lnTo>
                    <a:pt x="3020" y="118"/>
                  </a:lnTo>
                  <a:lnTo>
                    <a:pt x="3025" y="112"/>
                  </a:lnTo>
                  <a:lnTo>
                    <a:pt x="3031" y="108"/>
                  </a:lnTo>
                  <a:lnTo>
                    <a:pt x="3037" y="104"/>
                  </a:lnTo>
                  <a:lnTo>
                    <a:pt x="3044" y="100"/>
                  </a:lnTo>
                  <a:lnTo>
                    <a:pt x="3051" y="98"/>
                  </a:lnTo>
                  <a:lnTo>
                    <a:pt x="3059" y="97"/>
                  </a:lnTo>
                  <a:lnTo>
                    <a:pt x="3068" y="96"/>
                  </a:lnTo>
                  <a:lnTo>
                    <a:pt x="3078" y="97"/>
                  </a:lnTo>
                  <a:lnTo>
                    <a:pt x="3089" y="99"/>
                  </a:lnTo>
                  <a:lnTo>
                    <a:pt x="3098" y="104"/>
                  </a:lnTo>
                  <a:lnTo>
                    <a:pt x="3105" y="109"/>
                  </a:lnTo>
                  <a:lnTo>
                    <a:pt x="3112" y="116"/>
                  </a:lnTo>
                  <a:lnTo>
                    <a:pt x="3116" y="124"/>
                  </a:lnTo>
                  <a:lnTo>
                    <a:pt x="3120" y="134"/>
                  </a:lnTo>
                  <a:lnTo>
                    <a:pt x="3124" y="144"/>
                  </a:lnTo>
                  <a:lnTo>
                    <a:pt x="3147" y="144"/>
                  </a:lnTo>
                  <a:close/>
                  <a:moveTo>
                    <a:pt x="2913" y="280"/>
                  </a:moveTo>
                  <a:lnTo>
                    <a:pt x="2937" y="280"/>
                  </a:lnTo>
                  <a:lnTo>
                    <a:pt x="2937" y="82"/>
                  </a:lnTo>
                  <a:lnTo>
                    <a:pt x="2913" y="82"/>
                  </a:lnTo>
                  <a:lnTo>
                    <a:pt x="2913" y="280"/>
                  </a:lnTo>
                  <a:close/>
                  <a:moveTo>
                    <a:pt x="2913" y="44"/>
                  </a:moveTo>
                  <a:lnTo>
                    <a:pt x="2937" y="44"/>
                  </a:lnTo>
                  <a:lnTo>
                    <a:pt x="2937" y="5"/>
                  </a:lnTo>
                  <a:lnTo>
                    <a:pt x="2913" y="5"/>
                  </a:lnTo>
                  <a:lnTo>
                    <a:pt x="2913" y="44"/>
                  </a:lnTo>
                  <a:close/>
                  <a:moveTo>
                    <a:pt x="2789" y="280"/>
                  </a:moveTo>
                  <a:lnTo>
                    <a:pt x="2815" y="280"/>
                  </a:lnTo>
                  <a:lnTo>
                    <a:pt x="2889" y="82"/>
                  </a:lnTo>
                  <a:lnTo>
                    <a:pt x="2864" y="82"/>
                  </a:lnTo>
                  <a:lnTo>
                    <a:pt x="2803" y="256"/>
                  </a:lnTo>
                  <a:lnTo>
                    <a:pt x="2802" y="256"/>
                  </a:lnTo>
                  <a:lnTo>
                    <a:pt x="2739" y="82"/>
                  </a:lnTo>
                  <a:lnTo>
                    <a:pt x="2712" y="82"/>
                  </a:lnTo>
                  <a:lnTo>
                    <a:pt x="2789" y="280"/>
                  </a:lnTo>
                  <a:close/>
                  <a:moveTo>
                    <a:pt x="2614" y="280"/>
                  </a:moveTo>
                  <a:lnTo>
                    <a:pt x="2638" y="280"/>
                  </a:lnTo>
                  <a:lnTo>
                    <a:pt x="2638" y="174"/>
                  </a:lnTo>
                  <a:lnTo>
                    <a:pt x="2639" y="166"/>
                  </a:lnTo>
                  <a:lnTo>
                    <a:pt x="2640" y="160"/>
                  </a:lnTo>
                  <a:lnTo>
                    <a:pt x="2641" y="152"/>
                  </a:lnTo>
                  <a:lnTo>
                    <a:pt x="2643" y="146"/>
                  </a:lnTo>
                  <a:lnTo>
                    <a:pt x="2646" y="139"/>
                  </a:lnTo>
                  <a:lnTo>
                    <a:pt x="2649" y="133"/>
                  </a:lnTo>
                  <a:lnTo>
                    <a:pt x="2654" y="127"/>
                  </a:lnTo>
                  <a:lnTo>
                    <a:pt x="2658" y="122"/>
                  </a:lnTo>
                  <a:lnTo>
                    <a:pt x="2664" y="118"/>
                  </a:lnTo>
                  <a:lnTo>
                    <a:pt x="2669" y="115"/>
                  </a:lnTo>
                  <a:lnTo>
                    <a:pt x="2675" y="110"/>
                  </a:lnTo>
                  <a:lnTo>
                    <a:pt x="2682" y="108"/>
                  </a:lnTo>
                  <a:lnTo>
                    <a:pt x="2688" y="106"/>
                  </a:lnTo>
                  <a:lnTo>
                    <a:pt x="2696" y="104"/>
                  </a:lnTo>
                  <a:lnTo>
                    <a:pt x="2703" y="104"/>
                  </a:lnTo>
                  <a:lnTo>
                    <a:pt x="2712" y="104"/>
                  </a:lnTo>
                  <a:lnTo>
                    <a:pt x="2712" y="79"/>
                  </a:lnTo>
                  <a:lnTo>
                    <a:pt x="2699" y="80"/>
                  </a:lnTo>
                  <a:lnTo>
                    <a:pt x="2686" y="82"/>
                  </a:lnTo>
                  <a:lnTo>
                    <a:pt x="2675" y="85"/>
                  </a:lnTo>
                  <a:lnTo>
                    <a:pt x="2666" y="91"/>
                  </a:lnTo>
                  <a:lnTo>
                    <a:pt x="2657" y="98"/>
                  </a:lnTo>
                  <a:lnTo>
                    <a:pt x="2648" y="107"/>
                  </a:lnTo>
                  <a:lnTo>
                    <a:pt x="2642" y="117"/>
                  </a:lnTo>
                  <a:lnTo>
                    <a:pt x="2637" y="129"/>
                  </a:lnTo>
                  <a:lnTo>
                    <a:pt x="2637" y="129"/>
                  </a:lnTo>
                  <a:lnTo>
                    <a:pt x="2637" y="82"/>
                  </a:lnTo>
                  <a:lnTo>
                    <a:pt x="2614" y="82"/>
                  </a:lnTo>
                  <a:lnTo>
                    <a:pt x="2614" y="280"/>
                  </a:lnTo>
                  <a:close/>
                  <a:moveTo>
                    <a:pt x="2581" y="188"/>
                  </a:moveTo>
                  <a:lnTo>
                    <a:pt x="2581" y="177"/>
                  </a:lnTo>
                  <a:lnTo>
                    <a:pt x="2580" y="166"/>
                  </a:lnTo>
                  <a:lnTo>
                    <a:pt x="2579" y="157"/>
                  </a:lnTo>
                  <a:lnTo>
                    <a:pt x="2577" y="147"/>
                  </a:lnTo>
                  <a:lnTo>
                    <a:pt x="2575" y="137"/>
                  </a:lnTo>
                  <a:lnTo>
                    <a:pt x="2571" y="127"/>
                  </a:lnTo>
                  <a:lnTo>
                    <a:pt x="2567" y="119"/>
                  </a:lnTo>
                  <a:lnTo>
                    <a:pt x="2562" y="111"/>
                  </a:lnTo>
                  <a:lnTo>
                    <a:pt x="2557" y="104"/>
                  </a:lnTo>
                  <a:lnTo>
                    <a:pt x="2550" y="96"/>
                  </a:lnTo>
                  <a:lnTo>
                    <a:pt x="2543" y="91"/>
                  </a:lnTo>
                  <a:lnTo>
                    <a:pt x="2535" y="85"/>
                  </a:lnTo>
                  <a:lnTo>
                    <a:pt x="2525" y="82"/>
                  </a:lnTo>
                  <a:lnTo>
                    <a:pt x="2516" y="79"/>
                  </a:lnTo>
                  <a:lnTo>
                    <a:pt x="2506" y="77"/>
                  </a:lnTo>
                  <a:lnTo>
                    <a:pt x="2494" y="76"/>
                  </a:lnTo>
                  <a:lnTo>
                    <a:pt x="2482" y="77"/>
                  </a:lnTo>
                  <a:lnTo>
                    <a:pt x="2472" y="79"/>
                  </a:lnTo>
                  <a:lnTo>
                    <a:pt x="2463" y="81"/>
                  </a:lnTo>
                  <a:lnTo>
                    <a:pt x="2453" y="85"/>
                  </a:lnTo>
                  <a:lnTo>
                    <a:pt x="2445" y="90"/>
                  </a:lnTo>
                  <a:lnTo>
                    <a:pt x="2438" y="95"/>
                  </a:lnTo>
                  <a:lnTo>
                    <a:pt x="2431" y="102"/>
                  </a:lnTo>
                  <a:lnTo>
                    <a:pt x="2426" y="109"/>
                  </a:lnTo>
                  <a:lnTo>
                    <a:pt x="2420" y="117"/>
                  </a:lnTo>
                  <a:lnTo>
                    <a:pt x="2416" y="125"/>
                  </a:lnTo>
                  <a:lnTo>
                    <a:pt x="2413" y="134"/>
                  </a:lnTo>
                  <a:lnTo>
                    <a:pt x="2410" y="143"/>
                  </a:lnTo>
                  <a:lnTo>
                    <a:pt x="2408" y="152"/>
                  </a:lnTo>
                  <a:lnTo>
                    <a:pt x="2405" y="161"/>
                  </a:lnTo>
                  <a:lnTo>
                    <a:pt x="2404" y="171"/>
                  </a:lnTo>
                  <a:lnTo>
                    <a:pt x="2404" y="181"/>
                  </a:lnTo>
                  <a:lnTo>
                    <a:pt x="2404" y="191"/>
                  </a:lnTo>
                  <a:lnTo>
                    <a:pt x="2405" y="202"/>
                  </a:lnTo>
                  <a:lnTo>
                    <a:pt x="2408" y="212"/>
                  </a:lnTo>
                  <a:lnTo>
                    <a:pt x="2410" y="221"/>
                  </a:lnTo>
                  <a:lnTo>
                    <a:pt x="2413" y="230"/>
                  </a:lnTo>
                  <a:lnTo>
                    <a:pt x="2416" y="239"/>
                  </a:lnTo>
                  <a:lnTo>
                    <a:pt x="2420" y="247"/>
                  </a:lnTo>
                  <a:lnTo>
                    <a:pt x="2426" y="255"/>
                  </a:lnTo>
                  <a:lnTo>
                    <a:pt x="2431" y="261"/>
                  </a:lnTo>
                  <a:lnTo>
                    <a:pt x="2438" y="268"/>
                  </a:lnTo>
                  <a:lnTo>
                    <a:pt x="2445" y="273"/>
                  </a:lnTo>
                  <a:lnTo>
                    <a:pt x="2453" y="278"/>
                  </a:lnTo>
                  <a:lnTo>
                    <a:pt x="2463" y="281"/>
                  </a:lnTo>
                  <a:lnTo>
                    <a:pt x="2472" y="284"/>
                  </a:lnTo>
                  <a:lnTo>
                    <a:pt x="2482" y="285"/>
                  </a:lnTo>
                  <a:lnTo>
                    <a:pt x="2494" y="286"/>
                  </a:lnTo>
                  <a:lnTo>
                    <a:pt x="2504" y="285"/>
                  </a:lnTo>
                  <a:lnTo>
                    <a:pt x="2511" y="284"/>
                  </a:lnTo>
                  <a:lnTo>
                    <a:pt x="2520" y="283"/>
                  </a:lnTo>
                  <a:lnTo>
                    <a:pt x="2527" y="281"/>
                  </a:lnTo>
                  <a:lnTo>
                    <a:pt x="2534" y="279"/>
                  </a:lnTo>
                  <a:lnTo>
                    <a:pt x="2540" y="275"/>
                  </a:lnTo>
                  <a:lnTo>
                    <a:pt x="2547" y="271"/>
                  </a:lnTo>
                  <a:lnTo>
                    <a:pt x="2552" y="267"/>
                  </a:lnTo>
                  <a:lnTo>
                    <a:pt x="2558" y="262"/>
                  </a:lnTo>
                  <a:lnTo>
                    <a:pt x="2562" y="257"/>
                  </a:lnTo>
                  <a:lnTo>
                    <a:pt x="2566" y="252"/>
                  </a:lnTo>
                  <a:lnTo>
                    <a:pt x="2570" y="245"/>
                  </a:lnTo>
                  <a:lnTo>
                    <a:pt x="2576" y="231"/>
                  </a:lnTo>
                  <a:lnTo>
                    <a:pt x="2580" y="215"/>
                  </a:lnTo>
                  <a:lnTo>
                    <a:pt x="2557" y="215"/>
                  </a:lnTo>
                  <a:lnTo>
                    <a:pt x="2553" y="226"/>
                  </a:lnTo>
                  <a:lnTo>
                    <a:pt x="2548" y="235"/>
                  </a:lnTo>
                  <a:lnTo>
                    <a:pt x="2543" y="244"/>
                  </a:lnTo>
                  <a:lnTo>
                    <a:pt x="2535" y="252"/>
                  </a:lnTo>
                  <a:lnTo>
                    <a:pt x="2527" y="257"/>
                  </a:lnTo>
                  <a:lnTo>
                    <a:pt x="2518" y="261"/>
                  </a:lnTo>
                  <a:lnTo>
                    <a:pt x="2507" y="265"/>
                  </a:lnTo>
                  <a:lnTo>
                    <a:pt x="2494" y="266"/>
                  </a:lnTo>
                  <a:lnTo>
                    <a:pt x="2485" y="265"/>
                  </a:lnTo>
                  <a:lnTo>
                    <a:pt x="2478" y="264"/>
                  </a:lnTo>
                  <a:lnTo>
                    <a:pt x="2471" y="261"/>
                  </a:lnTo>
                  <a:lnTo>
                    <a:pt x="2465" y="258"/>
                  </a:lnTo>
                  <a:lnTo>
                    <a:pt x="2458" y="255"/>
                  </a:lnTo>
                  <a:lnTo>
                    <a:pt x="2453" y="251"/>
                  </a:lnTo>
                  <a:lnTo>
                    <a:pt x="2449" y="245"/>
                  </a:lnTo>
                  <a:lnTo>
                    <a:pt x="2444" y="240"/>
                  </a:lnTo>
                  <a:lnTo>
                    <a:pt x="2440" y="234"/>
                  </a:lnTo>
                  <a:lnTo>
                    <a:pt x="2437" y="228"/>
                  </a:lnTo>
                  <a:lnTo>
                    <a:pt x="2435" y="221"/>
                  </a:lnTo>
                  <a:lnTo>
                    <a:pt x="2432" y="215"/>
                  </a:lnTo>
                  <a:lnTo>
                    <a:pt x="2429" y="201"/>
                  </a:lnTo>
                  <a:lnTo>
                    <a:pt x="2429" y="188"/>
                  </a:lnTo>
                  <a:lnTo>
                    <a:pt x="2581" y="188"/>
                  </a:lnTo>
                  <a:close/>
                  <a:moveTo>
                    <a:pt x="2429" y="167"/>
                  </a:moveTo>
                  <a:lnTo>
                    <a:pt x="2431" y="153"/>
                  </a:lnTo>
                  <a:lnTo>
                    <a:pt x="2435" y="140"/>
                  </a:lnTo>
                  <a:lnTo>
                    <a:pt x="2441" y="129"/>
                  </a:lnTo>
                  <a:lnTo>
                    <a:pt x="2447" y="118"/>
                  </a:lnTo>
                  <a:lnTo>
                    <a:pt x="2452" y="113"/>
                  </a:lnTo>
                  <a:lnTo>
                    <a:pt x="2457" y="109"/>
                  </a:lnTo>
                  <a:lnTo>
                    <a:pt x="2462" y="106"/>
                  </a:lnTo>
                  <a:lnTo>
                    <a:pt x="2468" y="103"/>
                  </a:lnTo>
                  <a:lnTo>
                    <a:pt x="2473" y="99"/>
                  </a:lnTo>
                  <a:lnTo>
                    <a:pt x="2480" y="98"/>
                  </a:lnTo>
                  <a:lnTo>
                    <a:pt x="2486" y="97"/>
                  </a:lnTo>
                  <a:lnTo>
                    <a:pt x="2494" y="96"/>
                  </a:lnTo>
                  <a:lnTo>
                    <a:pt x="2501" y="97"/>
                  </a:lnTo>
                  <a:lnTo>
                    <a:pt x="2508" y="98"/>
                  </a:lnTo>
                  <a:lnTo>
                    <a:pt x="2514" y="99"/>
                  </a:lnTo>
                  <a:lnTo>
                    <a:pt x="2520" y="103"/>
                  </a:lnTo>
                  <a:lnTo>
                    <a:pt x="2525" y="106"/>
                  </a:lnTo>
                  <a:lnTo>
                    <a:pt x="2531" y="109"/>
                  </a:lnTo>
                  <a:lnTo>
                    <a:pt x="2535" y="113"/>
                  </a:lnTo>
                  <a:lnTo>
                    <a:pt x="2539" y="118"/>
                  </a:lnTo>
                  <a:lnTo>
                    <a:pt x="2544" y="123"/>
                  </a:lnTo>
                  <a:lnTo>
                    <a:pt x="2547" y="129"/>
                  </a:lnTo>
                  <a:lnTo>
                    <a:pt x="2550" y="135"/>
                  </a:lnTo>
                  <a:lnTo>
                    <a:pt x="2552" y="140"/>
                  </a:lnTo>
                  <a:lnTo>
                    <a:pt x="2556" y="153"/>
                  </a:lnTo>
                  <a:lnTo>
                    <a:pt x="2557" y="167"/>
                  </a:lnTo>
                  <a:lnTo>
                    <a:pt x="2429" y="167"/>
                  </a:lnTo>
                  <a:close/>
                  <a:moveTo>
                    <a:pt x="2163" y="190"/>
                  </a:moveTo>
                  <a:lnTo>
                    <a:pt x="2163" y="202"/>
                  </a:lnTo>
                  <a:lnTo>
                    <a:pt x="2164" y="213"/>
                  </a:lnTo>
                  <a:lnTo>
                    <a:pt x="2167" y="224"/>
                  </a:lnTo>
                  <a:lnTo>
                    <a:pt x="2170" y="233"/>
                  </a:lnTo>
                  <a:lnTo>
                    <a:pt x="2174" y="242"/>
                  </a:lnTo>
                  <a:lnTo>
                    <a:pt x="2180" y="250"/>
                  </a:lnTo>
                  <a:lnTo>
                    <a:pt x="2185" y="257"/>
                  </a:lnTo>
                  <a:lnTo>
                    <a:pt x="2193" y="262"/>
                  </a:lnTo>
                  <a:lnTo>
                    <a:pt x="2200" y="268"/>
                  </a:lnTo>
                  <a:lnTo>
                    <a:pt x="2209" y="273"/>
                  </a:lnTo>
                  <a:lnTo>
                    <a:pt x="2217" y="277"/>
                  </a:lnTo>
                  <a:lnTo>
                    <a:pt x="2228" y="280"/>
                  </a:lnTo>
                  <a:lnTo>
                    <a:pt x="2238" y="283"/>
                  </a:lnTo>
                  <a:lnTo>
                    <a:pt x="2249" y="284"/>
                  </a:lnTo>
                  <a:lnTo>
                    <a:pt x="2261" y="285"/>
                  </a:lnTo>
                  <a:lnTo>
                    <a:pt x="2272" y="286"/>
                  </a:lnTo>
                  <a:lnTo>
                    <a:pt x="2290" y="285"/>
                  </a:lnTo>
                  <a:lnTo>
                    <a:pt x="2305" y="283"/>
                  </a:lnTo>
                  <a:lnTo>
                    <a:pt x="2319" y="280"/>
                  </a:lnTo>
                  <a:lnTo>
                    <a:pt x="2330" y="277"/>
                  </a:lnTo>
                  <a:lnTo>
                    <a:pt x="2341" y="271"/>
                  </a:lnTo>
                  <a:lnTo>
                    <a:pt x="2348" y="266"/>
                  </a:lnTo>
                  <a:lnTo>
                    <a:pt x="2356" y="260"/>
                  </a:lnTo>
                  <a:lnTo>
                    <a:pt x="2361" y="254"/>
                  </a:lnTo>
                  <a:lnTo>
                    <a:pt x="2366" y="247"/>
                  </a:lnTo>
                  <a:lnTo>
                    <a:pt x="2370" y="241"/>
                  </a:lnTo>
                  <a:lnTo>
                    <a:pt x="2373" y="234"/>
                  </a:lnTo>
                  <a:lnTo>
                    <a:pt x="2375" y="228"/>
                  </a:lnTo>
                  <a:lnTo>
                    <a:pt x="2377" y="216"/>
                  </a:lnTo>
                  <a:lnTo>
                    <a:pt x="2377" y="207"/>
                  </a:lnTo>
                  <a:lnTo>
                    <a:pt x="2377" y="200"/>
                  </a:lnTo>
                  <a:lnTo>
                    <a:pt x="2376" y="192"/>
                  </a:lnTo>
                  <a:lnTo>
                    <a:pt x="2374" y="185"/>
                  </a:lnTo>
                  <a:lnTo>
                    <a:pt x="2372" y="179"/>
                  </a:lnTo>
                  <a:lnTo>
                    <a:pt x="2369" y="173"/>
                  </a:lnTo>
                  <a:lnTo>
                    <a:pt x="2365" y="167"/>
                  </a:lnTo>
                  <a:lnTo>
                    <a:pt x="2361" y="163"/>
                  </a:lnTo>
                  <a:lnTo>
                    <a:pt x="2357" y="159"/>
                  </a:lnTo>
                  <a:lnTo>
                    <a:pt x="2346" y="151"/>
                  </a:lnTo>
                  <a:lnTo>
                    <a:pt x="2334" y="145"/>
                  </a:lnTo>
                  <a:lnTo>
                    <a:pt x="2321" y="139"/>
                  </a:lnTo>
                  <a:lnTo>
                    <a:pt x="2306" y="135"/>
                  </a:lnTo>
                  <a:lnTo>
                    <a:pt x="2240" y="119"/>
                  </a:lnTo>
                  <a:lnTo>
                    <a:pt x="2231" y="117"/>
                  </a:lnTo>
                  <a:lnTo>
                    <a:pt x="2224" y="113"/>
                  </a:lnTo>
                  <a:lnTo>
                    <a:pt x="2216" y="110"/>
                  </a:lnTo>
                  <a:lnTo>
                    <a:pt x="2211" y="106"/>
                  </a:lnTo>
                  <a:lnTo>
                    <a:pt x="2206" y="100"/>
                  </a:lnTo>
                  <a:lnTo>
                    <a:pt x="2201" y="94"/>
                  </a:lnTo>
                  <a:lnTo>
                    <a:pt x="2199" y="85"/>
                  </a:lnTo>
                  <a:lnTo>
                    <a:pt x="2198" y="77"/>
                  </a:lnTo>
                  <a:lnTo>
                    <a:pt x="2199" y="69"/>
                  </a:lnTo>
                  <a:lnTo>
                    <a:pt x="2200" y="63"/>
                  </a:lnTo>
                  <a:lnTo>
                    <a:pt x="2201" y="56"/>
                  </a:lnTo>
                  <a:lnTo>
                    <a:pt x="2203" y="51"/>
                  </a:lnTo>
                  <a:lnTo>
                    <a:pt x="2207" y="46"/>
                  </a:lnTo>
                  <a:lnTo>
                    <a:pt x="2211" y="42"/>
                  </a:lnTo>
                  <a:lnTo>
                    <a:pt x="2214" y="38"/>
                  </a:lnTo>
                  <a:lnTo>
                    <a:pt x="2220" y="35"/>
                  </a:lnTo>
                  <a:lnTo>
                    <a:pt x="2229" y="29"/>
                  </a:lnTo>
                  <a:lnTo>
                    <a:pt x="2241" y="25"/>
                  </a:lnTo>
                  <a:lnTo>
                    <a:pt x="2254" y="23"/>
                  </a:lnTo>
                  <a:lnTo>
                    <a:pt x="2267" y="23"/>
                  </a:lnTo>
                  <a:lnTo>
                    <a:pt x="2281" y="24"/>
                  </a:lnTo>
                  <a:lnTo>
                    <a:pt x="2295" y="26"/>
                  </a:lnTo>
                  <a:lnTo>
                    <a:pt x="2302" y="28"/>
                  </a:lnTo>
                  <a:lnTo>
                    <a:pt x="2307" y="31"/>
                  </a:lnTo>
                  <a:lnTo>
                    <a:pt x="2314" y="35"/>
                  </a:lnTo>
                  <a:lnTo>
                    <a:pt x="2318" y="38"/>
                  </a:lnTo>
                  <a:lnTo>
                    <a:pt x="2323" y="42"/>
                  </a:lnTo>
                  <a:lnTo>
                    <a:pt x="2328" y="48"/>
                  </a:lnTo>
                  <a:lnTo>
                    <a:pt x="2332" y="52"/>
                  </a:lnTo>
                  <a:lnTo>
                    <a:pt x="2335" y="58"/>
                  </a:lnTo>
                  <a:lnTo>
                    <a:pt x="2337" y="64"/>
                  </a:lnTo>
                  <a:lnTo>
                    <a:pt x="2339" y="70"/>
                  </a:lnTo>
                  <a:lnTo>
                    <a:pt x="2342" y="78"/>
                  </a:lnTo>
                  <a:lnTo>
                    <a:pt x="2342" y="85"/>
                  </a:lnTo>
                  <a:lnTo>
                    <a:pt x="2368" y="85"/>
                  </a:lnTo>
                  <a:lnTo>
                    <a:pt x="2368" y="75"/>
                  </a:lnTo>
                  <a:lnTo>
                    <a:pt x="2365" y="66"/>
                  </a:lnTo>
                  <a:lnTo>
                    <a:pt x="2363" y="56"/>
                  </a:lnTo>
                  <a:lnTo>
                    <a:pt x="2360" y="49"/>
                  </a:lnTo>
                  <a:lnTo>
                    <a:pt x="2356" y="41"/>
                  </a:lnTo>
                  <a:lnTo>
                    <a:pt x="2350" y="33"/>
                  </a:lnTo>
                  <a:lnTo>
                    <a:pt x="2344" y="27"/>
                  </a:lnTo>
                  <a:lnTo>
                    <a:pt x="2337" y="22"/>
                  </a:lnTo>
                  <a:lnTo>
                    <a:pt x="2331" y="16"/>
                  </a:lnTo>
                  <a:lnTo>
                    <a:pt x="2322" y="12"/>
                  </a:lnTo>
                  <a:lnTo>
                    <a:pt x="2315" y="9"/>
                  </a:lnTo>
                  <a:lnTo>
                    <a:pt x="2305" y="5"/>
                  </a:lnTo>
                  <a:lnTo>
                    <a:pt x="2296" y="3"/>
                  </a:lnTo>
                  <a:lnTo>
                    <a:pt x="2287" y="1"/>
                  </a:lnTo>
                  <a:lnTo>
                    <a:pt x="2277" y="0"/>
                  </a:lnTo>
                  <a:lnTo>
                    <a:pt x="2267" y="0"/>
                  </a:lnTo>
                  <a:lnTo>
                    <a:pt x="2253" y="1"/>
                  </a:lnTo>
                  <a:lnTo>
                    <a:pt x="2240" y="2"/>
                  </a:lnTo>
                  <a:lnTo>
                    <a:pt x="2229" y="5"/>
                  </a:lnTo>
                  <a:lnTo>
                    <a:pt x="2220" y="9"/>
                  </a:lnTo>
                  <a:lnTo>
                    <a:pt x="2211" y="13"/>
                  </a:lnTo>
                  <a:lnTo>
                    <a:pt x="2202" y="17"/>
                  </a:lnTo>
                  <a:lnTo>
                    <a:pt x="2196" y="23"/>
                  </a:lnTo>
                  <a:lnTo>
                    <a:pt x="2190" y="28"/>
                  </a:lnTo>
                  <a:lnTo>
                    <a:pt x="2186" y="35"/>
                  </a:lnTo>
                  <a:lnTo>
                    <a:pt x="2182" y="41"/>
                  </a:lnTo>
                  <a:lnTo>
                    <a:pt x="2179" y="48"/>
                  </a:lnTo>
                  <a:lnTo>
                    <a:pt x="2176" y="54"/>
                  </a:lnTo>
                  <a:lnTo>
                    <a:pt x="2173" y="66"/>
                  </a:lnTo>
                  <a:lnTo>
                    <a:pt x="2172" y="77"/>
                  </a:lnTo>
                  <a:lnTo>
                    <a:pt x="2172" y="85"/>
                  </a:lnTo>
                  <a:lnTo>
                    <a:pt x="2173" y="92"/>
                  </a:lnTo>
                  <a:lnTo>
                    <a:pt x="2175" y="98"/>
                  </a:lnTo>
                  <a:lnTo>
                    <a:pt x="2177" y="105"/>
                  </a:lnTo>
                  <a:lnTo>
                    <a:pt x="2180" y="110"/>
                  </a:lnTo>
                  <a:lnTo>
                    <a:pt x="2183" y="115"/>
                  </a:lnTo>
                  <a:lnTo>
                    <a:pt x="2187" y="120"/>
                  </a:lnTo>
                  <a:lnTo>
                    <a:pt x="2190" y="123"/>
                  </a:lnTo>
                  <a:lnTo>
                    <a:pt x="2200" y="131"/>
                  </a:lnTo>
                  <a:lnTo>
                    <a:pt x="2211" y="136"/>
                  </a:lnTo>
                  <a:lnTo>
                    <a:pt x="2222" y="140"/>
                  </a:lnTo>
                  <a:lnTo>
                    <a:pt x="2234" y="144"/>
                  </a:lnTo>
                  <a:lnTo>
                    <a:pt x="2295" y="159"/>
                  </a:lnTo>
                  <a:lnTo>
                    <a:pt x="2305" y="161"/>
                  </a:lnTo>
                  <a:lnTo>
                    <a:pt x="2315" y="164"/>
                  </a:lnTo>
                  <a:lnTo>
                    <a:pt x="2324" y="169"/>
                  </a:lnTo>
                  <a:lnTo>
                    <a:pt x="2333" y="174"/>
                  </a:lnTo>
                  <a:lnTo>
                    <a:pt x="2341" y="180"/>
                  </a:lnTo>
                  <a:lnTo>
                    <a:pt x="2346" y="188"/>
                  </a:lnTo>
                  <a:lnTo>
                    <a:pt x="2348" y="192"/>
                  </a:lnTo>
                  <a:lnTo>
                    <a:pt x="2350" y="197"/>
                  </a:lnTo>
                  <a:lnTo>
                    <a:pt x="2351" y="202"/>
                  </a:lnTo>
                  <a:lnTo>
                    <a:pt x="2351" y="207"/>
                  </a:lnTo>
                  <a:lnTo>
                    <a:pt x="2351" y="215"/>
                  </a:lnTo>
                  <a:lnTo>
                    <a:pt x="2349" y="221"/>
                  </a:lnTo>
                  <a:lnTo>
                    <a:pt x="2347" y="228"/>
                  </a:lnTo>
                  <a:lnTo>
                    <a:pt x="2344" y="233"/>
                  </a:lnTo>
                  <a:lnTo>
                    <a:pt x="2341" y="239"/>
                  </a:lnTo>
                  <a:lnTo>
                    <a:pt x="2336" y="243"/>
                  </a:lnTo>
                  <a:lnTo>
                    <a:pt x="2331" y="247"/>
                  </a:lnTo>
                  <a:lnTo>
                    <a:pt x="2327" y="251"/>
                  </a:lnTo>
                  <a:lnTo>
                    <a:pt x="2315" y="256"/>
                  </a:lnTo>
                  <a:lnTo>
                    <a:pt x="2303" y="260"/>
                  </a:lnTo>
                  <a:lnTo>
                    <a:pt x="2290" y="262"/>
                  </a:lnTo>
                  <a:lnTo>
                    <a:pt x="2279" y="264"/>
                  </a:lnTo>
                  <a:lnTo>
                    <a:pt x="2261" y="262"/>
                  </a:lnTo>
                  <a:lnTo>
                    <a:pt x="2243" y="260"/>
                  </a:lnTo>
                  <a:lnTo>
                    <a:pt x="2236" y="258"/>
                  </a:lnTo>
                  <a:lnTo>
                    <a:pt x="2228" y="255"/>
                  </a:lnTo>
                  <a:lnTo>
                    <a:pt x="2221" y="252"/>
                  </a:lnTo>
                  <a:lnTo>
                    <a:pt x="2215" y="247"/>
                  </a:lnTo>
                  <a:lnTo>
                    <a:pt x="2209" y="243"/>
                  </a:lnTo>
                  <a:lnTo>
                    <a:pt x="2203" y="238"/>
                  </a:lnTo>
                  <a:lnTo>
                    <a:pt x="2199" y="232"/>
                  </a:lnTo>
                  <a:lnTo>
                    <a:pt x="2196" y="225"/>
                  </a:lnTo>
                  <a:lnTo>
                    <a:pt x="2193" y="217"/>
                  </a:lnTo>
                  <a:lnTo>
                    <a:pt x="2190" y="210"/>
                  </a:lnTo>
                  <a:lnTo>
                    <a:pt x="2189" y="200"/>
                  </a:lnTo>
                  <a:lnTo>
                    <a:pt x="2189" y="190"/>
                  </a:lnTo>
                  <a:lnTo>
                    <a:pt x="2163" y="190"/>
                  </a:lnTo>
                  <a:close/>
                  <a:moveTo>
                    <a:pt x="1991" y="23"/>
                  </a:moveTo>
                  <a:lnTo>
                    <a:pt x="1966" y="23"/>
                  </a:lnTo>
                  <a:lnTo>
                    <a:pt x="1966" y="82"/>
                  </a:lnTo>
                  <a:lnTo>
                    <a:pt x="1931" y="82"/>
                  </a:lnTo>
                  <a:lnTo>
                    <a:pt x="1931" y="103"/>
                  </a:lnTo>
                  <a:lnTo>
                    <a:pt x="1966" y="103"/>
                  </a:lnTo>
                  <a:lnTo>
                    <a:pt x="1966" y="238"/>
                  </a:lnTo>
                  <a:lnTo>
                    <a:pt x="1967" y="250"/>
                  </a:lnTo>
                  <a:lnTo>
                    <a:pt x="1968" y="259"/>
                  </a:lnTo>
                  <a:lnTo>
                    <a:pt x="1971" y="267"/>
                  </a:lnTo>
                  <a:lnTo>
                    <a:pt x="1975" y="273"/>
                  </a:lnTo>
                  <a:lnTo>
                    <a:pt x="1981" y="278"/>
                  </a:lnTo>
                  <a:lnTo>
                    <a:pt x="1988" y="280"/>
                  </a:lnTo>
                  <a:lnTo>
                    <a:pt x="1998" y="282"/>
                  </a:lnTo>
                  <a:lnTo>
                    <a:pt x="2009" y="282"/>
                  </a:lnTo>
                  <a:lnTo>
                    <a:pt x="2020" y="282"/>
                  </a:lnTo>
                  <a:lnTo>
                    <a:pt x="2031" y="282"/>
                  </a:lnTo>
                  <a:lnTo>
                    <a:pt x="2031" y="260"/>
                  </a:lnTo>
                  <a:lnTo>
                    <a:pt x="2021" y="261"/>
                  </a:lnTo>
                  <a:lnTo>
                    <a:pt x="2010" y="262"/>
                  </a:lnTo>
                  <a:lnTo>
                    <a:pt x="2005" y="261"/>
                  </a:lnTo>
                  <a:lnTo>
                    <a:pt x="1999" y="259"/>
                  </a:lnTo>
                  <a:lnTo>
                    <a:pt x="1996" y="257"/>
                  </a:lnTo>
                  <a:lnTo>
                    <a:pt x="1994" y="255"/>
                  </a:lnTo>
                  <a:lnTo>
                    <a:pt x="1992" y="251"/>
                  </a:lnTo>
                  <a:lnTo>
                    <a:pt x="1991" y="246"/>
                  </a:lnTo>
                  <a:lnTo>
                    <a:pt x="1991" y="242"/>
                  </a:lnTo>
                  <a:lnTo>
                    <a:pt x="1991" y="235"/>
                  </a:lnTo>
                  <a:lnTo>
                    <a:pt x="1991" y="103"/>
                  </a:lnTo>
                  <a:lnTo>
                    <a:pt x="2031" y="103"/>
                  </a:lnTo>
                  <a:lnTo>
                    <a:pt x="2031" y="82"/>
                  </a:lnTo>
                  <a:lnTo>
                    <a:pt x="1991" y="82"/>
                  </a:lnTo>
                  <a:lnTo>
                    <a:pt x="1991" y="23"/>
                  </a:lnTo>
                  <a:close/>
                  <a:moveTo>
                    <a:pt x="1745" y="280"/>
                  </a:moveTo>
                  <a:lnTo>
                    <a:pt x="1769" y="280"/>
                  </a:lnTo>
                  <a:lnTo>
                    <a:pt x="1769" y="164"/>
                  </a:lnTo>
                  <a:lnTo>
                    <a:pt x="1771" y="150"/>
                  </a:lnTo>
                  <a:lnTo>
                    <a:pt x="1775" y="137"/>
                  </a:lnTo>
                  <a:lnTo>
                    <a:pt x="1777" y="132"/>
                  </a:lnTo>
                  <a:lnTo>
                    <a:pt x="1780" y="126"/>
                  </a:lnTo>
                  <a:lnTo>
                    <a:pt x="1783" y="121"/>
                  </a:lnTo>
                  <a:lnTo>
                    <a:pt x="1786" y="116"/>
                  </a:lnTo>
                  <a:lnTo>
                    <a:pt x="1791" y="111"/>
                  </a:lnTo>
                  <a:lnTo>
                    <a:pt x="1795" y="108"/>
                  </a:lnTo>
                  <a:lnTo>
                    <a:pt x="1800" y="105"/>
                  </a:lnTo>
                  <a:lnTo>
                    <a:pt x="1806" y="102"/>
                  </a:lnTo>
                  <a:lnTo>
                    <a:pt x="1811" y="99"/>
                  </a:lnTo>
                  <a:lnTo>
                    <a:pt x="1818" y="97"/>
                  </a:lnTo>
                  <a:lnTo>
                    <a:pt x="1824" y="97"/>
                  </a:lnTo>
                  <a:lnTo>
                    <a:pt x="1832" y="96"/>
                  </a:lnTo>
                  <a:lnTo>
                    <a:pt x="1838" y="97"/>
                  </a:lnTo>
                  <a:lnTo>
                    <a:pt x="1845" y="97"/>
                  </a:lnTo>
                  <a:lnTo>
                    <a:pt x="1851" y="99"/>
                  </a:lnTo>
                  <a:lnTo>
                    <a:pt x="1857" y="102"/>
                  </a:lnTo>
                  <a:lnTo>
                    <a:pt x="1861" y="104"/>
                  </a:lnTo>
                  <a:lnTo>
                    <a:pt x="1865" y="107"/>
                  </a:lnTo>
                  <a:lnTo>
                    <a:pt x="1869" y="110"/>
                  </a:lnTo>
                  <a:lnTo>
                    <a:pt x="1872" y="113"/>
                  </a:lnTo>
                  <a:lnTo>
                    <a:pt x="1876" y="122"/>
                  </a:lnTo>
                  <a:lnTo>
                    <a:pt x="1879" y="133"/>
                  </a:lnTo>
                  <a:lnTo>
                    <a:pt x="1881" y="144"/>
                  </a:lnTo>
                  <a:lnTo>
                    <a:pt x="1883" y="157"/>
                  </a:lnTo>
                  <a:lnTo>
                    <a:pt x="1883" y="280"/>
                  </a:lnTo>
                  <a:lnTo>
                    <a:pt x="1906" y="280"/>
                  </a:lnTo>
                  <a:lnTo>
                    <a:pt x="1906" y="152"/>
                  </a:lnTo>
                  <a:lnTo>
                    <a:pt x="1905" y="136"/>
                  </a:lnTo>
                  <a:lnTo>
                    <a:pt x="1903" y="121"/>
                  </a:lnTo>
                  <a:lnTo>
                    <a:pt x="1901" y="113"/>
                  </a:lnTo>
                  <a:lnTo>
                    <a:pt x="1898" y="108"/>
                  </a:lnTo>
                  <a:lnTo>
                    <a:pt x="1894" y="102"/>
                  </a:lnTo>
                  <a:lnTo>
                    <a:pt x="1891" y="96"/>
                  </a:lnTo>
                  <a:lnTo>
                    <a:pt x="1886" y="92"/>
                  </a:lnTo>
                  <a:lnTo>
                    <a:pt x="1881" y="88"/>
                  </a:lnTo>
                  <a:lnTo>
                    <a:pt x="1875" y="84"/>
                  </a:lnTo>
                  <a:lnTo>
                    <a:pt x="1869" y="81"/>
                  </a:lnTo>
                  <a:lnTo>
                    <a:pt x="1861" y="79"/>
                  </a:lnTo>
                  <a:lnTo>
                    <a:pt x="1852" y="78"/>
                  </a:lnTo>
                  <a:lnTo>
                    <a:pt x="1844" y="77"/>
                  </a:lnTo>
                  <a:lnTo>
                    <a:pt x="1834" y="76"/>
                  </a:lnTo>
                  <a:lnTo>
                    <a:pt x="1823" y="77"/>
                  </a:lnTo>
                  <a:lnTo>
                    <a:pt x="1813" y="79"/>
                  </a:lnTo>
                  <a:lnTo>
                    <a:pt x="1804" y="82"/>
                  </a:lnTo>
                  <a:lnTo>
                    <a:pt x="1795" y="88"/>
                  </a:lnTo>
                  <a:lnTo>
                    <a:pt x="1786" y="93"/>
                  </a:lnTo>
                  <a:lnTo>
                    <a:pt x="1780" y="99"/>
                  </a:lnTo>
                  <a:lnTo>
                    <a:pt x="1775" y="107"/>
                  </a:lnTo>
                  <a:lnTo>
                    <a:pt x="1770" y="116"/>
                  </a:lnTo>
                  <a:lnTo>
                    <a:pt x="1769" y="116"/>
                  </a:lnTo>
                  <a:lnTo>
                    <a:pt x="1769" y="82"/>
                  </a:lnTo>
                  <a:lnTo>
                    <a:pt x="1745" y="82"/>
                  </a:lnTo>
                  <a:lnTo>
                    <a:pt x="1745" y="280"/>
                  </a:lnTo>
                  <a:close/>
                  <a:moveTo>
                    <a:pt x="1713" y="188"/>
                  </a:moveTo>
                  <a:lnTo>
                    <a:pt x="1713" y="177"/>
                  </a:lnTo>
                  <a:lnTo>
                    <a:pt x="1712" y="166"/>
                  </a:lnTo>
                  <a:lnTo>
                    <a:pt x="1711" y="157"/>
                  </a:lnTo>
                  <a:lnTo>
                    <a:pt x="1709" y="147"/>
                  </a:lnTo>
                  <a:lnTo>
                    <a:pt x="1706" y="137"/>
                  </a:lnTo>
                  <a:lnTo>
                    <a:pt x="1703" y="127"/>
                  </a:lnTo>
                  <a:lnTo>
                    <a:pt x="1699" y="119"/>
                  </a:lnTo>
                  <a:lnTo>
                    <a:pt x="1694" y="111"/>
                  </a:lnTo>
                  <a:lnTo>
                    <a:pt x="1688" y="104"/>
                  </a:lnTo>
                  <a:lnTo>
                    <a:pt x="1682" y="96"/>
                  </a:lnTo>
                  <a:lnTo>
                    <a:pt x="1674" y="91"/>
                  </a:lnTo>
                  <a:lnTo>
                    <a:pt x="1667" y="85"/>
                  </a:lnTo>
                  <a:lnTo>
                    <a:pt x="1658" y="82"/>
                  </a:lnTo>
                  <a:lnTo>
                    <a:pt x="1648" y="79"/>
                  </a:lnTo>
                  <a:lnTo>
                    <a:pt x="1637" y="77"/>
                  </a:lnTo>
                  <a:lnTo>
                    <a:pt x="1625" y="76"/>
                  </a:lnTo>
                  <a:lnTo>
                    <a:pt x="1615" y="77"/>
                  </a:lnTo>
                  <a:lnTo>
                    <a:pt x="1604" y="79"/>
                  </a:lnTo>
                  <a:lnTo>
                    <a:pt x="1594" y="81"/>
                  </a:lnTo>
                  <a:lnTo>
                    <a:pt x="1585" y="85"/>
                  </a:lnTo>
                  <a:lnTo>
                    <a:pt x="1577" y="90"/>
                  </a:lnTo>
                  <a:lnTo>
                    <a:pt x="1569" y="95"/>
                  </a:lnTo>
                  <a:lnTo>
                    <a:pt x="1563" y="102"/>
                  </a:lnTo>
                  <a:lnTo>
                    <a:pt x="1557" y="109"/>
                  </a:lnTo>
                  <a:lnTo>
                    <a:pt x="1552" y="117"/>
                  </a:lnTo>
                  <a:lnTo>
                    <a:pt x="1548" y="125"/>
                  </a:lnTo>
                  <a:lnTo>
                    <a:pt x="1544" y="134"/>
                  </a:lnTo>
                  <a:lnTo>
                    <a:pt x="1541" y="143"/>
                  </a:lnTo>
                  <a:lnTo>
                    <a:pt x="1539" y="152"/>
                  </a:lnTo>
                  <a:lnTo>
                    <a:pt x="1538" y="161"/>
                  </a:lnTo>
                  <a:lnTo>
                    <a:pt x="1537" y="171"/>
                  </a:lnTo>
                  <a:lnTo>
                    <a:pt x="1536" y="181"/>
                  </a:lnTo>
                  <a:lnTo>
                    <a:pt x="1537" y="191"/>
                  </a:lnTo>
                  <a:lnTo>
                    <a:pt x="1538" y="202"/>
                  </a:lnTo>
                  <a:lnTo>
                    <a:pt x="1539" y="212"/>
                  </a:lnTo>
                  <a:lnTo>
                    <a:pt x="1541" y="221"/>
                  </a:lnTo>
                  <a:lnTo>
                    <a:pt x="1544" y="230"/>
                  </a:lnTo>
                  <a:lnTo>
                    <a:pt x="1548" y="239"/>
                  </a:lnTo>
                  <a:lnTo>
                    <a:pt x="1552" y="247"/>
                  </a:lnTo>
                  <a:lnTo>
                    <a:pt x="1557" y="255"/>
                  </a:lnTo>
                  <a:lnTo>
                    <a:pt x="1563" y="261"/>
                  </a:lnTo>
                  <a:lnTo>
                    <a:pt x="1569" y="268"/>
                  </a:lnTo>
                  <a:lnTo>
                    <a:pt x="1577" y="273"/>
                  </a:lnTo>
                  <a:lnTo>
                    <a:pt x="1585" y="278"/>
                  </a:lnTo>
                  <a:lnTo>
                    <a:pt x="1594" y="281"/>
                  </a:lnTo>
                  <a:lnTo>
                    <a:pt x="1604" y="284"/>
                  </a:lnTo>
                  <a:lnTo>
                    <a:pt x="1615" y="285"/>
                  </a:lnTo>
                  <a:lnTo>
                    <a:pt x="1625" y="286"/>
                  </a:lnTo>
                  <a:lnTo>
                    <a:pt x="1635" y="285"/>
                  </a:lnTo>
                  <a:lnTo>
                    <a:pt x="1644" y="284"/>
                  </a:lnTo>
                  <a:lnTo>
                    <a:pt x="1651" y="283"/>
                  </a:lnTo>
                  <a:lnTo>
                    <a:pt x="1659" y="281"/>
                  </a:lnTo>
                  <a:lnTo>
                    <a:pt x="1667" y="279"/>
                  </a:lnTo>
                  <a:lnTo>
                    <a:pt x="1673" y="275"/>
                  </a:lnTo>
                  <a:lnTo>
                    <a:pt x="1678" y="271"/>
                  </a:lnTo>
                  <a:lnTo>
                    <a:pt x="1684" y="267"/>
                  </a:lnTo>
                  <a:lnTo>
                    <a:pt x="1689" y="262"/>
                  </a:lnTo>
                  <a:lnTo>
                    <a:pt x="1694" y="257"/>
                  </a:lnTo>
                  <a:lnTo>
                    <a:pt x="1698" y="252"/>
                  </a:lnTo>
                  <a:lnTo>
                    <a:pt x="1701" y="245"/>
                  </a:lnTo>
                  <a:lnTo>
                    <a:pt x="1708" y="231"/>
                  </a:lnTo>
                  <a:lnTo>
                    <a:pt x="1712" y="215"/>
                  </a:lnTo>
                  <a:lnTo>
                    <a:pt x="1688" y="215"/>
                  </a:lnTo>
                  <a:lnTo>
                    <a:pt x="1685" y="226"/>
                  </a:lnTo>
                  <a:lnTo>
                    <a:pt x="1681" y="235"/>
                  </a:lnTo>
                  <a:lnTo>
                    <a:pt x="1674" y="244"/>
                  </a:lnTo>
                  <a:lnTo>
                    <a:pt x="1668" y="252"/>
                  </a:lnTo>
                  <a:lnTo>
                    <a:pt x="1659" y="257"/>
                  </a:lnTo>
                  <a:lnTo>
                    <a:pt x="1649" y="261"/>
                  </a:lnTo>
                  <a:lnTo>
                    <a:pt x="1638" y="265"/>
                  </a:lnTo>
                  <a:lnTo>
                    <a:pt x="1625" y="266"/>
                  </a:lnTo>
                  <a:lnTo>
                    <a:pt x="1618" y="265"/>
                  </a:lnTo>
                  <a:lnTo>
                    <a:pt x="1609" y="264"/>
                  </a:lnTo>
                  <a:lnTo>
                    <a:pt x="1603" y="261"/>
                  </a:lnTo>
                  <a:lnTo>
                    <a:pt x="1596" y="258"/>
                  </a:lnTo>
                  <a:lnTo>
                    <a:pt x="1590" y="255"/>
                  </a:lnTo>
                  <a:lnTo>
                    <a:pt x="1584" y="251"/>
                  </a:lnTo>
                  <a:lnTo>
                    <a:pt x="1580" y="245"/>
                  </a:lnTo>
                  <a:lnTo>
                    <a:pt x="1576" y="240"/>
                  </a:lnTo>
                  <a:lnTo>
                    <a:pt x="1573" y="234"/>
                  </a:lnTo>
                  <a:lnTo>
                    <a:pt x="1569" y="228"/>
                  </a:lnTo>
                  <a:lnTo>
                    <a:pt x="1566" y="221"/>
                  </a:lnTo>
                  <a:lnTo>
                    <a:pt x="1564" y="215"/>
                  </a:lnTo>
                  <a:lnTo>
                    <a:pt x="1562" y="201"/>
                  </a:lnTo>
                  <a:lnTo>
                    <a:pt x="1561" y="188"/>
                  </a:lnTo>
                  <a:lnTo>
                    <a:pt x="1713" y="188"/>
                  </a:lnTo>
                  <a:close/>
                  <a:moveTo>
                    <a:pt x="1561" y="167"/>
                  </a:moveTo>
                  <a:lnTo>
                    <a:pt x="1563" y="153"/>
                  </a:lnTo>
                  <a:lnTo>
                    <a:pt x="1567" y="140"/>
                  </a:lnTo>
                  <a:lnTo>
                    <a:pt x="1573" y="129"/>
                  </a:lnTo>
                  <a:lnTo>
                    <a:pt x="1580" y="118"/>
                  </a:lnTo>
                  <a:lnTo>
                    <a:pt x="1584" y="113"/>
                  </a:lnTo>
                  <a:lnTo>
                    <a:pt x="1589" y="109"/>
                  </a:lnTo>
                  <a:lnTo>
                    <a:pt x="1594" y="106"/>
                  </a:lnTo>
                  <a:lnTo>
                    <a:pt x="1600" y="103"/>
                  </a:lnTo>
                  <a:lnTo>
                    <a:pt x="1605" y="99"/>
                  </a:lnTo>
                  <a:lnTo>
                    <a:pt x="1611" y="98"/>
                  </a:lnTo>
                  <a:lnTo>
                    <a:pt x="1619" y="97"/>
                  </a:lnTo>
                  <a:lnTo>
                    <a:pt x="1625" y="96"/>
                  </a:lnTo>
                  <a:lnTo>
                    <a:pt x="1633" y="97"/>
                  </a:lnTo>
                  <a:lnTo>
                    <a:pt x="1640" y="98"/>
                  </a:lnTo>
                  <a:lnTo>
                    <a:pt x="1646" y="99"/>
                  </a:lnTo>
                  <a:lnTo>
                    <a:pt x="1651" y="103"/>
                  </a:lnTo>
                  <a:lnTo>
                    <a:pt x="1658" y="106"/>
                  </a:lnTo>
                  <a:lnTo>
                    <a:pt x="1662" y="109"/>
                  </a:lnTo>
                  <a:lnTo>
                    <a:pt x="1668" y="113"/>
                  </a:lnTo>
                  <a:lnTo>
                    <a:pt x="1672" y="118"/>
                  </a:lnTo>
                  <a:lnTo>
                    <a:pt x="1675" y="123"/>
                  </a:lnTo>
                  <a:lnTo>
                    <a:pt x="1678" y="129"/>
                  </a:lnTo>
                  <a:lnTo>
                    <a:pt x="1682" y="135"/>
                  </a:lnTo>
                  <a:lnTo>
                    <a:pt x="1684" y="140"/>
                  </a:lnTo>
                  <a:lnTo>
                    <a:pt x="1687" y="153"/>
                  </a:lnTo>
                  <a:lnTo>
                    <a:pt x="1689" y="167"/>
                  </a:lnTo>
                  <a:lnTo>
                    <a:pt x="1561" y="167"/>
                  </a:lnTo>
                  <a:close/>
                  <a:moveTo>
                    <a:pt x="1226" y="280"/>
                  </a:moveTo>
                  <a:lnTo>
                    <a:pt x="1251" y="280"/>
                  </a:lnTo>
                  <a:lnTo>
                    <a:pt x="1251" y="170"/>
                  </a:lnTo>
                  <a:lnTo>
                    <a:pt x="1252" y="154"/>
                  </a:lnTo>
                  <a:lnTo>
                    <a:pt x="1254" y="140"/>
                  </a:lnTo>
                  <a:lnTo>
                    <a:pt x="1256" y="134"/>
                  </a:lnTo>
                  <a:lnTo>
                    <a:pt x="1258" y="129"/>
                  </a:lnTo>
                  <a:lnTo>
                    <a:pt x="1261" y="122"/>
                  </a:lnTo>
                  <a:lnTo>
                    <a:pt x="1265" y="118"/>
                  </a:lnTo>
                  <a:lnTo>
                    <a:pt x="1268" y="112"/>
                  </a:lnTo>
                  <a:lnTo>
                    <a:pt x="1272" y="109"/>
                  </a:lnTo>
                  <a:lnTo>
                    <a:pt x="1278" y="105"/>
                  </a:lnTo>
                  <a:lnTo>
                    <a:pt x="1283" y="102"/>
                  </a:lnTo>
                  <a:lnTo>
                    <a:pt x="1288" y="99"/>
                  </a:lnTo>
                  <a:lnTo>
                    <a:pt x="1295" y="98"/>
                  </a:lnTo>
                  <a:lnTo>
                    <a:pt x="1302" y="97"/>
                  </a:lnTo>
                  <a:lnTo>
                    <a:pt x="1310" y="96"/>
                  </a:lnTo>
                  <a:lnTo>
                    <a:pt x="1315" y="96"/>
                  </a:lnTo>
                  <a:lnTo>
                    <a:pt x="1320" y="97"/>
                  </a:lnTo>
                  <a:lnTo>
                    <a:pt x="1325" y="98"/>
                  </a:lnTo>
                  <a:lnTo>
                    <a:pt x="1329" y="100"/>
                  </a:lnTo>
                  <a:lnTo>
                    <a:pt x="1336" y="105"/>
                  </a:lnTo>
                  <a:lnTo>
                    <a:pt x="1342" y="111"/>
                  </a:lnTo>
                  <a:lnTo>
                    <a:pt x="1346" y="118"/>
                  </a:lnTo>
                  <a:lnTo>
                    <a:pt x="1349" y="126"/>
                  </a:lnTo>
                  <a:lnTo>
                    <a:pt x="1351" y="136"/>
                  </a:lnTo>
                  <a:lnTo>
                    <a:pt x="1351" y="146"/>
                  </a:lnTo>
                  <a:lnTo>
                    <a:pt x="1351" y="280"/>
                  </a:lnTo>
                  <a:lnTo>
                    <a:pt x="1375" y="280"/>
                  </a:lnTo>
                  <a:lnTo>
                    <a:pt x="1375" y="167"/>
                  </a:lnTo>
                  <a:lnTo>
                    <a:pt x="1376" y="154"/>
                  </a:lnTo>
                  <a:lnTo>
                    <a:pt x="1378" y="142"/>
                  </a:lnTo>
                  <a:lnTo>
                    <a:pt x="1381" y="129"/>
                  </a:lnTo>
                  <a:lnTo>
                    <a:pt x="1387" y="119"/>
                  </a:lnTo>
                  <a:lnTo>
                    <a:pt x="1390" y="113"/>
                  </a:lnTo>
                  <a:lnTo>
                    <a:pt x="1393" y="109"/>
                  </a:lnTo>
                  <a:lnTo>
                    <a:pt x="1398" y="106"/>
                  </a:lnTo>
                  <a:lnTo>
                    <a:pt x="1403" y="103"/>
                  </a:lnTo>
                  <a:lnTo>
                    <a:pt x="1408" y="99"/>
                  </a:lnTo>
                  <a:lnTo>
                    <a:pt x="1415" y="98"/>
                  </a:lnTo>
                  <a:lnTo>
                    <a:pt x="1421" y="97"/>
                  </a:lnTo>
                  <a:lnTo>
                    <a:pt x="1429" y="96"/>
                  </a:lnTo>
                  <a:lnTo>
                    <a:pt x="1441" y="97"/>
                  </a:lnTo>
                  <a:lnTo>
                    <a:pt x="1452" y="99"/>
                  </a:lnTo>
                  <a:lnTo>
                    <a:pt x="1456" y="102"/>
                  </a:lnTo>
                  <a:lnTo>
                    <a:pt x="1459" y="104"/>
                  </a:lnTo>
                  <a:lnTo>
                    <a:pt x="1462" y="106"/>
                  </a:lnTo>
                  <a:lnTo>
                    <a:pt x="1466" y="109"/>
                  </a:lnTo>
                  <a:lnTo>
                    <a:pt x="1470" y="117"/>
                  </a:lnTo>
                  <a:lnTo>
                    <a:pt x="1473" y="125"/>
                  </a:lnTo>
                  <a:lnTo>
                    <a:pt x="1475" y="135"/>
                  </a:lnTo>
                  <a:lnTo>
                    <a:pt x="1476" y="147"/>
                  </a:lnTo>
                  <a:lnTo>
                    <a:pt x="1476" y="280"/>
                  </a:lnTo>
                  <a:lnTo>
                    <a:pt x="1500" y="280"/>
                  </a:lnTo>
                  <a:lnTo>
                    <a:pt x="1500" y="146"/>
                  </a:lnTo>
                  <a:lnTo>
                    <a:pt x="1500" y="137"/>
                  </a:lnTo>
                  <a:lnTo>
                    <a:pt x="1499" y="130"/>
                  </a:lnTo>
                  <a:lnTo>
                    <a:pt x="1498" y="122"/>
                  </a:lnTo>
                  <a:lnTo>
                    <a:pt x="1496" y="116"/>
                  </a:lnTo>
                  <a:lnTo>
                    <a:pt x="1494" y="109"/>
                  </a:lnTo>
                  <a:lnTo>
                    <a:pt x="1490" y="104"/>
                  </a:lnTo>
                  <a:lnTo>
                    <a:pt x="1487" y="98"/>
                  </a:lnTo>
                  <a:lnTo>
                    <a:pt x="1484" y="93"/>
                  </a:lnTo>
                  <a:lnTo>
                    <a:pt x="1480" y="90"/>
                  </a:lnTo>
                  <a:lnTo>
                    <a:pt x="1474" y="85"/>
                  </a:lnTo>
                  <a:lnTo>
                    <a:pt x="1469" y="83"/>
                  </a:lnTo>
                  <a:lnTo>
                    <a:pt x="1463" y="80"/>
                  </a:lnTo>
                  <a:lnTo>
                    <a:pt x="1457" y="79"/>
                  </a:lnTo>
                  <a:lnTo>
                    <a:pt x="1449" y="77"/>
                  </a:lnTo>
                  <a:lnTo>
                    <a:pt x="1443" y="77"/>
                  </a:lnTo>
                  <a:lnTo>
                    <a:pt x="1434" y="76"/>
                  </a:lnTo>
                  <a:lnTo>
                    <a:pt x="1425" y="77"/>
                  </a:lnTo>
                  <a:lnTo>
                    <a:pt x="1415" y="79"/>
                  </a:lnTo>
                  <a:lnTo>
                    <a:pt x="1406" y="81"/>
                  </a:lnTo>
                  <a:lnTo>
                    <a:pt x="1398" y="85"/>
                  </a:lnTo>
                  <a:lnTo>
                    <a:pt x="1390" y="91"/>
                  </a:lnTo>
                  <a:lnTo>
                    <a:pt x="1382" y="98"/>
                  </a:lnTo>
                  <a:lnTo>
                    <a:pt x="1376" y="106"/>
                  </a:lnTo>
                  <a:lnTo>
                    <a:pt x="1372" y="115"/>
                  </a:lnTo>
                  <a:lnTo>
                    <a:pt x="1368" y="106"/>
                  </a:lnTo>
                  <a:lnTo>
                    <a:pt x="1363" y="98"/>
                  </a:lnTo>
                  <a:lnTo>
                    <a:pt x="1358" y="91"/>
                  </a:lnTo>
                  <a:lnTo>
                    <a:pt x="1350" y="85"/>
                  </a:lnTo>
                  <a:lnTo>
                    <a:pt x="1342" y="81"/>
                  </a:lnTo>
                  <a:lnTo>
                    <a:pt x="1334" y="79"/>
                  </a:lnTo>
                  <a:lnTo>
                    <a:pt x="1324" y="77"/>
                  </a:lnTo>
                  <a:lnTo>
                    <a:pt x="1314" y="76"/>
                  </a:lnTo>
                  <a:lnTo>
                    <a:pt x="1304" y="77"/>
                  </a:lnTo>
                  <a:lnTo>
                    <a:pt x="1293" y="79"/>
                  </a:lnTo>
                  <a:lnTo>
                    <a:pt x="1283" y="82"/>
                  </a:lnTo>
                  <a:lnTo>
                    <a:pt x="1274" y="86"/>
                  </a:lnTo>
                  <a:lnTo>
                    <a:pt x="1267" y="92"/>
                  </a:lnTo>
                  <a:lnTo>
                    <a:pt x="1260" y="99"/>
                  </a:lnTo>
                  <a:lnTo>
                    <a:pt x="1255" y="107"/>
                  </a:lnTo>
                  <a:lnTo>
                    <a:pt x="1250" y="116"/>
                  </a:lnTo>
                  <a:lnTo>
                    <a:pt x="1248" y="116"/>
                  </a:lnTo>
                  <a:lnTo>
                    <a:pt x="1248" y="82"/>
                  </a:lnTo>
                  <a:lnTo>
                    <a:pt x="1226" y="82"/>
                  </a:lnTo>
                  <a:lnTo>
                    <a:pt x="1226" y="280"/>
                  </a:lnTo>
                  <a:close/>
                  <a:moveTo>
                    <a:pt x="1105" y="280"/>
                  </a:moveTo>
                  <a:lnTo>
                    <a:pt x="1097" y="302"/>
                  </a:lnTo>
                  <a:lnTo>
                    <a:pt x="1091" y="314"/>
                  </a:lnTo>
                  <a:lnTo>
                    <a:pt x="1084" y="324"/>
                  </a:lnTo>
                  <a:lnTo>
                    <a:pt x="1080" y="328"/>
                  </a:lnTo>
                  <a:lnTo>
                    <a:pt x="1076" y="331"/>
                  </a:lnTo>
                  <a:lnTo>
                    <a:pt x="1069" y="333"/>
                  </a:lnTo>
                  <a:lnTo>
                    <a:pt x="1063" y="333"/>
                  </a:lnTo>
                  <a:lnTo>
                    <a:pt x="1054" y="333"/>
                  </a:lnTo>
                  <a:lnTo>
                    <a:pt x="1045" y="332"/>
                  </a:lnTo>
                  <a:lnTo>
                    <a:pt x="1045" y="351"/>
                  </a:lnTo>
                  <a:lnTo>
                    <a:pt x="1053" y="353"/>
                  </a:lnTo>
                  <a:lnTo>
                    <a:pt x="1064" y="353"/>
                  </a:lnTo>
                  <a:lnTo>
                    <a:pt x="1075" y="353"/>
                  </a:lnTo>
                  <a:lnTo>
                    <a:pt x="1083" y="351"/>
                  </a:lnTo>
                  <a:lnTo>
                    <a:pt x="1090" y="349"/>
                  </a:lnTo>
                  <a:lnTo>
                    <a:pt x="1096" y="345"/>
                  </a:lnTo>
                  <a:lnTo>
                    <a:pt x="1102" y="339"/>
                  </a:lnTo>
                  <a:lnTo>
                    <a:pt x="1107" y="332"/>
                  </a:lnTo>
                  <a:lnTo>
                    <a:pt x="1111" y="322"/>
                  </a:lnTo>
                  <a:lnTo>
                    <a:pt x="1117" y="310"/>
                  </a:lnTo>
                  <a:lnTo>
                    <a:pt x="1202" y="82"/>
                  </a:lnTo>
                  <a:lnTo>
                    <a:pt x="1178" y="82"/>
                  </a:lnTo>
                  <a:lnTo>
                    <a:pt x="1117" y="251"/>
                  </a:lnTo>
                  <a:lnTo>
                    <a:pt x="1052" y="82"/>
                  </a:lnTo>
                  <a:lnTo>
                    <a:pt x="1026" y="82"/>
                  </a:lnTo>
                  <a:lnTo>
                    <a:pt x="1105" y="280"/>
                  </a:lnTo>
                  <a:close/>
                  <a:moveTo>
                    <a:pt x="919" y="76"/>
                  </a:moveTo>
                  <a:lnTo>
                    <a:pt x="907" y="77"/>
                  </a:lnTo>
                  <a:lnTo>
                    <a:pt x="897" y="78"/>
                  </a:lnTo>
                  <a:lnTo>
                    <a:pt x="888" y="81"/>
                  </a:lnTo>
                  <a:lnTo>
                    <a:pt x="878" y="84"/>
                  </a:lnTo>
                  <a:lnTo>
                    <a:pt x="870" y="89"/>
                  </a:lnTo>
                  <a:lnTo>
                    <a:pt x="863" y="94"/>
                  </a:lnTo>
                  <a:lnTo>
                    <a:pt x="855" y="100"/>
                  </a:lnTo>
                  <a:lnTo>
                    <a:pt x="849" y="107"/>
                  </a:lnTo>
                  <a:lnTo>
                    <a:pt x="843" y="115"/>
                  </a:lnTo>
                  <a:lnTo>
                    <a:pt x="838" y="123"/>
                  </a:lnTo>
                  <a:lnTo>
                    <a:pt x="835" y="132"/>
                  </a:lnTo>
                  <a:lnTo>
                    <a:pt x="830" y="140"/>
                  </a:lnTo>
                  <a:lnTo>
                    <a:pt x="828" y="150"/>
                  </a:lnTo>
                  <a:lnTo>
                    <a:pt x="826" y="160"/>
                  </a:lnTo>
                  <a:lnTo>
                    <a:pt x="825" y="171"/>
                  </a:lnTo>
                  <a:lnTo>
                    <a:pt x="825" y="181"/>
                  </a:lnTo>
                  <a:lnTo>
                    <a:pt x="825" y="191"/>
                  </a:lnTo>
                  <a:lnTo>
                    <a:pt x="826" y="202"/>
                  </a:lnTo>
                  <a:lnTo>
                    <a:pt x="828" y="212"/>
                  </a:lnTo>
                  <a:lnTo>
                    <a:pt x="830" y="221"/>
                  </a:lnTo>
                  <a:lnTo>
                    <a:pt x="835" y="230"/>
                  </a:lnTo>
                  <a:lnTo>
                    <a:pt x="838" y="239"/>
                  </a:lnTo>
                  <a:lnTo>
                    <a:pt x="843" y="247"/>
                  </a:lnTo>
                  <a:lnTo>
                    <a:pt x="849" y="255"/>
                  </a:lnTo>
                  <a:lnTo>
                    <a:pt x="855" y="261"/>
                  </a:lnTo>
                  <a:lnTo>
                    <a:pt x="863" y="268"/>
                  </a:lnTo>
                  <a:lnTo>
                    <a:pt x="870" y="273"/>
                  </a:lnTo>
                  <a:lnTo>
                    <a:pt x="878" y="278"/>
                  </a:lnTo>
                  <a:lnTo>
                    <a:pt x="888" y="281"/>
                  </a:lnTo>
                  <a:lnTo>
                    <a:pt x="897" y="284"/>
                  </a:lnTo>
                  <a:lnTo>
                    <a:pt x="907" y="285"/>
                  </a:lnTo>
                  <a:lnTo>
                    <a:pt x="919" y="286"/>
                  </a:lnTo>
                  <a:lnTo>
                    <a:pt x="930" y="285"/>
                  </a:lnTo>
                  <a:lnTo>
                    <a:pt x="940" y="284"/>
                  </a:lnTo>
                  <a:lnTo>
                    <a:pt x="949" y="281"/>
                  </a:lnTo>
                  <a:lnTo>
                    <a:pt x="959" y="278"/>
                  </a:lnTo>
                  <a:lnTo>
                    <a:pt x="967" y="273"/>
                  </a:lnTo>
                  <a:lnTo>
                    <a:pt x="975" y="268"/>
                  </a:lnTo>
                  <a:lnTo>
                    <a:pt x="982" y="261"/>
                  </a:lnTo>
                  <a:lnTo>
                    <a:pt x="988" y="255"/>
                  </a:lnTo>
                  <a:lnTo>
                    <a:pt x="994" y="247"/>
                  </a:lnTo>
                  <a:lnTo>
                    <a:pt x="999" y="239"/>
                  </a:lnTo>
                  <a:lnTo>
                    <a:pt x="1002" y="230"/>
                  </a:lnTo>
                  <a:lnTo>
                    <a:pt x="1007" y="221"/>
                  </a:lnTo>
                  <a:lnTo>
                    <a:pt x="1009" y="212"/>
                  </a:lnTo>
                  <a:lnTo>
                    <a:pt x="1011" y="202"/>
                  </a:lnTo>
                  <a:lnTo>
                    <a:pt x="1012" y="191"/>
                  </a:lnTo>
                  <a:lnTo>
                    <a:pt x="1012" y="181"/>
                  </a:lnTo>
                  <a:lnTo>
                    <a:pt x="1012" y="171"/>
                  </a:lnTo>
                  <a:lnTo>
                    <a:pt x="1011" y="160"/>
                  </a:lnTo>
                  <a:lnTo>
                    <a:pt x="1009" y="150"/>
                  </a:lnTo>
                  <a:lnTo>
                    <a:pt x="1007" y="140"/>
                  </a:lnTo>
                  <a:lnTo>
                    <a:pt x="1002" y="132"/>
                  </a:lnTo>
                  <a:lnTo>
                    <a:pt x="999" y="123"/>
                  </a:lnTo>
                  <a:lnTo>
                    <a:pt x="994" y="115"/>
                  </a:lnTo>
                  <a:lnTo>
                    <a:pt x="988" y="107"/>
                  </a:lnTo>
                  <a:lnTo>
                    <a:pt x="982" y="100"/>
                  </a:lnTo>
                  <a:lnTo>
                    <a:pt x="975" y="94"/>
                  </a:lnTo>
                  <a:lnTo>
                    <a:pt x="967" y="89"/>
                  </a:lnTo>
                  <a:lnTo>
                    <a:pt x="959" y="84"/>
                  </a:lnTo>
                  <a:lnTo>
                    <a:pt x="949" y="81"/>
                  </a:lnTo>
                  <a:lnTo>
                    <a:pt x="940" y="78"/>
                  </a:lnTo>
                  <a:lnTo>
                    <a:pt x="930" y="77"/>
                  </a:lnTo>
                  <a:lnTo>
                    <a:pt x="919" y="76"/>
                  </a:lnTo>
                  <a:close/>
                  <a:moveTo>
                    <a:pt x="919" y="96"/>
                  </a:moveTo>
                  <a:lnTo>
                    <a:pt x="927" y="97"/>
                  </a:lnTo>
                  <a:lnTo>
                    <a:pt x="935" y="98"/>
                  </a:lnTo>
                  <a:lnTo>
                    <a:pt x="942" y="100"/>
                  </a:lnTo>
                  <a:lnTo>
                    <a:pt x="949" y="104"/>
                  </a:lnTo>
                  <a:lnTo>
                    <a:pt x="955" y="108"/>
                  </a:lnTo>
                  <a:lnTo>
                    <a:pt x="961" y="112"/>
                  </a:lnTo>
                  <a:lnTo>
                    <a:pt x="965" y="118"/>
                  </a:lnTo>
                  <a:lnTo>
                    <a:pt x="971" y="123"/>
                  </a:lnTo>
                  <a:lnTo>
                    <a:pt x="975" y="130"/>
                  </a:lnTo>
                  <a:lnTo>
                    <a:pt x="978" y="136"/>
                  </a:lnTo>
                  <a:lnTo>
                    <a:pt x="982" y="143"/>
                  </a:lnTo>
                  <a:lnTo>
                    <a:pt x="984" y="150"/>
                  </a:lnTo>
                  <a:lnTo>
                    <a:pt x="986" y="158"/>
                  </a:lnTo>
                  <a:lnTo>
                    <a:pt x="987" y="165"/>
                  </a:lnTo>
                  <a:lnTo>
                    <a:pt x="988" y="173"/>
                  </a:lnTo>
                  <a:lnTo>
                    <a:pt x="988" y="181"/>
                  </a:lnTo>
                  <a:lnTo>
                    <a:pt x="988" y="189"/>
                  </a:lnTo>
                  <a:lnTo>
                    <a:pt x="987" y="197"/>
                  </a:lnTo>
                  <a:lnTo>
                    <a:pt x="986" y="204"/>
                  </a:lnTo>
                  <a:lnTo>
                    <a:pt x="984" y="212"/>
                  </a:lnTo>
                  <a:lnTo>
                    <a:pt x="982" y="219"/>
                  </a:lnTo>
                  <a:lnTo>
                    <a:pt x="978" y="226"/>
                  </a:lnTo>
                  <a:lnTo>
                    <a:pt x="975" y="232"/>
                  </a:lnTo>
                  <a:lnTo>
                    <a:pt x="971" y="239"/>
                  </a:lnTo>
                  <a:lnTo>
                    <a:pt x="965" y="245"/>
                  </a:lnTo>
                  <a:lnTo>
                    <a:pt x="961" y="250"/>
                  </a:lnTo>
                  <a:lnTo>
                    <a:pt x="955" y="254"/>
                  </a:lnTo>
                  <a:lnTo>
                    <a:pt x="949" y="258"/>
                  </a:lnTo>
                  <a:lnTo>
                    <a:pt x="942" y="261"/>
                  </a:lnTo>
                  <a:lnTo>
                    <a:pt x="935" y="264"/>
                  </a:lnTo>
                  <a:lnTo>
                    <a:pt x="927" y="265"/>
                  </a:lnTo>
                  <a:lnTo>
                    <a:pt x="919" y="266"/>
                  </a:lnTo>
                  <a:lnTo>
                    <a:pt x="910" y="265"/>
                  </a:lnTo>
                  <a:lnTo>
                    <a:pt x="902" y="264"/>
                  </a:lnTo>
                  <a:lnTo>
                    <a:pt x="895" y="261"/>
                  </a:lnTo>
                  <a:lnTo>
                    <a:pt x="888" y="258"/>
                  </a:lnTo>
                  <a:lnTo>
                    <a:pt x="882" y="254"/>
                  </a:lnTo>
                  <a:lnTo>
                    <a:pt x="876" y="250"/>
                  </a:lnTo>
                  <a:lnTo>
                    <a:pt x="871" y="245"/>
                  </a:lnTo>
                  <a:lnTo>
                    <a:pt x="866" y="239"/>
                  </a:lnTo>
                  <a:lnTo>
                    <a:pt x="863" y="232"/>
                  </a:lnTo>
                  <a:lnTo>
                    <a:pt x="859" y="226"/>
                  </a:lnTo>
                  <a:lnTo>
                    <a:pt x="855" y="219"/>
                  </a:lnTo>
                  <a:lnTo>
                    <a:pt x="853" y="212"/>
                  </a:lnTo>
                  <a:lnTo>
                    <a:pt x="851" y="204"/>
                  </a:lnTo>
                  <a:lnTo>
                    <a:pt x="850" y="197"/>
                  </a:lnTo>
                  <a:lnTo>
                    <a:pt x="849" y="189"/>
                  </a:lnTo>
                  <a:lnTo>
                    <a:pt x="849" y="181"/>
                  </a:lnTo>
                  <a:lnTo>
                    <a:pt x="849" y="173"/>
                  </a:lnTo>
                  <a:lnTo>
                    <a:pt x="850" y="165"/>
                  </a:lnTo>
                  <a:lnTo>
                    <a:pt x="851" y="158"/>
                  </a:lnTo>
                  <a:lnTo>
                    <a:pt x="853" y="150"/>
                  </a:lnTo>
                  <a:lnTo>
                    <a:pt x="855" y="143"/>
                  </a:lnTo>
                  <a:lnTo>
                    <a:pt x="859" y="136"/>
                  </a:lnTo>
                  <a:lnTo>
                    <a:pt x="863" y="130"/>
                  </a:lnTo>
                  <a:lnTo>
                    <a:pt x="866" y="123"/>
                  </a:lnTo>
                  <a:lnTo>
                    <a:pt x="871" y="118"/>
                  </a:lnTo>
                  <a:lnTo>
                    <a:pt x="876" y="112"/>
                  </a:lnTo>
                  <a:lnTo>
                    <a:pt x="882" y="108"/>
                  </a:lnTo>
                  <a:lnTo>
                    <a:pt x="888" y="104"/>
                  </a:lnTo>
                  <a:lnTo>
                    <a:pt x="895" y="100"/>
                  </a:lnTo>
                  <a:lnTo>
                    <a:pt x="902" y="98"/>
                  </a:lnTo>
                  <a:lnTo>
                    <a:pt x="910" y="97"/>
                  </a:lnTo>
                  <a:lnTo>
                    <a:pt x="919" y="96"/>
                  </a:lnTo>
                  <a:close/>
                  <a:moveTo>
                    <a:pt x="765" y="280"/>
                  </a:moveTo>
                  <a:lnTo>
                    <a:pt x="788" y="280"/>
                  </a:lnTo>
                  <a:lnTo>
                    <a:pt x="788" y="5"/>
                  </a:lnTo>
                  <a:lnTo>
                    <a:pt x="765" y="5"/>
                  </a:lnTo>
                  <a:lnTo>
                    <a:pt x="765" y="280"/>
                  </a:lnTo>
                  <a:close/>
                  <a:moveTo>
                    <a:pt x="702" y="181"/>
                  </a:moveTo>
                  <a:lnTo>
                    <a:pt x="701" y="197"/>
                  </a:lnTo>
                  <a:lnTo>
                    <a:pt x="699" y="212"/>
                  </a:lnTo>
                  <a:lnTo>
                    <a:pt x="696" y="219"/>
                  </a:lnTo>
                  <a:lnTo>
                    <a:pt x="693" y="226"/>
                  </a:lnTo>
                  <a:lnTo>
                    <a:pt x="690" y="232"/>
                  </a:lnTo>
                  <a:lnTo>
                    <a:pt x="687" y="239"/>
                  </a:lnTo>
                  <a:lnTo>
                    <a:pt x="682" y="244"/>
                  </a:lnTo>
                  <a:lnTo>
                    <a:pt x="678" y="250"/>
                  </a:lnTo>
                  <a:lnTo>
                    <a:pt x="673" y="254"/>
                  </a:lnTo>
                  <a:lnTo>
                    <a:pt x="666" y="258"/>
                  </a:lnTo>
                  <a:lnTo>
                    <a:pt x="660" y="261"/>
                  </a:lnTo>
                  <a:lnTo>
                    <a:pt x="653" y="264"/>
                  </a:lnTo>
                  <a:lnTo>
                    <a:pt x="646" y="265"/>
                  </a:lnTo>
                  <a:lnTo>
                    <a:pt x="637" y="266"/>
                  </a:lnTo>
                  <a:lnTo>
                    <a:pt x="627" y="265"/>
                  </a:lnTo>
                  <a:lnTo>
                    <a:pt x="619" y="264"/>
                  </a:lnTo>
                  <a:lnTo>
                    <a:pt x="611" y="261"/>
                  </a:lnTo>
                  <a:lnTo>
                    <a:pt x="605" y="258"/>
                  </a:lnTo>
                  <a:lnTo>
                    <a:pt x="598" y="254"/>
                  </a:lnTo>
                  <a:lnTo>
                    <a:pt x="593" y="250"/>
                  </a:lnTo>
                  <a:lnTo>
                    <a:pt x="587" y="244"/>
                  </a:lnTo>
                  <a:lnTo>
                    <a:pt x="583" y="239"/>
                  </a:lnTo>
                  <a:lnTo>
                    <a:pt x="579" y="232"/>
                  </a:lnTo>
                  <a:lnTo>
                    <a:pt x="576" y="226"/>
                  </a:lnTo>
                  <a:lnTo>
                    <a:pt x="573" y="219"/>
                  </a:lnTo>
                  <a:lnTo>
                    <a:pt x="571" y="212"/>
                  </a:lnTo>
                  <a:lnTo>
                    <a:pt x="568" y="197"/>
                  </a:lnTo>
                  <a:lnTo>
                    <a:pt x="567" y="181"/>
                  </a:lnTo>
                  <a:lnTo>
                    <a:pt x="568" y="164"/>
                  </a:lnTo>
                  <a:lnTo>
                    <a:pt x="570" y="149"/>
                  </a:lnTo>
                  <a:lnTo>
                    <a:pt x="572" y="142"/>
                  </a:lnTo>
                  <a:lnTo>
                    <a:pt x="576" y="134"/>
                  </a:lnTo>
                  <a:lnTo>
                    <a:pt x="579" y="127"/>
                  </a:lnTo>
                  <a:lnTo>
                    <a:pt x="582" y="122"/>
                  </a:lnTo>
                  <a:lnTo>
                    <a:pt x="586" y="117"/>
                  </a:lnTo>
                  <a:lnTo>
                    <a:pt x="592" y="111"/>
                  </a:lnTo>
                  <a:lnTo>
                    <a:pt x="597" y="107"/>
                  </a:lnTo>
                  <a:lnTo>
                    <a:pt x="604" y="104"/>
                  </a:lnTo>
                  <a:lnTo>
                    <a:pt x="610" y="100"/>
                  </a:lnTo>
                  <a:lnTo>
                    <a:pt x="619" y="98"/>
                  </a:lnTo>
                  <a:lnTo>
                    <a:pt x="627" y="97"/>
                  </a:lnTo>
                  <a:lnTo>
                    <a:pt x="637" y="96"/>
                  </a:lnTo>
                  <a:lnTo>
                    <a:pt x="646" y="97"/>
                  </a:lnTo>
                  <a:lnTo>
                    <a:pt x="653" y="98"/>
                  </a:lnTo>
                  <a:lnTo>
                    <a:pt x="660" y="100"/>
                  </a:lnTo>
                  <a:lnTo>
                    <a:pt x="666" y="104"/>
                  </a:lnTo>
                  <a:lnTo>
                    <a:pt x="673" y="108"/>
                  </a:lnTo>
                  <a:lnTo>
                    <a:pt x="678" y="112"/>
                  </a:lnTo>
                  <a:lnTo>
                    <a:pt x="682" y="118"/>
                  </a:lnTo>
                  <a:lnTo>
                    <a:pt x="687" y="123"/>
                  </a:lnTo>
                  <a:lnTo>
                    <a:pt x="690" y="130"/>
                  </a:lnTo>
                  <a:lnTo>
                    <a:pt x="693" y="136"/>
                  </a:lnTo>
                  <a:lnTo>
                    <a:pt x="696" y="144"/>
                  </a:lnTo>
                  <a:lnTo>
                    <a:pt x="699" y="150"/>
                  </a:lnTo>
                  <a:lnTo>
                    <a:pt x="701" y="165"/>
                  </a:lnTo>
                  <a:lnTo>
                    <a:pt x="702" y="181"/>
                  </a:lnTo>
                  <a:close/>
                  <a:moveTo>
                    <a:pt x="543" y="353"/>
                  </a:moveTo>
                  <a:lnTo>
                    <a:pt x="567" y="353"/>
                  </a:lnTo>
                  <a:lnTo>
                    <a:pt x="567" y="242"/>
                  </a:lnTo>
                  <a:lnTo>
                    <a:pt x="568" y="242"/>
                  </a:lnTo>
                  <a:lnTo>
                    <a:pt x="573" y="253"/>
                  </a:lnTo>
                  <a:lnTo>
                    <a:pt x="579" y="261"/>
                  </a:lnTo>
                  <a:lnTo>
                    <a:pt x="586" y="269"/>
                  </a:lnTo>
                  <a:lnTo>
                    <a:pt x="595" y="275"/>
                  </a:lnTo>
                  <a:lnTo>
                    <a:pt x="605" y="280"/>
                  </a:lnTo>
                  <a:lnTo>
                    <a:pt x="615" y="283"/>
                  </a:lnTo>
                  <a:lnTo>
                    <a:pt x="626" y="285"/>
                  </a:lnTo>
                  <a:lnTo>
                    <a:pt x="637" y="286"/>
                  </a:lnTo>
                  <a:lnTo>
                    <a:pt x="648" y="285"/>
                  </a:lnTo>
                  <a:lnTo>
                    <a:pt x="658" y="284"/>
                  </a:lnTo>
                  <a:lnTo>
                    <a:pt x="667" y="281"/>
                  </a:lnTo>
                  <a:lnTo>
                    <a:pt x="676" y="278"/>
                  </a:lnTo>
                  <a:lnTo>
                    <a:pt x="685" y="273"/>
                  </a:lnTo>
                  <a:lnTo>
                    <a:pt x="691" y="268"/>
                  </a:lnTo>
                  <a:lnTo>
                    <a:pt x="699" y="261"/>
                  </a:lnTo>
                  <a:lnTo>
                    <a:pt x="704" y="255"/>
                  </a:lnTo>
                  <a:lnTo>
                    <a:pt x="709" y="247"/>
                  </a:lnTo>
                  <a:lnTo>
                    <a:pt x="714" y="239"/>
                  </a:lnTo>
                  <a:lnTo>
                    <a:pt x="717" y="230"/>
                  </a:lnTo>
                  <a:lnTo>
                    <a:pt x="720" y="221"/>
                  </a:lnTo>
                  <a:lnTo>
                    <a:pt x="722" y="212"/>
                  </a:lnTo>
                  <a:lnTo>
                    <a:pt x="725" y="202"/>
                  </a:lnTo>
                  <a:lnTo>
                    <a:pt x="726" y="191"/>
                  </a:lnTo>
                  <a:lnTo>
                    <a:pt x="726" y="181"/>
                  </a:lnTo>
                  <a:lnTo>
                    <a:pt x="726" y="171"/>
                  </a:lnTo>
                  <a:lnTo>
                    <a:pt x="725" y="160"/>
                  </a:lnTo>
                  <a:lnTo>
                    <a:pt x="722" y="150"/>
                  </a:lnTo>
                  <a:lnTo>
                    <a:pt x="720" y="140"/>
                  </a:lnTo>
                  <a:lnTo>
                    <a:pt x="717" y="132"/>
                  </a:lnTo>
                  <a:lnTo>
                    <a:pt x="714" y="123"/>
                  </a:lnTo>
                  <a:lnTo>
                    <a:pt x="709" y="115"/>
                  </a:lnTo>
                  <a:lnTo>
                    <a:pt x="704" y="107"/>
                  </a:lnTo>
                  <a:lnTo>
                    <a:pt x="699" y="100"/>
                  </a:lnTo>
                  <a:lnTo>
                    <a:pt x="691" y="94"/>
                  </a:lnTo>
                  <a:lnTo>
                    <a:pt x="685" y="89"/>
                  </a:lnTo>
                  <a:lnTo>
                    <a:pt x="676" y="84"/>
                  </a:lnTo>
                  <a:lnTo>
                    <a:pt x="667" y="81"/>
                  </a:lnTo>
                  <a:lnTo>
                    <a:pt x="658" y="78"/>
                  </a:lnTo>
                  <a:lnTo>
                    <a:pt x="648" y="77"/>
                  </a:lnTo>
                  <a:lnTo>
                    <a:pt x="637" y="76"/>
                  </a:lnTo>
                  <a:lnTo>
                    <a:pt x="625" y="77"/>
                  </a:lnTo>
                  <a:lnTo>
                    <a:pt x="613" y="79"/>
                  </a:lnTo>
                  <a:lnTo>
                    <a:pt x="604" y="83"/>
                  </a:lnTo>
                  <a:lnTo>
                    <a:pt x="594" y="88"/>
                  </a:lnTo>
                  <a:lnTo>
                    <a:pt x="585" y="94"/>
                  </a:lnTo>
                  <a:lnTo>
                    <a:pt x="578" y="102"/>
                  </a:lnTo>
                  <a:lnTo>
                    <a:pt x="571" y="110"/>
                  </a:lnTo>
                  <a:lnTo>
                    <a:pt x="566" y="120"/>
                  </a:lnTo>
                  <a:lnTo>
                    <a:pt x="566" y="120"/>
                  </a:lnTo>
                  <a:lnTo>
                    <a:pt x="566" y="82"/>
                  </a:lnTo>
                  <a:lnTo>
                    <a:pt x="543" y="82"/>
                  </a:lnTo>
                  <a:lnTo>
                    <a:pt x="543" y="353"/>
                  </a:lnTo>
                  <a:close/>
                  <a:moveTo>
                    <a:pt x="223" y="280"/>
                  </a:moveTo>
                  <a:lnTo>
                    <a:pt x="247" y="280"/>
                  </a:lnTo>
                  <a:lnTo>
                    <a:pt x="247" y="170"/>
                  </a:lnTo>
                  <a:lnTo>
                    <a:pt x="248" y="154"/>
                  </a:lnTo>
                  <a:lnTo>
                    <a:pt x="250" y="140"/>
                  </a:lnTo>
                  <a:lnTo>
                    <a:pt x="253" y="134"/>
                  </a:lnTo>
                  <a:lnTo>
                    <a:pt x="255" y="129"/>
                  </a:lnTo>
                  <a:lnTo>
                    <a:pt x="258" y="122"/>
                  </a:lnTo>
                  <a:lnTo>
                    <a:pt x="261" y="118"/>
                  </a:lnTo>
                  <a:lnTo>
                    <a:pt x="266" y="112"/>
                  </a:lnTo>
                  <a:lnTo>
                    <a:pt x="270" y="109"/>
                  </a:lnTo>
                  <a:lnTo>
                    <a:pt x="274" y="105"/>
                  </a:lnTo>
                  <a:lnTo>
                    <a:pt x="280" y="102"/>
                  </a:lnTo>
                  <a:lnTo>
                    <a:pt x="286" y="99"/>
                  </a:lnTo>
                  <a:lnTo>
                    <a:pt x="293" y="98"/>
                  </a:lnTo>
                  <a:lnTo>
                    <a:pt x="299" y="97"/>
                  </a:lnTo>
                  <a:lnTo>
                    <a:pt x="307" y="96"/>
                  </a:lnTo>
                  <a:lnTo>
                    <a:pt x="312" y="96"/>
                  </a:lnTo>
                  <a:lnTo>
                    <a:pt x="317" y="97"/>
                  </a:lnTo>
                  <a:lnTo>
                    <a:pt x="322" y="98"/>
                  </a:lnTo>
                  <a:lnTo>
                    <a:pt x="326" y="100"/>
                  </a:lnTo>
                  <a:lnTo>
                    <a:pt x="334" y="105"/>
                  </a:lnTo>
                  <a:lnTo>
                    <a:pt x="339" y="111"/>
                  </a:lnTo>
                  <a:lnTo>
                    <a:pt x="343" y="118"/>
                  </a:lnTo>
                  <a:lnTo>
                    <a:pt x="345" y="126"/>
                  </a:lnTo>
                  <a:lnTo>
                    <a:pt x="348" y="136"/>
                  </a:lnTo>
                  <a:lnTo>
                    <a:pt x="348" y="146"/>
                  </a:lnTo>
                  <a:lnTo>
                    <a:pt x="348" y="280"/>
                  </a:lnTo>
                  <a:lnTo>
                    <a:pt x="372" y="280"/>
                  </a:lnTo>
                  <a:lnTo>
                    <a:pt x="372" y="167"/>
                  </a:lnTo>
                  <a:lnTo>
                    <a:pt x="372" y="154"/>
                  </a:lnTo>
                  <a:lnTo>
                    <a:pt x="375" y="142"/>
                  </a:lnTo>
                  <a:lnTo>
                    <a:pt x="378" y="129"/>
                  </a:lnTo>
                  <a:lnTo>
                    <a:pt x="383" y="119"/>
                  </a:lnTo>
                  <a:lnTo>
                    <a:pt x="386" y="113"/>
                  </a:lnTo>
                  <a:lnTo>
                    <a:pt x="391" y="109"/>
                  </a:lnTo>
                  <a:lnTo>
                    <a:pt x="395" y="106"/>
                  </a:lnTo>
                  <a:lnTo>
                    <a:pt x="399" y="103"/>
                  </a:lnTo>
                  <a:lnTo>
                    <a:pt x="406" y="99"/>
                  </a:lnTo>
                  <a:lnTo>
                    <a:pt x="411" y="98"/>
                  </a:lnTo>
                  <a:lnTo>
                    <a:pt x="419" y="97"/>
                  </a:lnTo>
                  <a:lnTo>
                    <a:pt x="426" y="96"/>
                  </a:lnTo>
                  <a:lnTo>
                    <a:pt x="438" y="97"/>
                  </a:lnTo>
                  <a:lnTo>
                    <a:pt x="448" y="99"/>
                  </a:lnTo>
                  <a:lnTo>
                    <a:pt x="452" y="102"/>
                  </a:lnTo>
                  <a:lnTo>
                    <a:pt x="457" y="104"/>
                  </a:lnTo>
                  <a:lnTo>
                    <a:pt x="460" y="106"/>
                  </a:lnTo>
                  <a:lnTo>
                    <a:pt x="462" y="109"/>
                  </a:lnTo>
                  <a:lnTo>
                    <a:pt x="467" y="117"/>
                  </a:lnTo>
                  <a:lnTo>
                    <a:pt x="471" y="125"/>
                  </a:lnTo>
                  <a:lnTo>
                    <a:pt x="472" y="135"/>
                  </a:lnTo>
                  <a:lnTo>
                    <a:pt x="473" y="147"/>
                  </a:lnTo>
                  <a:lnTo>
                    <a:pt x="473" y="280"/>
                  </a:lnTo>
                  <a:lnTo>
                    <a:pt x="497" y="280"/>
                  </a:lnTo>
                  <a:lnTo>
                    <a:pt x="497" y="146"/>
                  </a:lnTo>
                  <a:lnTo>
                    <a:pt x="497" y="137"/>
                  </a:lnTo>
                  <a:lnTo>
                    <a:pt x="496" y="130"/>
                  </a:lnTo>
                  <a:lnTo>
                    <a:pt x="495" y="122"/>
                  </a:lnTo>
                  <a:lnTo>
                    <a:pt x="493" y="116"/>
                  </a:lnTo>
                  <a:lnTo>
                    <a:pt x="490" y="109"/>
                  </a:lnTo>
                  <a:lnTo>
                    <a:pt x="488" y="104"/>
                  </a:lnTo>
                  <a:lnTo>
                    <a:pt x="485" y="98"/>
                  </a:lnTo>
                  <a:lnTo>
                    <a:pt x="480" y="93"/>
                  </a:lnTo>
                  <a:lnTo>
                    <a:pt x="476" y="90"/>
                  </a:lnTo>
                  <a:lnTo>
                    <a:pt x="472" y="85"/>
                  </a:lnTo>
                  <a:lnTo>
                    <a:pt x="466" y="83"/>
                  </a:lnTo>
                  <a:lnTo>
                    <a:pt x="460" y="80"/>
                  </a:lnTo>
                  <a:lnTo>
                    <a:pt x="453" y="79"/>
                  </a:lnTo>
                  <a:lnTo>
                    <a:pt x="447" y="77"/>
                  </a:lnTo>
                  <a:lnTo>
                    <a:pt x="439" y="77"/>
                  </a:lnTo>
                  <a:lnTo>
                    <a:pt x="432" y="76"/>
                  </a:lnTo>
                  <a:lnTo>
                    <a:pt x="422" y="77"/>
                  </a:lnTo>
                  <a:lnTo>
                    <a:pt x="412" y="79"/>
                  </a:lnTo>
                  <a:lnTo>
                    <a:pt x="403" y="81"/>
                  </a:lnTo>
                  <a:lnTo>
                    <a:pt x="394" y="85"/>
                  </a:lnTo>
                  <a:lnTo>
                    <a:pt x="386" y="91"/>
                  </a:lnTo>
                  <a:lnTo>
                    <a:pt x="380" y="98"/>
                  </a:lnTo>
                  <a:lnTo>
                    <a:pt x="374" y="106"/>
                  </a:lnTo>
                  <a:lnTo>
                    <a:pt x="368" y="115"/>
                  </a:lnTo>
                  <a:lnTo>
                    <a:pt x="365" y="106"/>
                  </a:lnTo>
                  <a:lnTo>
                    <a:pt x="361" y="98"/>
                  </a:lnTo>
                  <a:lnTo>
                    <a:pt x="354" y="91"/>
                  </a:lnTo>
                  <a:lnTo>
                    <a:pt x="347" y="85"/>
                  </a:lnTo>
                  <a:lnTo>
                    <a:pt x="339" y="81"/>
                  </a:lnTo>
                  <a:lnTo>
                    <a:pt x="330" y="79"/>
                  </a:lnTo>
                  <a:lnTo>
                    <a:pt x="322" y="77"/>
                  </a:lnTo>
                  <a:lnTo>
                    <a:pt x="312" y="76"/>
                  </a:lnTo>
                  <a:lnTo>
                    <a:pt x="300" y="77"/>
                  </a:lnTo>
                  <a:lnTo>
                    <a:pt x="289" y="79"/>
                  </a:lnTo>
                  <a:lnTo>
                    <a:pt x="281" y="82"/>
                  </a:lnTo>
                  <a:lnTo>
                    <a:pt x="272" y="86"/>
                  </a:lnTo>
                  <a:lnTo>
                    <a:pt x="264" y="92"/>
                  </a:lnTo>
                  <a:lnTo>
                    <a:pt x="258" y="99"/>
                  </a:lnTo>
                  <a:lnTo>
                    <a:pt x="251" y="107"/>
                  </a:lnTo>
                  <a:lnTo>
                    <a:pt x="246" y="116"/>
                  </a:lnTo>
                  <a:lnTo>
                    <a:pt x="245" y="116"/>
                  </a:lnTo>
                  <a:lnTo>
                    <a:pt x="245" y="82"/>
                  </a:lnTo>
                  <a:lnTo>
                    <a:pt x="223" y="82"/>
                  </a:lnTo>
                  <a:lnTo>
                    <a:pt x="223" y="280"/>
                  </a:lnTo>
                  <a:close/>
                  <a:moveTo>
                    <a:pt x="0" y="280"/>
                  </a:moveTo>
                  <a:lnTo>
                    <a:pt x="191" y="280"/>
                  </a:lnTo>
                  <a:lnTo>
                    <a:pt x="191" y="258"/>
                  </a:lnTo>
                  <a:lnTo>
                    <a:pt x="26" y="258"/>
                  </a:lnTo>
                  <a:lnTo>
                    <a:pt x="26" y="149"/>
                  </a:lnTo>
                  <a:lnTo>
                    <a:pt x="179" y="149"/>
                  </a:lnTo>
                  <a:lnTo>
                    <a:pt x="179" y="127"/>
                  </a:lnTo>
                  <a:lnTo>
                    <a:pt x="26" y="127"/>
                  </a:lnTo>
                  <a:lnTo>
                    <a:pt x="26" y="28"/>
                  </a:lnTo>
                  <a:lnTo>
                    <a:pt x="189" y="28"/>
                  </a:lnTo>
                  <a:lnTo>
                    <a:pt x="189" y="5"/>
                  </a:lnTo>
                  <a:lnTo>
                    <a:pt x="0" y="5"/>
                  </a:lnTo>
                  <a:lnTo>
                    <a:pt x="0" y="280"/>
                  </a:lnTo>
                  <a:close/>
                </a:path>
              </a:pathLst>
            </a:custGeom>
            <a:solidFill>
              <a:srgbClr val="797777"/>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grpSp>
      <p:sp>
        <p:nvSpPr>
          <p:cNvPr id="8194" name="Rectangle 2"/>
          <p:cNvSpPr>
            <a:spLocks noGrp="1" noChangeArrowheads="1"/>
          </p:cNvSpPr>
          <p:nvPr>
            <p:ph type="ctrTitle"/>
          </p:nvPr>
        </p:nvSpPr>
        <p:spPr>
          <a:xfrm>
            <a:off x="575738" y="1557338"/>
            <a:ext cx="11089217" cy="1871662"/>
          </a:xfrm>
        </p:spPr>
        <p:txBody>
          <a:bodyPr/>
          <a:lstStyle>
            <a:lvl1pPr>
              <a:defRPr sz="5300">
                <a:solidFill>
                  <a:srgbClr val="49904D"/>
                </a:solidFill>
              </a:defRPr>
            </a:lvl1pPr>
          </a:lstStyle>
          <a:p>
            <a:r>
              <a:rPr lang="sl-SI"/>
              <a:t>Click to edit Master title style</a:t>
            </a:r>
          </a:p>
        </p:txBody>
      </p:sp>
      <p:sp>
        <p:nvSpPr>
          <p:cNvPr id="8195" name="Rectangle 3"/>
          <p:cNvSpPr>
            <a:spLocks noGrp="1" noChangeArrowheads="1"/>
          </p:cNvSpPr>
          <p:nvPr>
            <p:ph type="subTitle" idx="1"/>
          </p:nvPr>
        </p:nvSpPr>
        <p:spPr>
          <a:xfrm>
            <a:off x="575738" y="3478213"/>
            <a:ext cx="11089217" cy="1390650"/>
          </a:xfrm>
        </p:spPr>
        <p:txBody>
          <a:bodyPr/>
          <a:lstStyle>
            <a:lvl1pPr marL="0" indent="0">
              <a:buFontTx/>
              <a:buNone/>
              <a:defRPr/>
            </a:lvl1pPr>
          </a:lstStyle>
          <a:p>
            <a:r>
              <a:rPr lang="sl-SI"/>
              <a:t>Click to edit Master subtitle style</a:t>
            </a:r>
          </a:p>
        </p:txBody>
      </p:sp>
      <p:sp>
        <p:nvSpPr>
          <p:cNvPr id="16" name="Rectangle 4"/>
          <p:cNvSpPr>
            <a:spLocks noGrp="1" noChangeArrowheads="1"/>
          </p:cNvSpPr>
          <p:nvPr>
            <p:ph type="dt" sz="half" idx="10"/>
          </p:nvPr>
        </p:nvSpPr>
        <p:spPr>
          <a:xfrm>
            <a:off x="575738" y="6261107"/>
            <a:ext cx="3181351" cy="352425"/>
          </a:xfrm>
        </p:spPr>
        <p:txBody>
          <a:bodyPr/>
          <a:lstStyle>
            <a:lvl1pPr algn="l">
              <a:defRPr sz="1500" smtClean="0">
                <a:solidFill>
                  <a:srgbClr val="797777"/>
                </a:solidFill>
              </a:defRPr>
            </a:lvl1pPr>
          </a:lstStyle>
          <a:p>
            <a:pPr fontAlgn="base">
              <a:spcBef>
                <a:spcPct val="0"/>
              </a:spcBef>
              <a:spcAft>
                <a:spcPct val="0"/>
              </a:spcAft>
              <a:defRPr/>
            </a:pPr>
            <a:endParaRPr lang="sl-SI"/>
          </a:p>
        </p:txBody>
      </p:sp>
    </p:spTree>
    <p:extLst>
      <p:ext uri="{BB962C8B-B14F-4D97-AF65-F5344CB8AC3E}">
        <p14:creationId xmlns:p14="http://schemas.microsoft.com/office/powerpoint/2010/main" val="366367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17347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9061451" y="749304"/>
            <a:ext cx="2821516" cy="5910263"/>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592667" y="749304"/>
            <a:ext cx="8265584" cy="5910263"/>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1699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592667" y="749304"/>
            <a:ext cx="11290300" cy="652463"/>
          </a:xfrm>
        </p:spPr>
        <p:txBody>
          <a:bodyPr/>
          <a:lstStyle/>
          <a:p>
            <a:r>
              <a:rPr lang="sl-SI"/>
              <a:t>Kliknite, če želite urediti slog naslova matrice</a:t>
            </a:r>
          </a:p>
        </p:txBody>
      </p:sp>
      <p:sp>
        <p:nvSpPr>
          <p:cNvPr id="3" name="Ograda besedila 2"/>
          <p:cNvSpPr>
            <a:spLocks noGrp="1"/>
          </p:cNvSpPr>
          <p:nvPr>
            <p:ph type="body" sz="half" idx="1"/>
          </p:nvPr>
        </p:nvSpPr>
        <p:spPr>
          <a:xfrm>
            <a:off x="592667" y="1584325"/>
            <a:ext cx="5092700" cy="5075238"/>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quarter" idx="2"/>
          </p:nvPr>
        </p:nvSpPr>
        <p:spPr>
          <a:xfrm>
            <a:off x="5888567" y="1584330"/>
            <a:ext cx="5092700" cy="2460625"/>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vsebine 4"/>
          <p:cNvSpPr>
            <a:spLocks noGrp="1"/>
          </p:cNvSpPr>
          <p:nvPr>
            <p:ph sz="quarter" idx="3"/>
          </p:nvPr>
        </p:nvSpPr>
        <p:spPr>
          <a:xfrm>
            <a:off x="5888567" y="4197357"/>
            <a:ext cx="5092700" cy="2462213"/>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2931639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Naslov in grafikon">
    <p:spTree>
      <p:nvGrpSpPr>
        <p:cNvPr id="1" name=""/>
        <p:cNvGrpSpPr/>
        <p:nvPr/>
      </p:nvGrpSpPr>
      <p:grpSpPr>
        <a:xfrm>
          <a:off x="0" y="0"/>
          <a:ext cx="0" cy="0"/>
          <a:chOff x="0" y="0"/>
          <a:chExt cx="0" cy="0"/>
        </a:xfrm>
      </p:grpSpPr>
      <p:sp>
        <p:nvSpPr>
          <p:cNvPr id="2" name="Naslov 1"/>
          <p:cNvSpPr>
            <a:spLocks noGrp="1"/>
          </p:cNvSpPr>
          <p:nvPr>
            <p:ph type="title"/>
          </p:nvPr>
        </p:nvSpPr>
        <p:spPr>
          <a:xfrm>
            <a:off x="592667" y="749304"/>
            <a:ext cx="11290300" cy="652463"/>
          </a:xfrm>
        </p:spPr>
        <p:txBody>
          <a:bodyPr/>
          <a:lstStyle/>
          <a:p>
            <a:r>
              <a:rPr lang="sl-SI"/>
              <a:t>Kliknite, če želite urediti slog naslova matrice</a:t>
            </a:r>
          </a:p>
        </p:txBody>
      </p:sp>
      <p:sp>
        <p:nvSpPr>
          <p:cNvPr id="3" name="Ograda grafikona 2"/>
          <p:cNvSpPr>
            <a:spLocks noGrp="1"/>
          </p:cNvSpPr>
          <p:nvPr>
            <p:ph type="chart" idx="1"/>
          </p:nvPr>
        </p:nvSpPr>
        <p:spPr>
          <a:xfrm>
            <a:off x="592667" y="1584325"/>
            <a:ext cx="10388600" cy="5075238"/>
          </a:xfrm>
        </p:spPr>
        <p:txBody>
          <a:bodyPr/>
          <a:lstStyle/>
          <a:p>
            <a:pPr lvl="0"/>
            <a:endParaRPr lang="sl-SI" noProof="0"/>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3949590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Naslov, besedilo in grafikon">
    <p:spTree>
      <p:nvGrpSpPr>
        <p:cNvPr id="1" name=""/>
        <p:cNvGrpSpPr/>
        <p:nvPr/>
      </p:nvGrpSpPr>
      <p:grpSpPr>
        <a:xfrm>
          <a:off x="0" y="0"/>
          <a:ext cx="0" cy="0"/>
          <a:chOff x="0" y="0"/>
          <a:chExt cx="0" cy="0"/>
        </a:xfrm>
      </p:grpSpPr>
      <p:sp>
        <p:nvSpPr>
          <p:cNvPr id="2" name="Naslov 1"/>
          <p:cNvSpPr>
            <a:spLocks noGrp="1"/>
          </p:cNvSpPr>
          <p:nvPr>
            <p:ph type="title"/>
          </p:nvPr>
        </p:nvSpPr>
        <p:spPr>
          <a:xfrm>
            <a:off x="592667" y="749304"/>
            <a:ext cx="11290300" cy="652463"/>
          </a:xfrm>
        </p:spPr>
        <p:txBody>
          <a:bodyPr/>
          <a:lstStyle/>
          <a:p>
            <a:r>
              <a:rPr lang="sl-SI"/>
              <a:t>Kliknite, če želite urediti slog naslova matrice</a:t>
            </a:r>
          </a:p>
        </p:txBody>
      </p:sp>
      <p:sp>
        <p:nvSpPr>
          <p:cNvPr id="3" name="Ograda besedila 2"/>
          <p:cNvSpPr>
            <a:spLocks noGrp="1"/>
          </p:cNvSpPr>
          <p:nvPr>
            <p:ph type="body" sz="half" idx="1"/>
          </p:nvPr>
        </p:nvSpPr>
        <p:spPr>
          <a:xfrm>
            <a:off x="592667" y="1584325"/>
            <a:ext cx="5092700" cy="5075238"/>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grafikona 3"/>
          <p:cNvSpPr>
            <a:spLocks noGrp="1"/>
          </p:cNvSpPr>
          <p:nvPr>
            <p:ph type="chart" sz="half" idx="2"/>
          </p:nvPr>
        </p:nvSpPr>
        <p:spPr>
          <a:xfrm>
            <a:off x="5888567" y="1584325"/>
            <a:ext cx="5092700" cy="5075238"/>
          </a:xfrm>
        </p:spPr>
        <p:txBody>
          <a:bodyPr/>
          <a:lstStyle/>
          <a:p>
            <a:pPr lvl="0"/>
            <a:endParaRPr lang="sl-SI" noProof="0"/>
          </a:p>
        </p:txBody>
      </p:sp>
      <p:sp>
        <p:nvSpPr>
          <p:cNvPr id="5"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737321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Naslov in tabela">
    <p:spTree>
      <p:nvGrpSpPr>
        <p:cNvPr id="1" name=""/>
        <p:cNvGrpSpPr/>
        <p:nvPr/>
      </p:nvGrpSpPr>
      <p:grpSpPr>
        <a:xfrm>
          <a:off x="0" y="0"/>
          <a:ext cx="0" cy="0"/>
          <a:chOff x="0" y="0"/>
          <a:chExt cx="0" cy="0"/>
        </a:xfrm>
      </p:grpSpPr>
      <p:sp>
        <p:nvSpPr>
          <p:cNvPr id="2" name="Naslov 1"/>
          <p:cNvSpPr>
            <a:spLocks noGrp="1"/>
          </p:cNvSpPr>
          <p:nvPr>
            <p:ph type="title"/>
          </p:nvPr>
        </p:nvSpPr>
        <p:spPr>
          <a:xfrm>
            <a:off x="592667" y="749304"/>
            <a:ext cx="11290300" cy="652463"/>
          </a:xfrm>
        </p:spPr>
        <p:txBody>
          <a:bodyPr/>
          <a:lstStyle/>
          <a:p>
            <a:r>
              <a:rPr lang="sl-SI"/>
              <a:t>Kliknite, če želite urediti slog naslova matrice</a:t>
            </a:r>
          </a:p>
        </p:txBody>
      </p:sp>
      <p:sp>
        <p:nvSpPr>
          <p:cNvPr id="3" name="Ograda tabele 2"/>
          <p:cNvSpPr>
            <a:spLocks noGrp="1"/>
          </p:cNvSpPr>
          <p:nvPr>
            <p:ph type="tbl" idx="1"/>
          </p:nvPr>
        </p:nvSpPr>
        <p:spPr>
          <a:xfrm>
            <a:off x="592667" y="1584325"/>
            <a:ext cx="10388600" cy="5075238"/>
          </a:xfrm>
        </p:spPr>
        <p:txBody>
          <a:bodyPr/>
          <a:lstStyle/>
          <a:p>
            <a:pPr lvl="0"/>
            <a:endParaRPr lang="sl-SI" noProof="0"/>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410303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sl-SI"/>
              <a:t>Uredite slog naslova matrice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sl-SI"/>
              <a:t>Uredite slog podnaslova matrice</a:t>
            </a:r>
            <a:endParaRPr lang="en-US" dirty="0"/>
          </a:p>
        </p:txBody>
      </p:sp>
      <p:sp>
        <p:nvSpPr>
          <p:cNvPr id="4" name="Date Placeholder 3"/>
          <p:cNvSpPr>
            <a:spLocks noGrp="1"/>
          </p:cNvSpPr>
          <p:nvPr>
            <p:ph type="dt" sz="half" idx="10"/>
          </p:nvPr>
        </p:nvSpPr>
        <p:spPr/>
        <p:txBody>
          <a:bodyPr/>
          <a:lstStyle/>
          <a:p>
            <a:fld id="{874723C1-C949-41CB-8476-C24C8BA8E548}" type="datetimeFigureOut">
              <a:rPr lang="sl-SI" smtClean="0">
                <a:solidFill>
                  <a:srgbClr val="DBF5F9">
                    <a:shade val="90000"/>
                  </a:srgbClr>
                </a:solidFill>
              </a:rPr>
              <a:pPr/>
              <a:t>4. 02. 2025</a:t>
            </a:fld>
            <a:endParaRPr lang="sl-SI">
              <a:solidFill>
                <a:srgbClr val="DBF5F9">
                  <a:shade val="90000"/>
                </a:srgbClr>
              </a:solidFill>
            </a:endParaRPr>
          </a:p>
        </p:txBody>
      </p:sp>
      <p:sp>
        <p:nvSpPr>
          <p:cNvPr id="5" name="Footer Placeholder 4"/>
          <p:cNvSpPr>
            <a:spLocks noGrp="1"/>
          </p:cNvSpPr>
          <p:nvPr>
            <p:ph type="ftr" sz="quarter" idx="11"/>
          </p:nvPr>
        </p:nvSpPr>
        <p:spPr/>
        <p:txBody>
          <a:bodyPr/>
          <a:lstStyle/>
          <a:p>
            <a:endParaRPr lang="sl-SI">
              <a:solidFill>
                <a:srgbClr val="DBF5F9">
                  <a:shade val="90000"/>
                </a:srgbClr>
              </a:solidFill>
            </a:endParaRPr>
          </a:p>
        </p:txBody>
      </p:sp>
      <p:sp>
        <p:nvSpPr>
          <p:cNvPr id="6" name="Slide Number Placeholder 5"/>
          <p:cNvSpPr>
            <a:spLocks noGrp="1"/>
          </p:cNvSpPr>
          <p:nvPr>
            <p:ph type="sldNum" sz="quarter" idx="12"/>
          </p:nvPr>
        </p:nvSpPr>
        <p:spPr/>
        <p:txBody>
          <a:bodyPr/>
          <a:lstStyle/>
          <a:p>
            <a:fld id="{2AFB1EB1-D13A-4E33-9C1F-717F5F184033}" type="slidenum">
              <a:rPr lang="sl-SI" smtClean="0">
                <a:solidFill>
                  <a:srgbClr val="DBF5F9">
                    <a:shade val="90000"/>
                  </a:srgbClr>
                </a:solidFill>
              </a:rPr>
              <a:pPr/>
              <a:t>‹#›</a:t>
            </a:fld>
            <a:endParaRPr lang="sl-SI">
              <a:solidFill>
                <a:srgbClr val="DBF5F9">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74723C1-C949-41CB-8476-C24C8BA8E548}" type="datetimeFigureOut">
              <a:rPr lang="sl-SI" smtClean="0">
                <a:solidFill>
                  <a:srgbClr val="04617B">
                    <a:shade val="90000"/>
                  </a:srgbClr>
                </a:solidFill>
              </a:rPr>
              <a:pPr/>
              <a:t>4. 02. 2025</a:t>
            </a:fld>
            <a:endParaRPr lang="sl-SI">
              <a:solidFill>
                <a:srgbClr val="04617B">
                  <a:shade val="90000"/>
                </a:srgbClr>
              </a:solidFill>
            </a:endParaRPr>
          </a:p>
        </p:txBody>
      </p:sp>
      <p:sp>
        <p:nvSpPr>
          <p:cNvPr id="5" name="Footer Placeholder 4"/>
          <p:cNvSpPr>
            <a:spLocks noGrp="1"/>
          </p:cNvSpPr>
          <p:nvPr>
            <p:ph type="ftr" sz="quarter" idx="11"/>
          </p:nvPr>
        </p:nvSpPr>
        <p:spPr/>
        <p:txBody>
          <a:bodyPr/>
          <a:lstStyle/>
          <a:p>
            <a:endParaRPr lang="sl-SI">
              <a:solidFill>
                <a:srgbClr val="04617B">
                  <a:shade val="90000"/>
                </a:srgbClr>
              </a:solidFill>
            </a:endParaRPr>
          </a:p>
        </p:txBody>
      </p:sp>
      <p:sp>
        <p:nvSpPr>
          <p:cNvPr id="6" name="Slide Number Placeholder 5"/>
          <p:cNvSpPr>
            <a:spLocks noGrp="1"/>
          </p:cNvSpPr>
          <p:nvPr>
            <p:ph type="sldNum" sz="quarter" idx="12"/>
          </p:nvPr>
        </p:nvSpPr>
        <p:spPr/>
        <p:txBody>
          <a:bodyPr/>
          <a:lstStyle/>
          <a:p>
            <a:fld id="{2AFB1EB1-D13A-4E33-9C1F-717F5F184033}" type="slidenum">
              <a:rPr lang="sl-SI" smtClean="0">
                <a:solidFill>
                  <a:srgbClr val="04617B">
                    <a:shade val="90000"/>
                  </a:srgbClr>
                </a:solidFill>
              </a:rPr>
              <a:pPr/>
              <a:t>‹#›</a:t>
            </a:fld>
            <a:endParaRPr lang="sl-SI">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sl-SI"/>
              <a:t>Uredite slog naslova matrice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sl-SI"/>
              <a:t>Uredite sloge besedila matrice</a:t>
            </a:r>
          </a:p>
        </p:txBody>
      </p:sp>
      <p:sp>
        <p:nvSpPr>
          <p:cNvPr id="4" name="Date Placeholder 3"/>
          <p:cNvSpPr>
            <a:spLocks noGrp="1"/>
          </p:cNvSpPr>
          <p:nvPr>
            <p:ph type="dt" sz="half" idx="10"/>
          </p:nvPr>
        </p:nvSpPr>
        <p:spPr/>
        <p:txBody>
          <a:bodyPr/>
          <a:lstStyle/>
          <a:p>
            <a:fld id="{874723C1-C949-41CB-8476-C24C8BA8E548}" type="datetimeFigureOut">
              <a:rPr lang="sl-SI" smtClean="0">
                <a:solidFill>
                  <a:srgbClr val="DBF5F9">
                    <a:shade val="90000"/>
                  </a:srgbClr>
                </a:solidFill>
              </a:rPr>
              <a:pPr/>
              <a:t>4. 02. 2025</a:t>
            </a:fld>
            <a:endParaRPr lang="sl-SI">
              <a:solidFill>
                <a:srgbClr val="DBF5F9">
                  <a:shade val="90000"/>
                </a:srgbClr>
              </a:solidFill>
            </a:endParaRPr>
          </a:p>
        </p:txBody>
      </p:sp>
      <p:sp>
        <p:nvSpPr>
          <p:cNvPr id="5" name="Footer Placeholder 4"/>
          <p:cNvSpPr>
            <a:spLocks noGrp="1"/>
          </p:cNvSpPr>
          <p:nvPr>
            <p:ph type="ftr" sz="quarter" idx="11"/>
          </p:nvPr>
        </p:nvSpPr>
        <p:spPr/>
        <p:txBody>
          <a:bodyPr/>
          <a:lstStyle/>
          <a:p>
            <a:endParaRPr lang="sl-SI">
              <a:solidFill>
                <a:srgbClr val="DBF5F9">
                  <a:shade val="90000"/>
                </a:srgbClr>
              </a:solidFill>
            </a:endParaRPr>
          </a:p>
        </p:txBody>
      </p:sp>
      <p:sp>
        <p:nvSpPr>
          <p:cNvPr id="6" name="Slide Number Placeholder 5"/>
          <p:cNvSpPr>
            <a:spLocks noGrp="1"/>
          </p:cNvSpPr>
          <p:nvPr>
            <p:ph type="sldNum" sz="quarter" idx="12"/>
          </p:nvPr>
        </p:nvSpPr>
        <p:spPr/>
        <p:txBody>
          <a:bodyPr/>
          <a:lstStyle/>
          <a:p>
            <a:fld id="{2AFB1EB1-D13A-4E33-9C1F-717F5F184033}" type="slidenum">
              <a:rPr lang="sl-SI" smtClean="0">
                <a:solidFill>
                  <a:srgbClr val="DBF5F9">
                    <a:shade val="90000"/>
                  </a:srgbClr>
                </a:solidFill>
              </a:rPr>
              <a:pPr/>
              <a:t>‹#›</a:t>
            </a:fld>
            <a:endParaRPr lang="sl-SI">
              <a:solidFill>
                <a:srgbClr val="DBF5F9">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874723C1-C949-41CB-8476-C24C8BA8E548}" type="datetimeFigureOut">
              <a:rPr lang="sl-SI" smtClean="0">
                <a:solidFill>
                  <a:srgbClr val="04617B">
                    <a:shade val="90000"/>
                  </a:srgbClr>
                </a:solidFill>
              </a:rPr>
              <a:pPr/>
              <a:t>4. 02. 2025</a:t>
            </a:fld>
            <a:endParaRPr lang="sl-SI">
              <a:solidFill>
                <a:srgbClr val="04617B">
                  <a:shade val="90000"/>
                </a:srgbClr>
              </a:solidFill>
            </a:endParaRPr>
          </a:p>
        </p:txBody>
      </p:sp>
      <p:sp>
        <p:nvSpPr>
          <p:cNvPr id="6" name="Footer Placeholder 5"/>
          <p:cNvSpPr>
            <a:spLocks noGrp="1"/>
          </p:cNvSpPr>
          <p:nvPr>
            <p:ph type="ftr" sz="quarter" idx="11"/>
          </p:nvPr>
        </p:nvSpPr>
        <p:spPr/>
        <p:txBody>
          <a:bodyPr/>
          <a:lstStyle/>
          <a:p>
            <a:endParaRPr lang="sl-SI">
              <a:solidFill>
                <a:srgbClr val="04617B">
                  <a:shade val="90000"/>
                </a:srgbClr>
              </a:solidFill>
            </a:endParaRPr>
          </a:p>
        </p:txBody>
      </p:sp>
      <p:sp>
        <p:nvSpPr>
          <p:cNvPr id="7" name="Slide Number Placeholder 6"/>
          <p:cNvSpPr>
            <a:spLocks noGrp="1"/>
          </p:cNvSpPr>
          <p:nvPr>
            <p:ph type="sldNum" sz="quarter" idx="12"/>
          </p:nvPr>
        </p:nvSpPr>
        <p:spPr/>
        <p:txBody>
          <a:bodyPr/>
          <a:lstStyle/>
          <a:p>
            <a:fld id="{2AFB1EB1-D13A-4E33-9C1F-717F5F184033}" type="slidenum">
              <a:rPr lang="sl-SI" smtClean="0">
                <a:solidFill>
                  <a:srgbClr val="04617B">
                    <a:shade val="90000"/>
                  </a:srgbClr>
                </a:solidFill>
              </a:rPr>
              <a:pPr/>
              <a:t>‹#›</a:t>
            </a:fld>
            <a:endParaRPr lang="sl-SI">
              <a:solidFill>
                <a:srgbClr val="04617B">
                  <a:shade val="90000"/>
                </a:srgbClr>
              </a:solidFill>
            </a:endParaRPr>
          </a:p>
        </p:txBody>
      </p:sp>
      <p:sp>
        <p:nvSpPr>
          <p:cNvPr id="8" name="Title 7"/>
          <p:cNvSpPr>
            <a:spLocks noGrp="1"/>
          </p:cNvSpPr>
          <p:nvPr>
            <p:ph type="title"/>
          </p:nvPr>
        </p:nvSpPr>
        <p:spPr/>
        <p:txBody>
          <a:bodyPr/>
          <a:lstStyle/>
          <a:p>
            <a:r>
              <a:rPr lang="sl-SI"/>
              <a:t>Uredite slog naslova matrice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sz="3000"/>
            </a:lvl1pPr>
          </a:lstStyle>
          <a:p>
            <a:r>
              <a:rPr lang="sl-SI" dirty="0"/>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873953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sl-SI"/>
              <a:t>Uredite sloge besedila matrice</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sl-SI"/>
              <a:t>Uredite sloge besedila matrice</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874723C1-C949-41CB-8476-C24C8BA8E548}" type="datetimeFigureOut">
              <a:rPr lang="sl-SI" smtClean="0">
                <a:solidFill>
                  <a:srgbClr val="04617B">
                    <a:shade val="90000"/>
                  </a:srgbClr>
                </a:solidFill>
              </a:rPr>
              <a:pPr/>
              <a:t>4. 02. 2025</a:t>
            </a:fld>
            <a:endParaRPr lang="sl-SI">
              <a:solidFill>
                <a:srgbClr val="04617B">
                  <a:shade val="90000"/>
                </a:srgbClr>
              </a:solidFill>
            </a:endParaRPr>
          </a:p>
        </p:txBody>
      </p:sp>
      <p:sp>
        <p:nvSpPr>
          <p:cNvPr id="8" name="Footer Placeholder 7"/>
          <p:cNvSpPr>
            <a:spLocks noGrp="1"/>
          </p:cNvSpPr>
          <p:nvPr>
            <p:ph type="ftr" sz="quarter" idx="11"/>
          </p:nvPr>
        </p:nvSpPr>
        <p:spPr/>
        <p:txBody>
          <a:bodyPr/>
          <a:lstStyle/>
          <a:p>
            <a:endParaRPr lang="sl-SI">
              <a:solidFill>
                <a:srgbClr val="04617B">
                  <a:shade val="90000"/>
                </a:srgbClr>
              </a:solidFill>
            </a:endParaRPr>
          </a:p>
        </p:txBody>
      </p:sp>
      <p:sp>
        <p:nvSpPr>
          <p:cNvPr id="9" name="Slide Number Placeholder 8"/>
          <p:cNvSpPr>
            <a:spLocks noGrp="1"/>
          </p:cNvSpPr>
          <p:nvPr>
            <p:ph type="sldNum" sz="quarter" idx="12"/>
          </p:nvPr>
        </p:nvSpPr>
        <p:spPr/>
        <p:txBody>
          <a:bodyPr/>
          <a:lstStyle/>
          <a:p>
            <a:fld id="{2AFB1EB1-D13A-4E33-9C1F-717F5F184033}" type="slidenum">
              <a:rPr lang="sl-SI" smtClean="0">
                <a:solidFill>
                  <a:srgbClr val="04617B">
                    <a:shade val="90000"/>
                  </a:srgbClr>
                </a:solidFill>
              </a:rPr>
              <a:pPr/>
              <a:t>‹#›</a:t>
            </a:fld>
            <a:endParaRPr lang="sl-SI">
              <a:solidFill>
                <a:srgbClr val="04617B">
                  <a:shade val="9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Date Placeholder 2"/>
          <p:cNvSpPr>
            <a:spLocks noGrp="1"/>
          </p:cNvSpPr>
          <p:nvPr>
            <p:ph type="dt" sz="half" idx="10"/>
          </p:nvPr>
        </p:nvSpPr>
        <p:spPr/>
        <p:txBody>
          <a:bodyPr/>
          <a:lstStyle/>
          <a:p>
            <a:fld id="{874723C1-C949-41CB-8476-C24C8BA8E548}" type="datetimeFigureOut">
              <a:rPr lang="sl-SI" smtClean="0">
                <a:solidFill>
                  <a:srgbClr val="04617B">
                    <a:shade val="90000"/>
                  </a:srgbClr>
                </a:solidFill>
              </a:rPr>
              <a:pPr/>
              <a:t>4. 02. 2025</a:t>
            </a:fld>
            <a:endParaRPr lang="sl-SI">
              <a:solidFill>
                <a:srgbClr val="04617B">
                  <a:shade val="90000"/>
                </a:srgbClr>
              </a:solidFill>
            </a:endParaRPr>
          </a:p>
        </p:txBody>
      </p:sp>
      <p:sp>
        <p:nvSpPr>
          <p:cNvPr id="4" name="Footer Placeholder 3"/>
          <p:cNvSpPr>
            <a:spLocks noGrp="1"/>
          </p:cNvSpPr>
          <p:nvPr>
            <p:ph type="ftr" sz="quarter" idx="11"/>
          </p:nvPr>
        </p:nvSpPr>
        <p:spPr/>
        <p:txBody>
          <a:bodyPr/>
          <a:lstStyle/>
          <a:p>
            <a:endParaRPr lang="sl-SI">
              <a:solidFill>
                <a:srgbClr val="04617B">
                  <a:shade val="90000"/>
                </a:srgbClr>
              </a:solidFill>
            </a:endParaRPr>
          </a:p>
        </p:txBody>
      </p:sp>
      <p:sp>
        <p:nvSpPr>
          <p:cNvPr id="5" name="Slide Number Placeholder 4"/>
          <p:cNvSpPr>
            <a:spLocks noGrp="1"/>
          </p:cNvSpPr>
          <p:nvPr>
            <p:ph type="sldNum" sz="quarter" idx="12"/>
          </p:nvPr>
        </p:nvSpPr>
        <p:spPr/>
        <p:txBody>
          <a:bodyPr/>
          <a:lstStyle/>
          <a:p>
            <a:fld id="{2AFB1EB1-D13A-4E33-9C1F-717F5F184033}" type="slidenum">
              <a:rPr lang="sl-SI" smtClean="0">
                <a:solidFill>
                  <a:srgbClr val="04617B">
                    <a:shade val="90000"/>
                  </a:srgbClr>
                </a:solidFill>
              </a:rPr>
              <a:pPr/>
              <a:t>‹#›</a:t>
            </a:fld>
            <a:endParaRPr lang="sl-SI">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723C1-C949-41CB-8476-C24C8BA8E548}" type="datetimeFigureOut">
              <a:rPr lang="sl-SI" smtClean="0">
                <a:solidFill>
                  <a:srgbClr val="04617B">
                    <a:shade val="90000"/>
                  </a:srgbClr>
                </a:solidFill>
              </a:rPr>
              <a:pPr/>
              <a:t>4. 02. 2025</a:t>
            </a:fld>
            <a:endParaRPr lang="sl-SI">
              <a:solidFill>
                <a:srgbClr val="04617B">
                  <a:shade val="90000"/>
                </a:srgbClr>
              </a:solidFill>
            </a:endParaRPr>
          </a:p>
        </p:txBody>
      </p:sp>
      <p:sp>
        <p:nvSpPr>
          <p:cNvPr id="3" name="Footer Placeholder 2"/>
          <p:cNvSpPr>
            <a:spLocks noGrp="1"/>
          </p:cNvSpPr>
          <p:nvPr>
            <p:ph type="ftr" sz="quarter" idx="11"/>
          </p:nvPr>
        </p:nvSpPr>
        <p:spPr/>
        <p:txBody>
          <a:bodyPr/>
          <a:lstStyle/>
          <a:p>
            <a:endParaRPr lang="sl-SI">
              <a:solidFill>
                <a:srgbClr val="04617B">
                  <a:shade val="90000"/>
                </a:srgbClr>
              </a:solidFill>
            </a:endParaRPr>
          </a:p>
        </p:txBody>
      </p:sp>
      <p:sp>
        <p:nvSpPr>
          <p:cNvPr id="4" name="Slide Number Placeholder 3"/>
          <p:cNvSpPr>
            <a:spLocks noGrp="1"/>
          </p:cNvSpPr>
          <p:nvPr>
            <p:ph type="sldNum" sz="quarter" idx="12"/>
          </p:nvPr>
        </p:nvSpPr>
        <p:spPr/>
        <p:txBody>
          <a:bodyPr/>
          <a:lstStyle/>
          <a:p>
            <a:fld id="{2AFB1EB1-D13A-4E33-9C1F-717F5F184033}" type="slidenum">
              <a:rPr lang="sl-SI" smtClean="0">
                <a:solidFill>
                  <a:srgbClr val="04617B">
                    <a:shade val="90000"/>
                  </a:srgbClr>
                </a:solidFill>
              </a:rPr>
              <a:pPr/>
              <a:t>‹#›</a:t>
            </a:fld>
            <a:endParaRPr lang="sl-SI">
              <a:solidFill>
                <a:srgbClr val="04617B">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sl-SI"/>
              <a:t>Uredite slog naslova matrice</a:t>
            </a:r>
            <a:endParaRPr lang="en-US" dirty="0"/>
          </a:p>
        </p:txBody>
      </p:sp>
      <p:sp>
        <p:nvSpPr>
          <p:cNvPr id="3" name="Content Placeholder 2"/>
          <p:cNvSpPr>
            <a:spLocks noGrp="1"/>
          </p:cNvSpPr>
          <p:nvPr>
            <p:ph idx="1"/>
          </p:nvPr>
        </p:nvSpPr>
        <p:spPr>
          <a:xfrm>
            <a:off x="6332737" y="2618912"/>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sl-SI"/>
              <a:t>Uredite sloge besedila matrice</a:t>
            </a:r>
          </a:p>
        </p:txBody>
      </p:sp>
      <p:sp>
        <p:nvSpPr>
          <p:cNvPr id="5" name="Date Placeholder 4"/>
          <p:cNvSpPr>
            <a:spLocks noGrp="1"/>
          </p:cNvSpPr>
          <p:nvPr>
            <p:ph type="dt" sz="half" idx="10"/>
          </p:nvPr>
        </p:nvSpPr>
        <p:spPr/>
        <p:txBody>
          <a:bodyPr/>
          <a:lstStyle/>
          <a:p>
            <a:fld id="{874723C1-C949-41CB-8476-C24C8BA8E548}" type="datetimeFigureOut">
              <a:rPr lang="sl-SI" smtClean="0">
                <a:solidFill>
                  <a:srgbClr val="04617B">
                    <a:shade val="90000"/>
                  </a:srgbClr>
                </a:solidFill>
              </a:rPr>
              <a:pPr/>
              <a:t>4. 02. 2025</a:t>
            </a:fld>
            <a:endParaRPr lang="sl-SI">
              <a:solidFill>
                <a:srgbClr val="04617B">
                  <a:shade val="90000"/>
                </a:srgbClr>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sl-SI">
              <a:solidFill>
                <a:srgbClr val="04617B">
                  <a:shade val="90000"/>
                </a:srgbClr>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AFB1EB1-D13A-4E33-9C1F-717F5F184033}" type="slidenum">
              <a:rPr lang="sl-SI" smtClean="0">
                <a:solidFill>
                  <a:srgbClr val="04617B">
                    <a:shade val="90000"/>
                  </a:srgbClr>
                </a:solidFill>
              </a:rPr>
              <a:pPr/>
              <a:t>‹#›</a:t>
            </a:fld>
            <a:endParaRPr lang="sl-SI">
              <a:solidFill>
                <a:srgbClr val="04617B">
                  <a:shade val="9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sl-SI"/>
              <a:t>Kliknite ikono, če želite dodati sliko</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sl-SI"/>
              <a:t>Uredite slog naslova matrice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874723C1-C949-41CB-8476-C24C8BA8E548}" type="datetimeFigureOut">
              <a:rPr lang="sl-SI" smtClean="0">
                <a:solidFill>
                  <a:srgbClr val="04617B">
                    <a:shade val="90000"/>
                  </a:srgbClr>
                </a:solidFill>
              </a:rPr>
              <a:pPr/>
              <a:t>4. 02. 2025</a:t>
            </a:fld>
            <a:endParaRPr lang="sl-SI">
              <a:solidFill>
                <a:srgbClr val="04617B">
                  <a:shade val="90000"/>
                </a:srgbClr>
              </a:solidFill>
            </a:endParaRPr>
          </a:p>
        </p:txBody>
      </p:sp>
      <p:sp>
        <p:nvSpPr>
          <p:cNvPr id="6" name="Footer Placeholder 5"/>
          <p:cNvSpPr>
            <a:spLocks noGrp="1"/>
          </p:cNvSpPr>
          <p:nvPr>
            <p:ph type="ftr" sz="quarter" idx="11"/>
          </p:nvPr>
        </p:nvSpPr>
        <p:spPr/>
        <p:txBody>
          <a:bodyPr/>
          <a:lstStyle/>
          <a:p>
            <a:endParaRPr lang="sl-SI">
              <a:solidFill>
                <a:srgbClr val="04617B">
                  <a:shade val="90000"/>
                </a:srgbClr>
              </a:solidFill>
            </a:endParaRPr>
          </a:p>
        </p:txBody>
      </p:sp>
      <p:sp>
        <p:nvSpPr>
          <p:cNvPr id="7" name="Slide Number Placeholder 6"/>
          <p:cNvSpPr>
            <a:spLocks noGrp="1"/>
          </p:cNvSpPr>
          <p:nvPr>
            <p:ph type="sldNum" sz="quarter" idx="12"/>
          </p:nvPr>
        </p:nvSpPr>
        <p:spPr/>
        <p:txBody>
          <a:bodyPr/>
          <a:lstStyle/>
          <a:p>
            <a:fld id="{2AFB1EB1-D13A-4E33-9C1F-717F5F184033}" type="slidenum">
              <a:rPr lang="sl-SI" smtClean="0">
                <a:solidFill>
                  <a:srgbClr val="04617B">
                    <a:shade val="90000"/>
                  </a:srgbClr>
                </a:solidFill>
              </a:rPr>
              <a:pPr/>
              <a:t>‹#›</a:t>
            </a:fld>
            <a:endParaRPr lang="sl-SI">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874723C1-C949-41CB-8476-C24C8BA8E548}" type="datetimeFigureOut">
              <a:rPr lang="sl-SI" smtClean="0">
                <a:solidFill>
                  <a:srgbClr val="04617B">
                    <a:shade val="90000"/>
                  </a:srgbClr>
                </a:solidFill>
              </a:rPr>
              <a:pPr/>
              <a:t>4. 02. 2025</a:t>
            </a:fld>
            <a:endParaRPr lang="sl-SI">
              <a:solidFill>
                <a:srgbClr val="04617B">
                  <a:shade val="90000"/>
                </a:srgbClr>
              </a:solidFill>
            </a:endParaRPr>
          </a:p>
        </p:txBody>
      </p:sp>
      <p:sp>
        <p:nvSpPr>
          <p:cNvPr id="5" name="Footer Placeholder 4"/>
          <p:cNvSpPr>
            <a:spLocks noGrp="1"/>
          </p:cNvSpPr>
          <p:nvPr>
            <p:ph type="ftr" sz="quarter" idx="11"/>
          </p:nvPr>
        </p:nvSpPr>
        <p:spPr/>
        <p:txBody>
          <a:bodyPr/>
          <a:lstStyle/>
          <a:p>
            <a:endParaRPr lang="sl-SI">
              <a:solidFill>
                <a:srgbClr val="04617B">
                  <a:shade val="90000"/>
                </a:srgbClr>
              </a:solidFill>
            </a:endParaRPr>
          </a:p>
        </p:txBody>
      </p:sp>
      <p:sp>
        <p:nvSpPr>
          <p:cNvPr id="6" name="Slide Number Placeholder 5"/>
          <p:cNvSpPr>
            <a:spLocks noGrp="1"/>
          </p:cNvSpPr>
          <p:nvPr>
            <p:ph type="sldNum" sz="quarter" idx="12"/>
          </p:nvPr>
        </p:nvSpPr>
        <p:spPr/>
        <p:txBody>
          <a:bodyPr/>
          <a:lstStyle/>
          <a:p>
            <a:fld id="{2AFB1EB1-D13A-4E33-9C1F-717F5F184033}" type="slidenum">
              <a:rPr lang="sl-SI" smtClean="0">
                <a:solidFill>
                  <a:srgbClr val="04617B">
                    <a:shade val="90000"/>
                  </a:srgbClr>
                </a:solidFill>
              </a:rPr>
              <a:pPr/>
              <a:t>‹#›</a:t>
            </a:fld>
            <a:endParaRPr lang="sl-SI">
              <a:solidFill>
                <a:srgbClr val="04617B">
                  <a:shade val="9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874723C1-C949-41CB-8476-C24C8BA8E548}" type="datetimeFigureOut">
              <a:rPr lang="sl-SI" smtClean="0">
                <a:solidFill>
                  <a:srgbClr val="04617B">
                    <a:shade val="90000"/>
                  </a:srgbClr>
                </a:solidFill>
              </a:rPr>
              <a:pPr/>
              <a:t>4. 02. 2025</a:t>
            </a:fld>
            <a:endParaRPr lang="sl-SI">
              <a:solidFill>
                <a:srgbClr val="04617B">
                  <a:shade val="90000"/>
                </a:srgbClr>
              </a:solidFill>
            </a:endParaRPr>
          </a:p>
        </p:txBody>
      </p:sp>
      <p:sp>
        <p:nvSpPr>
          <p:cNvPr id="5" name="Footer Placeholder 4"/>
          <p:cNvSpPr>
            <a:spLocks noGrp="1"/>
          </p:cNvSpPr>
          <p:nvPr>
            <p:ph type="ftr" sz="quarter" idx="11"/>
          </p:nvPr>
        </p:nvSpPr>
        <p:spPr/>
        <p:txBody>
          <a:bodyPr/>
          <a:lstStyle/>
          <a:p>
            <a:endParaRPr lang="sl-SI">
              <a:solidFill>
                <a:srgbClr val="04617B">
                  <a:shade val="90000"/>
                </a:srgbClr>
              </a:solidFill>
            </a:endParaRPr>
          </a:p>
        </p:txBody>
      </p:sp>
      <p:sp>
        <p:nvSpPr>
          <p:cNvPr id="6" name="Slide Number Placeholder 5"/>
          <p:cNvSpPr>
            <a:spLocks noGrp="1"/>
          </p:cNvSpPr>
          <p:nvPr>
            <p:ph type="sldNum" sz="quarter" idx="12"/>
          </p:nvPr>
        </p:nvSpPr>
        <p:spPr/>
        <p:txBody>
          <a:bodyPr/>
          <a:lstStyle/>
          <a:p>
            <a:fld id="{2AFB1EB1-D13A-4E33-9C1F-717F5F184033}" type="slidenum">
              <a:rPr lang="sl-SI" smtClean="0">
                <a:solidFill>
                  <a:srgbClr val="04617B">
                    <a:shade val="90000"/>
                  </a:srgbClr>
                </a:solidFill>
              </a:rPr>
              <a:pPr/>
              <a:t>‹#›</a:t>
            </a:fld>
            <a:endParaRPr lang="sl-SI">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Naslov in grafikon">
    <p:spTree>
      <p:nvGrpSpPr>
        <p:cNvPr id="1" name=""/>
        <p:cNvGrpSpPr/>
        <p:nvPr/>
      </p:nvGrpSpPr>
      <p:grpSpPr>
        <a:xfrm>
          <a:off x="0" y="0"/>
          <a:ext cx="0" cy="0"/>
          <a:chOff x="0" y="0"/>
          <a:chExt cx="0" cy="0"/>
        </a:xfrm>
      </p:grpSpPr>
      <p:sp>
        <p:nvSpPr>
          <p:cNvPr id="2" name="Naslov 1"/>
          <p:cNvSpPr>
            <a:spLocks noGrp="1"/>
          </p:cNvSpPr>
          <p:nvPr>
            <p:ph type="title"/>
          </p:nvPr>
        </p:nvSpPr>
        <p:spPr>
          <a:xfrm>
            <a:off x="592667" y="749303"/>
            <a:ext cx="11290300" cy="652463"/>
          </a:xfrm>
        </p:spPr>
        <p:txBody>
          <a:bodyPr/>
          <a:lstStyle/>
          <a:p>
            <a:r>
              <a:rPr lang="sl-SI"/>
              <a:t>Kliknite, če želite urediti slog naslova matrice</a:t>
            </a:r>
          </a:p>
        </p:txBody>
      </p:sp>
      <p:sp>
        <p:nvSpPr>
          <p:cNvPr id="3" name="Ograda grafikona 2"/>
          <p:cNvSpPr>
            <a:spLocks noGrp="1"/>
          </p:cNvSpPr>
          <p:nvPr>
            <p:ph type="chart" idx="1"/>
          </p:nvPr>
        </p:nvSpPr>
        <p:spPr>
          <a:xfrm>
            <a:off x="592667" y="1584325"/>
            <a:ext cx="10388600" cy="5075238"/>
          </a:xfrm>
        </p:spPr>
        <p:txBody>
          <a:bodyPr/>
          <a:lstStyle/>
          <a:p>
            <a:pPr lvl="0"/>
            <a:endParaRPr lang="sl-SI" noProof="0" dirty="0"/>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dirty="0">
              <a:solidFill>
                <a:srgbClr val="FFFFFF"/>
              </a:solidFill>
            </a:endParaRPr>
          </a:p>
        </p:txBody>
      </p:sp>
    </p:spTree>
    <p:extLst>
      <p:ext uri="{BB962C8B-B14F-4D97-AF65-F5344CB8AC3E}">
        <p14:creationId xmlns:p14="http://schemas.microsoft.com/office/powerpoint/2010/main" val="1634585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ebel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700000">
            <a:off x="10651817" y="248135"/>
            <a:ext cx="2450843" cy="2141173"/>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0523" y="777879"/>
            <a:ext cx="742304" cy="500063"/>
          </a:xfrm>
          <a:prstGeom prst="rect">
            <a:avLst/>
          </a:prstGeom>
        </p:spPr>
      </p:pic>
      <p:sp>
        <p:nvSpPr>
          <p:cNvPr id="5" name="Text Placeholder 4"/>
          <p:cNvSpPr>
            <a:spLocks noGrp="1"/>
          </p:cNvSpPr>
          <p:nvPr>
            <p:ph type="body" sz="quarter" idx="10" hasCustomPrompt="1"/>
          </p:nvPr>
        </p:nvSpPr>
        <p:spPr>
          <a:xfrm>
            <a:off x="740075" y="482887"/>
            <a:ext cx="9465589" cy="1079304"/>
          </a:xfrm>
        </p:spPr>
        <p:txBody>
          <a:bodyPr anchor="ctr">
            <a:norm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4267" b="1"/>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Slide title</a:t>
            </a:r>
          </a:p>
        </p:txBody>
      </p:sp>
      <p:sp>
        <p:nvSpPr>
          <p:cNvPr id="7" name="Text Placeholder 6"/>
          <p:cNvSpPr>
            <a:spLocks noGrp="1"/>
          </p:cNvSpPr>
          <p:nvPr>
            <p:ph type="body" sz="quarter" idx="11" hasCustomPrompt="1"/>
          </p:nvPr>
        </p:nvSpPr>
        <p:spPr>
          <a:xfrm>
            <a:off x="740078" y="2075381"/>
            <a:ext cx="9465591" cy="4315145"/>
          </a:xfrm>
        </p:spPr>
        <p:txBody>
          <a:bodyPr>
            <a:norm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667">
                <a:latin typeface="+mn-lt"/>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Slide content</a:t>
            </a:r>
          </a:p>
        </p:txBody>
      </p:sp>
    </p:spTree>
    <p:extLst>
      <p:ext uri="{BB962C8B-B14F-4D97-AF65-F5344CB8AC3E}">
        <p14:creationId xmlns:p14="http://schemas.microsoft.com/office/powerpoint/2010/main" val="475641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Naslovni diapozitiv">
    <p:spTree>
      <p:nvGrpSpPr>
        <p:cNvPr id="1" name=""/>
        <p:cNvGrpSpPr/>
        <p:nvPr/>
      </p:nvGrpSpPr>
      <p:grpSpPr>
        <a:xfrm>
          <a:off x="0" y="0"/>
          <a:ext cx="0" cy="0"/>
          <a:chOff x="0" y="0"/>
          <a:chExt cx="0" cy="0"/>
        </a:xfrm>
      </p:grpSpPr>
      <p:sp>
        <p:nvSpPr>
          <p:cNvPr id="2" name="Rectangle 5"/>
          <p:cNvSpPr>
            <a:spLocks noChangeArrowheads="1"/>
          </p:cNvSpPr>
          <p:nvPr/>
        </p:nvSpPr>
        <p:spPr bwMode="auto">
          <a:xfrm>
            <a:off x="-4233" y="3429000"/>
            <a:ext cx="12192000" cy="3429000"/>
          </a:xfrm>
          <a:prstGeom prst="rect">
            <a:avLst/>
          </a:prstGeom>
          <a:solidFill>
            <a:srgbClr val="A6CE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 name="Slika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7051" y="404817"/>
            <a:ext cx="1919816"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66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7"/>
            <a:ext cx="10363200" cy="1362075"/>
          </a:xfrm>
        </p:spPr>
        <p:txBody>
          <a:bodyPr/>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3099330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zen">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4233" y="0"/>
            <a:ext cx="12192000" cy="6858000"/>
          </a:xfrm>
          <a:prstGeom prst="rect">
            <a:avLst/>
          </a:prstGeom>
          <a:solidFill>
            <a:srgbClr val="A6CE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Naslov 1"/>
          <p:cNvSpPr>
            <a:spLocks noGrp="1"/>
          </p:cNvSpPr>
          <p:nvPr>
            <p:ph type="title"/>
          </p:nvPr>
        </p:nvSpPr>
        <p:spPr>
          <a:xfrm>
            <a:off x="2446867" y="1709743"/>
            <a:ext cx="8900584" cy="2852737"/>
          </a:xfrm>
        </p:spPr>
        <p:txBody>
          <a:bodyPr anchor="b"/>
          <a:lstStyle>
            <a:lvl1pPr>
              <a:defRPr sz="6000">
                <a:solidFill>
                  <a:schemeClr val="bg1"/>
                </a:solidFill>
              </a:defRPr>
            </a:lvl1pPr>
          </a:lstStyle>
          <a:p>
            <a:r>
              <a:rPr lang="sl-SI" dirty="0"/>
              <a:t>Uredite slog naslova matrice</a:t>
            </a:r>
          </a:p>
        </p:txBody>
      </p:sp>
      <p:sp>
        <p:nvSpPr>
          <p:cNvPr id="8" name="Označba mesta besedila 2"/>
          <p:cNvSpPr>
            <a:spLocks noGrp="1"/>
          </p:cNvSpPr>
          <p:nvPr>
            <p:ph type="body" idx="1"/>
          </p:nvPr>
        </p:nvSpPr>
        <p:spPr>
          <a:xfrm>
            <a:off x="2446867" y="4589470"/>
            <a:ext cx="8900584" cy="1500187"/>
          </a:xfrm>
        </p:spPr>
        <p:txBody>
          <a:bodyPr/>
          <a:lstStyle>
            <a:lvl1pPr marL="0" indent="0">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dirty="0"/>
              <a:t>Uredite sloge besedila matrice</a:t>
            </a:r>
          </a:p>
        </p:txBody>
      </p:sp>
      <p:sp>
        <p:nvSpPr>
          <p:cNvPr id="5" name="Označba mesta datuma 1"/>
          <p:cNvSpPr>
            <a:spLocks noGrp="1"/>
          </p:cNvSpPr>
          <p:nvPr>
            <p:ph type="dt" sz="half" idx="10"/>
          </p:nvPr>
        </p:nvSpPr>
        <p:spPr/>
        <p:txBody>
          <a:bodyPr/>
          <a:lstStyle>
            <a:lvl1pPr>
              <a:defRPr/>
            </a:lvl1pPr>
          </a:lstStyle>
          <a:p>
            <a:pPr fontAlgn="base">
              <a:spcBef>
                <a:spcPct val="0"/>
              </a:spcBef>
              <a:spcAft>
                <a:spcPct val="0"/>
              </a:spcAft>
              <a:defRPr/>
            </a:pPr>
            <a:endParaRPr lang="sl-SI" altLang="sl-SI">
              <a:solidFill>
                <a:srgbClr val="808080">
                  <a:lumMod val="75000"/>
                </a:srgbClr>
              </a:solidFill>
            </a:endParaRPr>
          </a:p>
        </p:txBody>
      </p:sp>
      <p:sp>
        <p:nvSpPr>
          <p:cNvPr id="6" name="Označba mesta noge 2"/>
          <p:cNvSpPr>
            <a:spLocks noGrp="1"/>
          </p:cNvSpPr>
          <p:nvPr>
            <p:ph type="ftr" sz="quarter" idx="11"/>
          </p:nvPr>
        </p:nvSpPr>
        <p:spPr/>
        <p:txBody>
          <a:bodyPr/>
          <a:lstStyle>
            <a:lvl1pPr>
              <a:defRPr/>
            </a:lvl1pPr>
          </a:lstStyle>
          <a:p>
            <a:pPr fontAlgn="base">
              <a:spcBef>
                <a:spcPct val="0"/>
              </a:spcBef>
              <a:spcAft>
                <a:spcPct val="0"/>
              </a:spcAft>
              <a:defRPr/>
            </a:pPr>
            <a:endParaRPr lang="sl-SI" altLang="sl-SI">
              <a:solidFill>
                <a:srgbClr val="808080">
                  <a:lumMod val="75000"/>
                </a:srgbClr>
              </a:solidFill>
            </a:endParaRPr>
          </a:p>
        </p:txBody>
      </p:sp>
      <p:sp>
        <p:nvSpPr>
          <p:cNvPr id="9" name="Označba mesta številke diapozitiva 3"/>
          <p:cNvSpPr>
            <a:spLocks noGrp="1"/>
          </p:cNvSpPr>
          <p:nvPr>
            <p:ph type="sldNum" sz="quarter" idx="12"/>
          </p:nvPr>
        </p:nvSpPr>
        <p:spPr/>
        <p:txBody>
          <a:bodyPr/>
          <a:lstStyle>
            <a:lvl1pPr>
              <a:defRPr/>
            </a:lvl1pPr>
          </a:lstStyle>
          <a:p>
            <a:pPr fontAlgn="base">
              <a:spcBef>
                <a:spcPct val="0"/>
              </a:spcBef>
              <a:spcAft>
                <a:spcPct val="0"/>
              </a:spcAft>
            </a:pPr>
            <a:fld id="{299B4143-5CC3-463C-8688-0BA4FA0261B3}" type="slidenum">
              <a:rPr lang="sl-SI" altLang="sl-SI" smtClean="0"/>
              <a:pPr fontAlgn="base">
                <a:spcBef>
                  <a:spcPct val="0"/>
                </a:spcBef>
                <a:spcAft>
                  <a:spcPct val="0"/>
                </a:spcAft>
              </a:pPr>
              <a:t>‹#›</a:t>
            </a:fld>
            <a:endParaRPr lang="sl-SI" altLang="sl-SI"/>
          </a:p>
        </p:txBody>
      </p:sp>
    </p:spTree>
    <p:extLst>
      <p:ext uri="{BB962C8B-B14F-4D97-AF65-F5344CB8AC3E}">
        <p14:creationId xmlns:p14="http://schemas.microsoft.com/office/powerpoint/2010/main" val="46634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592667" y="1584325"/>
            <a:ext cx="5092700"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5888567" y="1584325"/>
            <a:ext cx="5092700"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233553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411835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68120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140888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3" y="273050"/>
            <a:ext cx="4011084"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423095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9"/>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sl-SI">
              <a:solidFill>
                <a:srgbClr val="FFFFFF"/>
              </a:solidFill>
            </a:endParaRPr>
          </a:p>
        </p:txBody>
      </p:sp>
    </p:spTree>
    <p:extLst>
      <p:ext uri="{BB962C8B-B14F-4D97-AF65-F5344CB8AC3E}">
        <p14:creationId xmlns:p14="http://schemas.microsoft.com/office/powerpoint/2010/main" val="401162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592667" y="1584325"/>
            <a:ext cx="10388600" cy="5075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l-SI"/>
              <a:t>Click to edit Master text styles</a:t>
            </a:r>
            <a:endParaRPr lang="en-US"/>
          </a:p>
          <a:p>
            <a:pPr lvl="1"/>
            <a:r>
              <a:rPr lang="en-US"/>
              <a:t>Adaadasfsda msdlfgnskdlfn gkdlfgn jkadfh jkhdfjkgh jkdf ghjkdfhgjkdf hgjkdf hgjkdfshzg</a:t>
            </a:r>
            <a:endParaRPr lang="sl-SI"/>
          </a:p>
          <a:p>
            <a:pPr lvl="2"/>
            <a:r>
              <a:rPr lang="sl-SI"/>
              <a:t>Second level</a:t>
            </a:r>
          </a:p>
        </p:txBody>
      </p:sp>
      <p:sp>
        <p:nvSpPr>
          <p:cNvPr id="29699" name="Rectangle 3"/>
          <p:cNvSpPr>
            <a:spLocks noGrp="1" noChangeArrowheads="1"/>
          </p:cNvSpPr>
          <p:nvPr>
            <p:ph type="title"/>
          </p:nvPr>
        </p:nvSpPr>
        <p:spPr bwMode="auto">
          <a:xfrm>
            <a:off x="592667" y="749304"/>
            <a:ext cx="11290300" cy="6524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l-SI"/>
              <a:t>Click to edit Master title style</a:t>
            </a:r>
          </a:p>
        </p:txBody>
      </p:sp>
      <p:sp>
        <p:nvSpPr>
          <p:cNvPr id="7172" name="Rectangle 4"/>
          <p:cNvSpPr>
            <a:spLocks noChangeArrowheads="1"/>
          </p:cNvSpPr>
          <p:nvPr userDrawn="1"/>
        </p:nvSpPr>
        <p:spPr bwMode="auto">
          <a:xfrm>
            <a:off x="2117" y="-9525"/>
            <a:ext cx="12189883" cy="571500"/>
          </a:xfrm>
          <a:prstGeom prst="rect">
            <a:avLst/>
          </a:prstGeom>
          <a:solidFill>
            <a:srgbClr val="49904D"/>
          </a:solid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7177" name="Rectangle 9"/>
          <p:cNvSpPr>
            <a:spLocks noGrp="1" noChangeArrowheads="1"/>
          </p:cNvSpPr>
          <p:nvPr>
            <p:ph type="dt" sz="half" idx="2"/>
          </p:nvPr>
        </p:nvSpPr>
        <p:spPr bwMode="auto">
          <a:xfrm>
            <a:off x="9072033" y="188913"/>
            <a:ext cx="2844800" cy="271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100" smtClean="0">
                <a:solidFill>
                  <a:schemeClr val="bg1"/>
                </a:solidFill>
              </a:defRPr>
            </a:lvl1pPr>
          </a:lstStyle>
          <a:p>
            <a:pPr fontAlgn="base">
              <a:spcBef>
                <a:spcPct val="0"/>
              </a:spcBef>
              <a:spcAft>
                <a:spcPct val="0"/>
              </a:spcAft>
              <a:defRPr/>
            </a:pPr>
            <a:endParaRPr lang="sl-SI">
              <a:solidFill>
                <a:srgbClr val="FFFFFF"/>
              </a:solidFill>
            </a:endParaRPr>
          </a:p>
        </p:txBody>
      </p:sp>
      <p:grpSp>
        <p:nvGrpSpPr>
          <p:cNvPr id="29702" name="Group 10"/>
          <p:cNvGrpSpPr>
            <a:grpSpLocks/>
          </p:cNvGrpSpPr>
          <p:nvPr userDrawn="1"/>
        </p:nvGrpSpPr>
        <p:grpSpPr bwMode="auto">
          <a:xfrm>
            <a:off x="10856384" y="6094413"/>
            <a:ext cx="615949" cy="550862"/>
            <a:chOff x="5303" y="3839"/>
            <a:chExt cx="291" cy="347"/>
          </a:xfrm>
        </p:grpSpPr>
        <p:sp>
          <p:nvSpPr>
            <p:cNvPr id="7179" name="Freeform 11"/>
            <p:cNvSpPr>
              <a:spLocks/>
            </p:cNvSpPr>
            <p:nvPr userDrawn="1"/>
          </p:nvSpPr>
          <p:spPr bwMode="auto">
            <a:xfrm>
              <a:off x="5309" y="3839"/>
              <a:ext cx="132" cy="129"/>
            </a:xfrm>
            <a:custGeom>
              <a:avLst/>
              <a:gdLst/>
              <a:ahLst/>
              <a:cxnLst>
                <a:cxn ang="0">
                  <a:pos x="396" y="209"/>
                </a:cxn>
                <a:cxn ang="0">
                  <a:pos x="387" y="249"/>
                </a:cxn>
                <a:cxn ang="0">
                  <a:pos x="372" y="285"/>
                </a:cxn>
                <a:cxn ang="0">
                  <a:pos x="349" y="316"/>
                </a:cxn>
                <a:cxn ang="0">
                  <a:pos x="322" y="343"/>
                </a:cxn>
                <a:cxn ang="0">
                  <a:pos x="291" y="364"/>
                </a:cxn>
                <a:cxn ang="0">
                  <a:pos x="255" y="379"/>
                </a:cxn>
                <a:cxn ang="0">
                  <a:pos x="217" y="386"/>
                </a:cxn>
                <a:cxn ang="0">
                  <a:pos x="178" y="386"/>
                </a:cxn>
                <a:cxn ang="0">
                  <a:pos x="139" y="379"/>
                </a:cxn>
                <a:cxn ang="0">
                  <a:pos x="103" y="364"/>
                </a:cxn>
                <a:cxn ang="0">
                  <a:pos x="72" y="343"/>
                </a:cxn>
                <a:cxn ang="0">
                  <a:pos x="45" y="316"/>
                </a:cxn>
                <a:cxn ang="0">
                  <a:pos x="24" y="285"/>
                </a:cxn>
                <a:cxn ang="0">
                  <a:pos x="9" y="249"/>
                </a:cxn>
                <a:cxn ang="0">
                  <a:pos x="1" y="209"/>
                </a:cxn>
                <a:cxn ang="0">
                  <a:pos x="1" y="169"/>
                </a:cxn>
                <a:cxn ang="0">
                  <a:pos x="9" y="132"/>
                </a:cxn>
                <a:cxn ang="0">
                  <a:pos x="24" y="99"/>
                </a:cxn>
                <a:cxn ang="0">
                  <a:pos x="45" y="69"/>
                </a:cxn>
                <a:cxn ang="0">
                  <a:pos x="72" y="43"/>
                </a:cxn>
                <a:cxn ang="0">
                  <a:pos x="103" y="22"/>
                </a:cxn>
                <a:cxn ang="0">
                  <a:pos x="139" y="8"/>
                </a:cxn>
                <a:cxn ang="0">
                  <a:pos x="178" y="1"/>
                </a:cxn>
                <a:cxn ang="0">
                  <a:pos x="217" y="1"/>
                </a:cxn>
                <a:cxn ang="0">
                  <a:pos x="255" y="8"/>
                </a:cxn>
                <a:cxn ang="0">
                  <a:pos x="291" y="22"/>
                </a:cxn>
                <a:cxn ang="0">
                  <a:pos x="322" y="43"/>
                </a:cxn>
                <a:cxn ang="0">
                  <a:pos x="349" y="69"/>
                </a:cxn>
                <a:cxn ang="0">
                  <a:pos x="372" y="99"/>
                </a:cxn>
                <a:cxn ang="0">
                  <a:pos x="387" y="132"/>
                </a:cxn>
                <a:cxn ang="0">
                  <a:pos x="396" y="169"/>
                </a:cxn>
              </a:cxnLst>
              <a:rect l="0" t="0" r="r" b="b"/>
              <a:pathLst>
                <a:path w="397" h="387">
                  <a:moveTo>
                    <a:pt x="397" y="189"/>
                  </a:moveTo>
                  <a:lnTo>
                    <a:pt x="396" y="209"/>
                  </a:lnTo>
                  <a:lnTo>
                    <a:pt x="392" y="230"/>
                  </a:lnTo>
                  <a:lnTo>
                    <a:pt x="387" y="249"/>
                  </a:lnTo>
                  <a:lnTo>
                    <a:pt x="381" y="267"/>
                  </a:lnTo>
                  <a:lnTo>
                    <a:pt x="372" y="285"/>
                  </a:lnTo>
                  <a:lnTo>
                    <a:pt x="361" y="301"/>
                  </a:lnTo>
                  <a:lnTo>
                    <a:pt x="349" y="316"/>
                  </a:lnTo>
                  <a:lnTo>
                    <a:pt x="336" y="330"/>
                  </a:lnTo>
                  <a:lnTo>
                    <a:pt x="322" y="343"/>
                  </a:lnTo>
                  <a:lnTo>
                    <a:pt x="307" y="354"/>
                  </a:lnTo>
                  <a:lnTo>
                    <a:pt x="291" y="364"/>
                  </a:lnTo>
                  <a:lnTo>
                    <a:pt x="274" y="372"/>
                  </a:lnTo>
                  <a:lnTo>
                    <a:pt x="255" y="379"/>
                  </a:lnTo>
                  <a:lnTo>
                    <a:pt x="237" y="383"/>
                  </a:lnTo>
                  <a:lnTo>
                    <a:pt x="217" y="386"/>
                  </a:lnTo>
                  <a:lnTo>
                    <a:pt x="199" y="387"/>
                  </a:lnTo>
                  <a:lnTo>
                    <a:pt x="178" y="386"/>
                  </a:lnTo>
                  <a:lnTo>
                    <a:pt x="158" y="383"/>
                  </a:lnTo>
                  <a:lnTo>
                    <a:pt x="139" y="379"/>
                  </a:lnTo>
                  <a:lnTo>
                    <a:pt x="120" y="372"/>
                  </a:lnTo>
                  <a:lnTo>
                    <a:pt x="103" y="364"/>
                  </a:lnTo>
                  <a:lnTo>
                    <a:pt x="87" y="354"/>
                  </a:lnTo>
                  <a:lnTo>
                    <a:pt x="72" y="343"/>
                  </a:lnTo>
                  <a:lnTo>
                    <a:pt x="58" y="330"/>
                  </a:lnTo>
                  <a:lnTo>
                    <a:pt x="45" y="316"/>
                  </a:lnTo>
                  <a:lnTo>
                    <a:pt x="34" y="301"/>
                  </a:lnTo>
                  <a:lnTo>
                    <a:pt x="24" y="285"/>
                  </a:lnTo>
                  <a:lnTo>
                    <a:pt x="15" y="267"/>
                  </a:lnTo>
                  <a:lnTo>
                    <a:pt x="9" y="249"/>
                  </a:lnTo>
                  <a:lnTo>
                    <a:pt x="5" y="230"/>
                  </a:lnTo>
                  <a:lnTo>
                    <a:pt x="1" y="209"/>
                  </a:lnTo>
                  <a:lnTo>
                    <a:pt x="0" y="189"/>
                  </a:lnTo>
                  <a:lnTo>
                    <a:pt x="1" y="169"/>
                  </a:lnTo>
                  <a:lnTo>
                    <a:pt x="5" y="151"/>
                  </a:lnTo>
                  <a:lnTo>
                    <a:pt x="9" y="132"/>
                  </a:lnTo>
                  <a:lnTo>
                    <a:pt x="15" y="115"/>
                  </a:lnTo>
                  <a:lnTo>
                    <a:pt x="24" y="99"/>
                  </a:lnTo>
                  <a:lnTo>
                    <a:pt x="34" y="84"/>
                  </a:lnTo>
                  <a:lnTo>
                    <a:pt x="45" y="69"/>
                  </a:lnTo>
                  <a:lnTo>
                    <a:pt x="58" y="56"/>
                  </a:lnTo>
                  <a:lnTo>
                    <a:pt x="72" y="43"/>
                  </a:lnTo>
                  <a:lnTo>
                    <a:pt x="87" y="32"/>
                  </a:lnTo>
                  <a:lnTo>
                    <a:pt x="103" y="22"/>
                  </a:lnTo>
                  <a:lnTo>
                    <a:pt x="120" y="15"/>
                  </a:lnTo>
                  <a:lnTo>
                    <a:pt x="139" y="8"/>
                  </a:lnTo>
                  <a:lnTo>
                    <a:pt x="158" y="3"/>
                  </a:lnTo>
                  <a:lnTo>
                    <a:pt x="178" y="1"/>
                  </a:lnTo>
                  <a:lnTo>
                    <a:pt x="199" y="0"/>
                  </a:lnTo>
                  <a:lnTo>
                    <a:pt x="217" y="1"/>
                  </a:lnTo>
                  <a:lnTo>
                    <a:pt x="237" y="3"/>
                  </a:lnTo>
                  <a:lnTo>
                    <a:pt x="255" y="8"/>
                  </a:lnTo>
                  <a:lnTo>
                    <a:pt x="274" y="15"/>
                  </a:lnTo>
                  <a:lnTo>
                    <a:pt x="291" y="22"/>
                  </a:lnTo>
                  <a:lnTo>
                    <a:pt x="307" y="32"/>
                  </a:lnTo>
                  <a:lnTo>
                    <a:pt x="322" y="43"/>
                  </a:lnTo>
                  <a:lnTo>
                    <a:pt x="336" y="56"/>
                  </a:lnTo>
                  <a:lnTo>
                    <a:pt x="349" y="69"/>
                  </a:lnTo>
                  <a:lnTo>
                    <a:pt x="361" y="84"/>
                  </a:lnTo>
                  <a:lnTo>
                    <a:pt x="372" y="99"/>
                  </a:lnTo>
                  <a:lnTo>
                    <a:pt x="381" y="115"/>
                  </a:lnTo>
                  <a:lnTo>
                    <a:pt x="387" y="132"/>
                  </a:lnTo>
                  <a:lnTo>
                    <a:pt x="392" y="151"/>
                  </a:lnTo>
                  <a:lnTo>
                    <a:pt x="396" y="169"/>
                  </a:lnTo>
                  <a:lnTo>
                    <a:pt x="397" y="189"/>
                  </a:lnTo>
                  <a:close/>
                </a:path>
              </a:pathLst>
            </a:custGeom>
            <a:solidFill>
              <a:srgbClr val="49904D"/>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7180" name="Freeform 12"/>
            <p:cNvSpPr>
              <a:spLocks/>
            </p:cNvSpPr>
            <p:nvPr userDrawn="1"/>
          </p:nvSpPr>
          <p:spPr bwMode="auto">
            <a:xfrm>
              <a:off x="5461" y="4054"/>
              <a:ext cx="133" cy="132"/>
            </a:xfrm>
            <a:custGeom>
              <a:avLst/>
              <a:gdLst/>
              <a:ahLst/>
              <a:cxnLst>
                <a:cxn ang="0">
                  <a:pos x="396" y="220"/>
                </a:cxn>
                <a:cxn ang="0">
                  <a:pos x="388" y="259"/>
                </a:cxn>
                <a:cxn ang="0">
                  <a:pos x="373" y="294"/>
                </a:cxn>
                <a:cxn ang="0">
                  <a:pos x="352" y="326"/>
                </a:cxn>
                <a:cxn ang="0">
                  <a:pos x="325" y="353"/>
                </a:cxn>
                <a:cxn ang="0">
                  <a:pos x="294" y="373"/>
                </a:cxn>
                <a:cxn ang="0">
                  <a:pos x="258" y="388"/>
                </a:cxn>
                <a:cxn ang="0">
                  <a:pos x="220" y="396"/>
                </a:cxn>
                <a:cxn ang="0">
                  <a:pos x="180" y="396"/>
                </a:cxn>
                <a:cxn ang="0">
                  <a:pos x="142" y="388"/>
                </a:cxn>
                <a:cxn ang="0">
                  <a:pos x="106" y="373"/>
                </a:cxn>
                <a:cxn ang="0">
                  <a:pos x="75" y="353"/>
                </a:cxn>
                <a:cxn ang="0">
                  <a:pos x="48" y="326"/>
                </a:cxn>
                <a:cxn ang="0">
                  <a:pos x="25" y="294"/>
                </a:cxn>
                <a:cxn ang="0">
                  <a:pos x="10" y="259"/>
                </a:cxn>
                <a:cxn ang="0">
                  <a:pos x="2" y="229"/>
                </a:cxn>
                <a:cxn ang="0">
                  <a:pos x="0" y="209"/>
                </a:cxn>
                <a:cxn ang="0">
                  <a:pos x="1" y="180"/>
                </a:cxn>
                <a:cxn ang="0">
                  <a:pos x="10" y="142"/>
                </a:cxn>
                <a:cxn ang="0">
                  <a:pos x="25" y="107"/>
                </a:cxn>
                <a:cxn ang="0">
                  <a:pos x="48" y="75"/>
                </a:cxn>
                <a:cxn ang="0">
                  <a:pos x="75" y="48"/>
                </a:cxn>
                <a:cxn ang="0">
                  <a:pos x="106" y="25"/>
                </a:cxn>
                <a:cxn ang="0">
                  <a:pos x="142" y="10"/>
                </a:cxn>
                <a:cxn ang="0">
                  <a:pos x="180" y="2"/>
                </a:cxn>
                <a:cxn ang="0">
                  <a:pos x="220" y="2"/>
                </a:cxn>
                <a:cxn ang="0">
                  <a:pos x="258" y="10"/>
                </a:cxn>
                <a:cxn ang="0">
                  <a:pos x="294" y="25"/>
                </a:cxn>
                <a:cxn ang="0">
                  <a:pos x="325" y="48"/>
                </a:cxn>
                <a:cxn ang="0">
                  <a:pos x="352" y="75"/>
                </a:cxn>
                <a:cxn ang="0">
                  <a:pos x="373" y="107"/>
                </a:cxn>
                <a:cxn ang="0">
                  <a:pos x="388" y="142"/>
                </a:cxn>
                <a:cxn ang="0">
                  <a:pos x="396" y="180"/>
                </a:cxn>
              </a:cxnLst>
              <a:rect l="0" t="0" r="r" b="b"/>
              <a:pathLst>
                <a:path w="397" h="397">
                  <a:moveTo>
                    <a:pt x="397" y="198"/>
                  </a:moveTo>
                  <a:lnTo>
                    <a:pt x="396" y="220"/>
                  </a:lnTo>
                  <a:lnTo>
                    <a:pt x="392" y="239"/>
                  </a:lnTo>
                  <a:lnTo>
                    <a:pt x="388" y="259"/>
                  </a:lnTo>
                  <a:lnTo>
                    <a:pt x="382" y="277"/>
                  </a:lnTo>
                  <a:lnTo>
                    <a:pt x="373" y="294"/>
                  </a:lnTo>
                  <a:lnTo>
                    <a:pt x="363" y="310"/>
                  </a:lnTo>
                  <a:lnTo>
                    <a:pt x="352" y="326"/>
                  </a:lnTo>
                  <a:lnTo>
                    <a:pt x="339" y="340"/>
                  </a:lnTo>
                  <a:lnTo>
                    <a:pt x="325" y="353"/>
                  </a:lnTo>
                  <a:lnTo>
                    <a:pt x="310" y="363"/>
                  </a:lnTo>
                  <a:lnTo>
                    <a:pt x="294" y="373"/>
                  </a:lnTo>
                  <a:lnTo>
                    <a:pt x="277" y="382"/>
                  </a:lnTo>
                  <a:lnTo>
                    <a:pt x="258" y="388"/>
                  </a:lnTo>
                  <a:lnTo>
                    <a:pt x="239" y="393"/>
                  </a:lnTo>
                  <a:lnTo>
                    <a:pt x="220" y="396"/>
                  </a:lnTo>
                  <a:lnTo>
                    <a:pt x="198" y="397"/>
                  </a:lnTo>
                  <a:lnTo>
                    <a:pt x="180" y="396"/>
                  </a:lnTo>
                  <a:lnTo>
                    <a:pt x="160" y="393"/>
                  </a:lnTo>
                  <a:lnTo>
                    <a:pt x="142" y="388"/>
                  </a:lnTo>
                  <a:lnTo>
                    <a:pt x="123" y="382"/>
                  </a:lnTo>
                  <a:lnTo>
                    <a:pt x="106" y="373"/>
                  </a:lnTo>
                  <a:lnTo>
                    <a:pt x="90" y="363"/>
                  </a:lnTo>
                  <a:lnTo>
                    <a:pt x="75" y="353"/>
                  </a:lnTo>
                  <a:lnTo>
                    <a:pt x="61" y="340"/>
                  </a:lnTo>
                  <a:lnTo>
                    <a:pt x="48" y="326"/>
                  </a:lnTo>
                  <a:lnTo>
                    <a:pt x="36" y="310"/>
                  </a:lnTo>
                  <a:lnTo>
                    <a:pt x="25" y="294"/>
                  </a:lnTo>
                  <a:lnTo>
                    <a:pt x="16" y="277"/>
                  </a:lnTo>
                  <a:lnTo>
                    <a:pt x="10" y="259"/>
                  </a:lnTo>
                  <a:lnTo>
                    <a:pt x="5" y="239"/>
                  </a:lnTo>
                  <a:lnTo>
                    <a:pt x="2" y="229"/>
                  </a:lnTo>
                  <a:lnTo>
                    <a:pt x="1" y="220"/>
                  </a:lnTo>
                  <a:lnTo>
                    <a:pt x="0" y="209"/>
                  </a:lnTo>
                  <a:lnTo>
                    <a:pt x="0" y="198"/>
                  </a:lnTo>
                  <a:lnTo>
                    <a:pt x="1" y="180"/>
                  </a:lnTo>
                  <a:lnTo>
                    <a:pt x="5" y="160"/>
                  </a:lnTo>
                  <a:lnTo>
                    <a:pt x="10" y="142"/>
                  </a:lnTo>
                  <a:lnTo>
                    <a:pt x="16" y="124"/>
                  </a:lnTo>
                  <a:lnTo>
                    <a:pt x="25" y="107"/>
                  </a:lnTo>
                  <a:lnTo>
                    <a:pt x="36" y="90"/>
                  </a:lnTo>
                  <a:lnTo>
                    <a:pt x="48" y="75"/>
                  </a:lnTo>
                  <a:lnTo>
                    <a:pt x="61" y="61"/>
                  </a:lnTo>
                  <a:lnTo>
                    <a:pt x="75" y="48"/>
                  </a:lnTo>
                  <a:lnTo>
                    <a:pt x="90" y="36"/>
                  </a:lnTo>
                  <a:lnTo>
                    <a:pt x="106" y="25"/>
                  </a:lnTo>
                  <a:lnTo>
                    <a:pt x="123" y="17"/>
                  </a:lnTo>
                  <a:lnTo>
                    <a:pt x="142" y="10"/>
                  </a:lnTo>
                  <a:lnTo>
                    <a:pt x="160" y="5"/>
                  </a:lnTo>
                  <a:lnTo>
                    <a:pt x="180" y="2"/>
                  </a:lnTo>
                  <a:lnTo>
                    <a:pt x="198" y="0"/>
                  </a:lnTo>
                  <a:lnTo>
                    <a:pt x="220" y="2"/>
                  </a:lnTo>
                  <a:lnTo>
                    <a:pt x="239" y="5"/>
                  </a:lnTo>
                  <a:lnTo>
                    <a:pt x="258" y="10"/>
                  </a:lnTo>
                  <a:lnTo>
                    <a:pt x="277" y="17"/>
                  </a:lnTo>
                  <a:lnTo>
                    <a:pt x="294" y="25"/>
                  </a:lnTo>
                  <a:lnTo>
                    <a:pt x="310" y="36"/>
                  </a:lnTo>
                  <a:lnTo>
                    <a:pt x="325" y="48"/>
                  </a:lnTo>
                  <a:lnTo>
                    <a:pt x="339" y="61"/>
                  </a:lnTo>
                  <a:lnTo>
                    <a:pt x="352" y="75"/>
                  </a:lnTo>
                  <a:lnTo>
                    <a:pt x="363" y="90"/>
                  </a:lnTo>
                  <a:lnTo>
                    <a:pt x="373" y="107"/>
                  </a:lnTo>
                  <a:lnTo>
                    <a:pt x="382" y="124"/>
                  </a:lnTo>
                  <a:lnTo>
                    <a:pt x="388" y="142"/>
                  </a:lnTo>
                  <a:lnTo>
                    <a:pt x="392" y="160"/>
                  </a:lnTo>
                  <a:lnTo>
                    <a:pt x="396" y="180"/>
                  </a:lnTo>
                  <a:lnTo>
                    <a:pt x="397" y="198"/>
                  </a:lnTo>
                  <a:close/>
                </a:path>
              </a:pathLst>
            </a:custGeom>
            <a:solidFill>
              <a:srgbClr val="49904D"/>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sp>
          <p:nvSpPr>
            <p:cNvPr id="7181" name="Freeform 13"/>
            <p:cNvSpPr>
              <a:spLocks/>
            </p:cNvSpPr>
            <p:nvPr userDrawn="1"/>
          </p:nvSpPr>
          <p:spPr bwMode="auto">
            <a:xfrm>
              <a:off x="5303" y="3861"/>
              <a:ext cx="288" cy="302"/>
            </a:xfrm>
            <a:custGeom>
              <a:avLst/>
              <a:gdLst/>
              <a:ahLst/>
              <a:cxnLst>
                <a:cxn ang="0">
                  <a:pos x="596" y="23"/>
                </a:cxn>
                <a:cxn ang="0">
                  <a:pos x="765" y="52"/>
                </a:cxn>
                <a:cxn ang="0">
                  <a:pos x="842" y="65"/>
                </a:cxn>
                <a:cxn ang="0">
                  <a:pos x="861" y="69"/>
                </a:cxn>
                <a:cxn ang="0">
                  <a:pos x="860" y="82"/>
                </a:cxn>
                <a:cxn ang="0">
                  <a:pos x="847" y="166"/>
                </a:cxn>
                <a:cxn ang="0">
                  <a:pos x="826" y="258"/>
                </a:cxn>
                <a:cxn ang="0">
                  <a:pos x="807" y="323"/>
                </a:cxn>
                <a:cxn ang="0">
                  <a:pos x="784" y="381"/>
                </a:cxn>
                <a:cxn ang="0">
                  <a:pos x="764" y="419"/>
                </a:cxn>
                <a:cxn ang="0">
                  <a:pos x="750" y="439"/>
                </a:cxn>
                <a:cxn ang="0">
                  <a:pos x="725" y="465"/>
                </a:cxn>
                <a:cxn ang="0">
                  <a:pos x="691" y="490"/>
                </a:cxn>
                <a:cxn ang="0">
                  <a:pos x="656" y="509"/>
                </a:cxn>
                <a:cxn ang="0">
                  <a:pos x="620" y="525"/>
                </a:cxn>
                <a:cxn ang="0">
                  <a:pos x="584" y="539"/>
                </a:cxn>
                <a:cxn ang="0">
                  <a:pos x="548" y="554"/>
                </a:cxn>
                <a:cxn ang="0">
                  <a:pos x="511" y="574"/>
                </a:cxn>
                <a:cxn ang="0">
                  <a:pos x="474" y="602"/>
                </a:cxn>
                <a:cxn ang="0">
                  <a:pos x="448" y="629"/>
                </a:cxn>
                <a:cxn ang="0">
                  <a:pos x="433" y="650"/>
                </a:cxn>
                <a:cxn ang="0">
                  <a:pos x="421" y="670"/>
                </a:cxn>
                <a:cxn ang="0">
                  <a:pos x="412" y="693"/>
                </a:cxn>
                <a:cxn ang="0">
                  <a:pos x="401" y="729"/>
                </a:cxn>
                <a:cxn ang="0">
                  <a:pos x="393" y="775"/>
                </a:cxn>
                <a:cxn ang="0">
                  <a:pos x="390" y="819"/>
                </a:cxn>
                <a:cxn ang="0">
                  <a:pos x="391" y="858"/>
                </a:cxn>
                <a:cxn ang="0">
                  <a:pos x="395" y="896"/>
                </a:cxn>
                <a:cxn ang="0">
                  <a:pos x="266" y="882"/>
                </a:cxn>
                <a:cxn ang="0">
                  <a:pos x="97" y="853"/>
                </a:cxn>
                <a:cxn ang="0">
                  <a:pos x="21" y="840"/>
                </a:cxn>
                <a:cxn ang="0">
                  <a:pos x="1" y="836"/>
                </a:cxn>
                <a:cxn ang="0">
                  <a:pos x="2" y="822"/>
                </a:cxn>
                <a:cxn ang="0">
                  <a:pos x="15" y="758"/>
                </a:cxn>
                <a:cxn ang="0">
                  <a:pos x="30" y="696"/>
                </a:cxn>
                <a:cxn ang="0">
                  <a:pos x="51" y="628"/>
                </a:cxn>
                <a:cxn ang="0">
                  <a:pos x="77" y="559"/>
                </a:cxn>
                <a:cxn ang="0">
                  <a:pos x="99" y="512"/>
                </a:cxn>
                <a:cxn ang="0">
                  <a:pos x="116" y="483"/>
                </a:cxn>
                <a:cxn ang="0">
                  <a:pos x="134" y="459"/>
                </a:cxn>
                <a:cxn ang="0">
                  <a:pos x="153" y="439"/>
                </a:cxn>
                <a:cxn ang="0">
                  <a:pos x="185" y="418"/>
                </a:cxn>
                <a:cxn ang="0">
                  <a:pos x="227" y="394"/>
                </a:cxn>
                <a:cxn ang="0">
                  <a:pos x="287" y="366"/>
                </a:cxn>
                <a:cxn ang="0">
                  <a:pos x="344" y="339"/>
                </a:cxn>
                <a:cxn ang="0">
                  <a:pos x="378" y="316"/>
                </a:cxn>
                <a:cxn ang="0">
                  <a:pos x="409" y="289"/>
                </a:cxn>
                <a:cxn ang="0">
                  <a:pos x="430" y="263"/>
                </a:cxn>
                <a:cxn ang="0">
                  <a:pos x="443" y="244"/>
                </a:cxn>
                <a:cxn ang="0">
                  <a:pos x="457" y="209"/>
                </a:cxn>
                <a:cxn ang="0">
                  <a:pos x="469" y="164"/>
                </a:cxn>
                <a:cxn ang="0">
                  <a:pos x="475" y="122"/>
                </a:cxn>
                <a:cxn ang="0">
                  <a:pos x="476" y="85"/>
                </a:cxn>
                <a:cxn ang="0">
                  <a:pos x="474" y="40"/>
                </a:cxn>
                <a:cxn ang="0">
                  <a:pos x="467" y="5"/>
                </a:cxn>
              </a:cxnLst>
              <a:rect l="0" t="0" r="r" b="b"/>
              <a:pathLst>
                <a:path w="862" h="905">
                  <a:moveTo>
                    <a:pt x="466" y="0"/>
                  </a:moveTo>
                  <a:lnTo>
                    <a:pt x="596" y="23"/>
                  </a:lnTo>
                  <a:lnTo>
                    <a:pt x="695" y="40"/>
                  </a:lnTo>
                  <a:lnTo>
                    <a:pt x="765" y="52"/>
                  </a:lnTo>
                  <a:lnTo>
                    <a:pt x="812" y="60"/>
                  </a:lnTo>
                  <a:lnTo>
                    <a:pt x="842" y="65"/>
                  </a:lnTo>
                  <a:lnTo>
                    <a:pt x="856" y="68"/>
                  </a:lnTo>
                  <a:lnTo>
                    <a:pt x="861" y="69"/>
                  </a:lnTo>
                  <a:lnTo>
                    <a:pt x="862" y="69"/>
                  </a:lnTo>
                  <a:lnTo>
                    <a:pt x="860" y="82"/>
                  </a:lnTo>
                  <a:lnTo>
                    <a:pt x="856" y="116"/>
                  </a:lnTo>
                  <a:lnTo>
                    <a:pt x="847" y="166"/>
                  </a:lnTo>
                  <a:lnTo>
                    <a:pt x="834" y="226"/>
                  </a:lnTo>
                  <a:lnTo>
                    <a:pt x="826" y="258"/>
                  </a:lnTo>
                  <a:lnTo>
                    <a:pt x="818" y="290"/>
                  </a:lnTo>
                  <a:lnTo>
                    <a:pt x="807" y="323"/>
                  </a:lnTo>
                  <a:lnTo>
                    <a:pt x="796" y="353"/>
                  </a:lnTo>
                  <a:lnTo>
                    <a:pt x="784" y="381"/>
                  </a:lnTo>
                  <a:lnTo>
                    <a:pt x="771" y="407"/>
                  </a:lnTo>
                  <a:lnTo>
                    <a:pt x="764" y="419"/>
                  </a:lnTo>
                  <a:lnTo>
                    <a:pt x="757" y="429"/>
                  </a:lnTo>
                  <a:lnTo>
                    <a:pt x="750" y="439"/>
                  </a:lnTo>
                  <a:lnTo>
                    <a:pt x="741" y="448"/>
                  </a:lnTo>
                  <a:lnTo>
                    <a:pt x="725" y="465"/>
                  </a:lnTo>
                  <a:lnTo>
                    <a:pt x="709" y="478"/>
                  </a:lnTo>
                  <a:lnTo>
                    <a:pt x="691" y="490"/>
                  </a:lnTo>
                  <a:lnTo>
                    <a:pt x="674" y="501"/>
                  </a:lnTo>
                  <a:lnTo>
                    <a:pt x="656" y="509"/>
                  </a:lnTo>
                  <a:lnTo>
                    <a:pt x="638" y="517"/>
                  </a:lnTo>
                  <a:lnTo>
                    <a:pt x="620" y="525"/>
                  </a:lnTo>
                  <a:lnTo>
                    <a:pt x="603" y="531"/>
                  </a:lnTo>
                  <a:lnTo>
                    <a:pt x="584" y="539"/>
                  </a:lnTo>
                  <a:lnTo>
                    <a:pt x="566" y="545"/>
                  </a:lnTo>
                  <a:lnTo>
                    <a:pt x="548" y="554"/>
                  </a:lnTo>
                  <a:lnTo>
                    <a:pt x="529" y="563"/>
                  </a:lnTo>
                  <a:lnTo>
                    <a:pt x="511" y="574"/>
                  </a:lnTo>
                  <a:lnTo>
                    <a:pt x="493" y="587"/>
                  </a:lnTo>
                  <a:lnTo>
                    <a:pt x="474" y="602"/>
                  </a:lnTo>
                  <a:lnTo>
                    <a:pt x="457" y="621"/>
                  </a:lnTo>
                  <a:lnTo>
                    <a:pt x="448" y="629"/>
                  </a:lnTo>
                  <a:lnTo>
                    <a:pt x="441" y="639"/>
                  </a:lnTo>
                  <a:lnTo>
                    <a:pt x="433" y="650"/>
                  </a:lnTo>
                  <a:lnTo>
                    <a:pt x="427" y="660"/>
                  </a:lnTo>
                  <a:lnTo>
                    <a:pt x="421" y="670"/>
                  </a:lnTo>
                  <a:lnTo>
                    <a:pt x="416" y="682"/>
                  </a:lnTo>
                  <a:lnTo>
                    <a:pt x="412" y="693"/>
                  </a:lnTo>
                  <a:lnTo>
                    <a:pt x="407" y="705"/>
                  </a:lnTo>
                  <a:lnTo>
                    <a:pt x="401" y="729"/>
                  </a:lnTo>
                  <a:lnTo>
                    <a:pt x="397" y="752"/>
                  </a:lnTo>
                  <a:lnTo>
                    <a:pt x="393" y="775"/>
                  </a:lnTo>
                  <a:lnTo>
                    <a:pt x="391" y="798"/>
                  </a:lnTo>
                  <a:lnTo>
                    <a:pt x="390" y="819"/>
                  </a:lnTo>
                  <a:lnTo>
                    <a:pt x="391" y="840"/>
                  </a:lnTo>
                  <a:lnTo>
                    <a:pt x="391" y="858"/>
                  </a:lnTo>
                  <a:lnTo>
                    <a:pt x="392" y="873"/>
                  </a:lnTo>
                  <a:lnTo>
                    <a:pt x="395" y="896"/>
                  </a:lnTo>
                  <a:lnTo>
                    <a:pt x="397" y="905"/>
                  </a:lnTo>
                  <a:lnTo>
                    <a:pt x="266" y="882"/>
                  </a:lnTo>
                  <a:lnTo>
                    <a:pt x="168" y="865"/>
                  </a:lnTo>
                  <a:lnTo>
                    <a:pt x="97" y="853"/>
                  </a:lnTo>
                  <a:lnTo>
                    <a:pt x="50" y="844"/>
                  </a:lnTo>
                  <a:lnTo>
                    <a:pt x="21" y="840"/>
                  </a:lnTo>
                  <a:lnTo>
                    <a:pt x="7" y="837"/>
                  </a:lnTo>
                  <a:lnTo>
                    <a:pt x="1" y="836"/>
                  </a:lnTo>
                  <a:lnTo>
                    <a:pt x="0" y="836"/>
                  </a:lnTo>
                  <a:lnTo>
                    <a:pt x="2" y="822"/>
                  </a:lnTo>
                  <a:lnTo>
                    <a:pt x="10" y="784"/>
                  </a:lnTo>
                  <a:lnTo>
                    <a:pt x="15" y="758"/>
                  </a:lnTo>
                  <a:lnTo>
                    <a:pt x="23" y="729"/>
                  </a:lnTo>
                  <a:lnTo>
                    <a:pt x="30" y="696"/>
                  </a:lnTo>
                  <a:lnTo>
                    <a:pt x="40" y="663"/>
                  </a:lnTo>
                  <a:lnTo>
                    <a:pt x="51" y="628"/>
                  </a:lnTo>
                  <a:lnTo>
                    <a:pt x="63" y="594"/>
                  </a:lnTo>
                  <a:lnTo>
                    <a:pt x="77" y="559"/>
                  </a:lnTo>
                  <a:lnTo>
                    <a:pt x="91" y="527"/>
                  </a:lnTo>
                  <a:lnTo>
                    <a:pt x="99" y="512"/>
                  </a:lnTo>
                  <a:lnTo>
                    <a:pt x="107" y="498"/>
                  </a:lnTo>
                  <a:lnTo>
                    <a:pt x="116" y="483"/>
                  </a:lnTo>
                  <a:lnTo>
                    <a:pt x="124" y="470"/>
                  </a:lnTo>
                  <a:lnTo>
                    <a:pt x="134" y="459"/>
                  </a:lnTo>
                  <a:lnTo>
                    <a:pt x="144" y="448"/>
                  </a:lnTo>
                  <a:lnTo>
                    <a:pt x="153" y="439"/>
                  </a:lnTo>
                  <a:lnTo>
                    <a:pt x="164" y="431"/>
                  </a:lnTo>
                  <a:lnTo>
                    <a:pt x="185" y="418"/>
                  </a:lnTo>
                  <a:lnTo>
                    <a:pt x="206" y="405"/>
                  </a:lnTo>
                  <a:lnTo>
                    <a:pt x="227" y="394"/>
                  </a:lnTo>
                  <a:lnTo>
                    <a:pt x="247" y="384"/>
                  </a:lnTo>
                  <a:lnTo>
                    <a:pt x="287" y="366"/>
                  </a:lnTo>
                  <a:lnTo>
                    <a:pt x="325" y="348"/>
                  </a:lnTo>
                  <a:lnTo>
                    <a:pt x="344" y="339"/>
                  </a:lnTo>
                  <a:lnTo>
                    <a:pt x="361" y="328"/>
                  </a:lnTo>
                  <a:lnTo>
                    <a:pt x="378" y="316"/>
                  </a:lnTo>
                  <a:lnTo>
                    <a:pt x="394" y="304"/>
                  </a:lnTo>
                  <a:lnTo>
                    <a:pt x="409" y="289"/>
                  </a:lnTo>
                  <a:lnTo>
                    <a:pt x="424" y="273"/>
                  </a:lnTo>
                  <a:lnTo>
                    <a:pt x="430" y="263"/>
                  </a:lnTo>
                  <a:lnTo>
                    <a:pt x="436" y="254"/>
                  </a:lnTo>
                  <a:lnTo>
                    <a:pt x="443" y="244"/>
                  </a:lnTo>
                  <a:lnTo>
                    <a:pt x="448" y="233"/>
                  </a:lnTo>
                  <a:lnTo>
                    <a:pt x="457" y="209"/>
                  </a:lnTo>
                  <a:lnTo>
                    <a:pt x="463" y="185"/>
                  </a:lnTo>
                  <a:lnTo>
                    <a:pt x="469" y="164"/>
                  </a:lnTo>
                  <a:lnTo>
                    <a:pt x="473" y="142"/>
                  </a:lnTo>
                  <a:lnTo>
                    <a:pt x="475" y="122"/>
                  </a:lnTo>
                  <a:lnTo>
                    <a:pt x="476" y="102"/>
                  </a:lnTo>
                  <a:lnTo>
                    <a:pt x="476" y="85"/>
                  </a:lnTo>
                  <a:lnTo>
                    <a:pt x="476" y="68"/>
                  </a:lnTo>
                  <a:lnTo>
                    <a:pt x="474" y="40"/>
                  </a:lnTo>
                  <a:lnTo>
                    <a:pt x="470" y="18"/>
                  </a:lnTo>
                  <a:lnTo>
                    <a:pt x="467" y="5"/>
                  </a:lnTo>
                  <a:lnTo>
                    <a:pt x="466" y="0"/>
                  </a:lnTo>
                  <a:close/>
                </a:path>
              </a:pathLst>
            </a:custGeom>
            <a:solidFill>
              <a:srgbClr val="49904D"/>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797777"/>
                </a:solidFill>
                <a:effectLst/>
                <a:uLnTx/>
                <a:uFillTx/>
                <a:latin typeface="Arial" charset="0"/>
                <a:ea typeface="+mn-ea"/>
                <a:cs typeface="+mn-cs"/>
              </a:endParaRPr>
            </a:p>
          </p:txBody>
        </p:sp>
      </p:grpSp>
    </p:spTree>
    <p:extLst>
      <p:ext uri="{BB962C8B-B14F-4D97-AF65-F5344CB8AC3E}">
        <p14:creationId xmlns:p14="http://schemas.microsoft.com/office/powerpoint/2010/main" val="373759846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Lst>
  <p:txStyles>
    <p:titleStyle>
      <a:lvl1pPr algn="l" rtl="0" eaLnBrk="0" fontAlgn="base" hangingPunct="0">
        <a:spcBef>
          <a:spcPct val="0"/>
        </a:spcBef>
        <a:spcAft>
          <a:spcPct val="0"/>
        </a:spcAft>
        <a:defRPr sz="3300">
          <a:solidFill>
            <a:srgbClr val="797777"/>
          </a:solidFill>
          <a:latin typeface="+mj-lt"/>
          <a:ea typeface="+mj-ea"/>
          <a:cs typeface="+mj-cs"/>
        </a:defRPr>
      </a:lvl1pPr>
      <a:lvl2pPr algn="l" rtl="0" eaLnBrk="0" fontAlgn="base" hangingPunct="0">
        <a:spcBef>
          <a:spcPct val="0"/>
        </a:spcBef>
        <a:spcAft>
          <a:spcPct val="0"/>
        </a:spcAft>
        <a:defRPr sz="3300">
          <a:solidFill>
            <a:srgbClr val="797777"/>
          </a:solidFill>
          <a:latin typeface="Arial" charset="0"/>
        </a:defRPr>
      </a:lvl2pPr>
      <a:lvl3pPr algn="l" rtl="0" eaLnBrk="0" fontAlgn="base" hangingPunct="0">
        <a:spcBef>
          <a:spcPct val="0"/>
        </a:spcBef>
        <a:spcAft>
          <a:spcPct val="0"/>
        </a:spcAft>
        <a:defRPr sz="3300">
          <a:solidFill>
            <a:srgbClr val="797777"/>
          </a:solidFill>
          <a:latin typeface="Arial" charset="0"/>
        </a:defRPr>
      </a:lvl3pPr>
      <a:lvl4pPr algn="l" rtl="0" eaLnBrk="0" fontAlgn="base" hangingPunct="0">
        <a:spcBef>
          <a:spcPct val="0"/>
        </a:spcBef>
        <a:spcAft>
          <a:spcPct val="0"/>
        </a:spcAft>
        <a:defRPr sz="3300">
          <a:solidFill>
            <a:srgbClr val="797777"/>
          </a:solidFill>
          <a:latin typeface="Arial" charset="0"/>
        </a:defRPr>
      </a:lvl4pPr>
      <a:lvl5pPr algn="l" rtl="0" eaLnBrk="0" fontAlgn="base" hangingPunct="0">
        <a:spcBef>
          <a:spcPct val="0"/>
        </a:spcBef>
        <a:spcAft>
          <a:spcPct val="0"/>
        </a:spcAft>
        <a:defRPr sz="3300">
          <a:solidFill>
            <a:srgbClr val="797777"/>
          </a:solidFill>
          <a:latin typeface="Arial" charset="0"/>
        </a:defRPr>
      </a:lvl5pPr>
      <a:lvl6pPr marL="457200" algn="l" rtl="0" fontAlgn="base">
        <a:spcBef>
          <a:spcPct val="0"/>
        </a:spcBef>
        <a:spcAft>
          <a:spcPct val="0"/>
        </a:spcAft>
        <a:defRPr sz="3300">
          <a:solidFill>
            <a:srgbClr val="797777"/>
          </a:solidFill>
          <a:latin typeface="Arial" charset="0"/>
        </a:defRPr>
      </a:lvl6pPr>
      <a:lvl7pPr marL="914400" algn="l" rtl="0" fontAlgn="base">
        <a:spcBef>
          <a:spcPct val="0"/>
        </a:spcBef>
        <a:spcAft>
          <a:spcPct val="0"/>
        </a:spcAft>
        <a:defRPr sz="3300">
          <a:solidFill>
            <a:srgbClr val="797777"/>
          </a:solidFill>
          <a:latin typeface="Arial" charset="0"/>
        </a:defRPr>
      </a:lvl7pPr>
      <a:lvl8pPr marL="1371600" algn="l" rtl="0" fontAlgn="base">
        <a:spcBef>
          <a:spcPct val="0"/>
        </a:spcBef>
        <a:spcAft>
          <a:spcPct val="0"/>
        </a:spcAft>
        <a:defRPr sz="3300">
          <a:solidFill>
            <a:srgbClr val="797777"/>
          </a:solidFill>
          <a:latin typeface="Arial" charset="0"/>
        </a:defRPr>
      </a:lvl8pPr>
      <a:lvl9pPr marL="1828800" algn="l" rtl="0" fontAlgn="base">
        <a:spcBef>
          <a:spcPct val="0"/>
        </a:spcBef>
        <a:spcAft>
          <a:spcPct val="0"/>
        </a:spcAft>
        <a:defRPr sz="3300">
          <a:solidFill>
            <a:srgbClr val="797777"/>
          </a:solidFill>
          <a:latin typeface="Arial" charset="0"/>
        </a:defRPr>
      </a:lvl9pPr>
    </p:titleStyle>
    <p:bodyStyle>
      <a:lvl1pPr marL="357188" indent="-357188" algn="l" rtl="0" eaLnBrk="0" fontAlgn="base" hangingPunct="0">
        <a:spcBef>
          <a:spcPct val="20000"/>
        </a:spcBef>
        <a:spcAft>
          <a:spcPct val="0"/>
        </a:spcAft>
        <a:buAutoNum type="arabicPeriod"/>
        <a:defRPr sz="2700">
          <a:solidFill>
            <a:srgbClr val="797777"/>
          </a:solidFill>
          <a:latin typeface="+mn-lt"/>
          <a:ea typeface="+mn-ea"/>
          <a:cs typeface="+mn-cs"/>
        </a:defRPr>
      </a:lvl1pPr>
      <a:lvl2pPr marL="358775" indent="98425" algn="l" rtl="0" eaLnBrk="0" fontAlgn="base" hangingPunct="0">
        <a:spcBef>
          <a:spcPct val="20000"/>
        </a:spcBef>
        <a:spcAft>
          <a:spcPct val="0"/>
        </a:spcAft>
        <a:defRPr sz="2100">
          <a:solidFill>
            <a:srgbClr val="797777"/>
          </a:solidFill>
          <a:latin typeface="+mn-lt"/>
        </a:defRPr>
      </a:lvl2pPr>
      <a:lvl3pPr marL="360363" indent="554038" algn="l" rtl="0" eaLnBrk="0" fontAlgn="base" hangingPunct="0">
        <a:spcBef>
          <a:spcPct val="20000"/>
        </a:spcBef>
        <a:spcAft>
          <a:spcPct val="0"/>
        </a:spcAft>
        <a:defRPr sz="2400">
          <a:solidFill>
            <a:srgbClr val="797777"/>
          </a:solidFill>
          <a:latin typeface="+mn-lt"/>
        </a:defRPr>
      </a:lvl3pPr>
      <a:lvl4pPr marL="2897188" indent="-381000" algn="l" rtl="0" eaLnBrk="0" fontAlgn="base" hangingPunct="0">
        <a:spcBef>
          <a:spcPct val="20000"/>
        </a:spcBef>
        <a:spcAft>
          <a:spcPct val="0"/>
        </a:spcAft>
        <a:buChar char="–"/>
        <a:defRPr sz="2000">
          <a:solidFill>
            <a:srgbClr val="797777"/>
          </a:solidFill>
          <a:latin typeface="+mn-lt"/>
        </a:defRPr>
      </a:lvl4pPr>
      <a:lvl5pPr marL="3457575" indent="-381000" algn="l" rtl="0" eaLnBrk="0" fontAlgn="base" hangingPunct="0">
        <a:spcBef>
          <a:spcPct val="20000"/>
        </a:spcBef>
        <a:spcAft>
          <a:spcPct val="0"/>
        </a:spcAft>
        <a:buChar char="»"/>
        <a:defRPr sz="2000">
          <a:solidFill>
            <a:srgbClr val="797777"/>
          </a:solidFill>
          <a:latin typeface="+mn-lt"/>
        </a:defRPr>
      </a:lvl5pPr>
      <a:lvl6pPr marL="3914775" indent="-381000" algn="l" rtl="0" fontAlgn="base">
        <a:spcBef>
          <a:spcPct val="20000"/>
        </a:spcBef>
        <a:spcAft>
          <a:spcPct val="0"/>
        </a:spcAft>
        <a:buChar char="»"/>
        <a:defRPr sz="2000">
          <a:solidFill>
            <a:srgbClr val="797777"/>
          </a:solidFill>
          <a:latin typeface="+mn-lt"/>
        </a:defRPr>
      </a:lvl6pPr>
      <a:lvl7pPr marL="4371975" indent="-381000" algn="l" rtl="0" fontAlgn="base">
        <a:spcBef>
          <a:spcPct val="20000"/>
        </a:spcBef>
        <a:spcAft>
          <a:spcPct val="0"/>
        </a:spcAft>
        <a:buChar char="»"/>
        <a:defRPr sz="2000">
          <a:solidFill>
            <a:srgbClr val="797777"/>
          </a:solidFill>
          <a:latin typeface="+mn-lt"/>
        </a:defRPr>
      </a:lvl7pPr>
      <a:lvl8pPr marL="4829175" indent="-381000" algn="l" rtl="0" fontAlgn="base">
        <a:spcBef>
          <a:spcPct val="20000"/>
        </a:spcBef>
        <a:spcAft>
          <a:spcPct val="0"/>
        </a:spcAft>
        <a:buChar char="»"/>
        <a:defRPr sz="2000">
          <a:solidFill>
            <a:srgbClr val="797777"/>
          </a:solidFill>
          <a:latin typeface="+mn-lt"/>
        </a:defRPr>
      </a:lvl8pPr>
      <a:lvl9pPr marL="5286375" indent="-381000" algn="l" rtl="0" fontAlgn="base">
        <a:spcBef>
          <a:spcPct val="20000"/>
        </a:spcBef>
        <a:spcAft>
          <a:spcPct val="0"/>
        </a:spcAft>
        <a:buChar char="»"/>
        <a:defRPr sz="2000">
          <a:solidFill>
            <a:srgbClr val="797777"/>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sl-SI"/>
              <a:t>Uredite slog naslova matrice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sl-SI">
              <a:solidFill>
                <a:srgbClr val="FFFFFF"/>
              </a:solidFill>
            </a:endParaRPr>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 id="2147484647" r:id="rId12"/>
    <p:sldLayoutId id="2147484051" r:id="rId13"/>
    <p:sldLayoutId id="2147484055" r:id="rId14"/>
    <p:sldLayoutId id="2147484061" r:id="rId15"/>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v.si/teme/vpis-v-srednjo-solo"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os-naklo.si/" TargetMode="External"/><Relationship Id="rId7" Type="http://schemas.openxmlformats.org/officeDocument/2006/relationships/hyperlink" Target="http://www.ess.gov.si/"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www.mojaizbira.si/" TargetMode="External"/><Relationship Id="rId5" Type="http://schemas.openxmlformats.org/officeDocument/2006/relationships/hyperlink" Target="https://www.gov.si/teme/vpis-v-srednjo-solo/" TargetMode="External"/><Relationship Id="rId4" Type="http://schemas.openxmlformats.org/officeDocument/2006/relationships/hyperlink" Target="http://www.os-sostro.si/"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hyperlink" Target="https://www.gov.si/teme/vpis-v-srednjo-solo/" TargetMode="Externa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hyperlink" Target="https://www.gov.si/teme/vpis-v-srednjo-solo/" TargetMode="Externa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si/assets/ministrstva/MVI/Dokumenti/Srednja-sola/Vpis-2025-2026/Tabela-za-izracun-tock-v-primeru-omejitve-vpisa.xls" TargetMode="Externa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 Id="rId4" Type="http://schemas.openxmlformats.org/officeDocument/2006/relationships/hyperlink" Target="https://www.gov.si/assets/ministrstva/MVI/Dokumenti/Srednja-sola/Vpis-2025-2026/Tabela-za-izracun-tock-v-primeru-omejitve-vpisa.xl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hyperlink" Target="https://www.srips-rs.si/stipendije"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ss.gov.si/partnerji/trg-dela/poklicni-barometer/" TargetMode="Externa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ss.gov.si/partnerji/trg-dela/poklicni-barometer/" TargetMode="Externa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hyperlink" Target="mailto:teja.stefancic@os-naklo.si"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018903" y="1240971"/>
            <a:ext cx="10254343" cy="4904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805" rIns="0" bIns="0"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algn="ct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4000" b="1" dirty="0">
              <a:solidFill>
                <a:srgbClr val="0070C0"/>
              </a:solidFill>
            </a:endParaRPr>
          </a:p>
          <a:p>
            <a:pPr algn="ct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4000" b="1" dirty="0">
              <a:solidFill>
                <a:srgbClr val="0070C0"/>
              </a:solidFill>
            </a:endParaRPr>
          </a:p>
          <a:p>
            <a:pPr algn="ct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4000" b="1" dirty="0">
                <a:solidFill>
                  <a:srgbClr val="002060"/>
                </a:solidFill>
              </a:rPr>
              <a:t>VPIS V SREDNJE ŠOLE IN </a:t>
            </a:r>
          </a:p>
          <a:p>
            <a:pPr algn="ct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4000" b="1" dirty="0">
                <a:solidFill>
                  <a:srgbClr val="002060"/>
                </a:solidFill>
              </a:rPr>
              <a:t>GIMNAZIJE </a:t>
            </a:r>
          </a:p>
          <a:p>
            <a:pPr algn="ct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2903" dirty="0">
              <a:solidFill>
                <a:srgbClr val="002060"/>
              </a:solidFill>
            </a:endParaRPr>
          </a:p>
          <a:p>
            <a:pPr algn="ct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400" b="1" dirty="0">
                <a:solidFill>
                  <a:srgbClr val="002060"/>
                </a:solidFill>
              </a:rPr>
              <a:t>Predstavitev razpisa za vpis</a:t>
            </a:r>
          </a:p>
          <a:p>
            <a:pPr algn="ct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400" b="1" dirty="0">
                <a:solidFill>
                  <a:srgbClr val="002060"/>
                </a:solidFill>
              </a:rPr>
              <a:t>in postopka vpisa</a:t>
            </a:r>
          </a:p>
          <a:p>
            <a:pPr algn="ct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400" b="1" dirty="0">
                <a:solidFill>
                  <a:srgbClr val="002060"/>
                </a:solidFill>
              </a:rPr>
              <a:t>za šolsko leto 2025/2026</a:t>
            </a:r>
          </a:p>
          <a:p>
            <a:pPr algn="ct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3629" dirty="0">
              <a:solidFill>
                <a:srgbClr val="00CC33"/>
              </a:solidFill>
            </a:endParaRPr>
          </a:p>
          <a:p>
            <a:pPr algn="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100" dirty="0">
                <a:solidFill>
                  <a:srgbClr val="000000"/>
                </a:solidFill>
              </a:rPr>
              <a:t>Teja Štefančič,</a:t>
            </a:r>
          </a:p>
          <a:p>
            <a:pPr algn="r" defTabSz="407571" eaLnBrk="1" fontAlgn="base" hangingPunct="0">
              <a:lnSpc>
                <a:spcPct val="93000"/>
              </a:lnSpc>
              <a:spcBef>
                <a:spcPct val="0"/>
              </a:spcBef>
              <a:spcAft>
                <a:spcPct val="0"/>
              </a:spcAft>
              <a:buClr>
                <a:srgbClr val="000000"/>
              </a:buClr>
              <a:buSzPct val="100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100" dirty="0">
                <a:solidFill>
                  <a:srgbClr val="000000"/>
                </a:solidFill>
              </a:rPr>
              <a:t>4. 2. 2025</a:t>
            </a:r>
          </a:p>
        </p:txBody>
      </p:sp>
      <p:pic>
        <p:nvPicPr>
          <p:cNvPr id="3" name="Slika 2"/>
          <p:cNvPicPr>
            <a:picLocks noChangeAspect="1"/>
          </p:cNvPicPr>
          <p:nvPr/>
        </p:nvPicPr>
        <p:blipFill>
          <a:blip r:embed="rId3"/>
          <a:stretch>
            <a:fillRect/>
          </a:stretch>
        </p:blipFill>
        <p:spPr>
          <a:xfrm>
            <a:off x="4398672" y="875348"/>
            <a:ext cx="3619500" cy="1266825"/>
          </a:xfrm>
          <a:prstGeom prst="rect">
            <a:avLst/>
          </a:prstGeom>
        </p:spPr>
      </p:pic>
    </p:spTree>
    <p:extLst>
      <p:ext uri="{BB962C8B-B14F-4D97-AF65-F5344CB8AC3E}">
        <p14:creationId xmlns:p14="http://schemas.microsoft.com/office/powerpoint/2010/main" val="30155336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0700" y="765982"/>
            <a:ext cx="8229600" cy="1023629"/>
          </a:xfrm>
        </p:spPr>
        <p:txBody>
          <a:bodyPr>
            <a:normAutofit/>
          </a:bodyPr>
          <a:lstStyle/>
          <a:p>
            <a:pPr algn="ctr"/>
            <a:r>
              <a:rPr lang="sl-SI" dirty="0">
                <a:solidFill>
                  <a:srgbClr val="002060"/>
                </a:solidFill>
              </a:rPr>
              <a:t>NAMERE: </a:t>
            </a:r>
            <a:r>
              <a:rPr lang="sl-SI" u="sng" dirty="0">
                <a:solidFill>
                  <a:srgbClr val="002060"/>
                </a:solidFill>
              </a:rPr>
              <a:t>Najmanjkrat</a:t>
            </a:r>
            <a:r>
              <a:rPr lang="sl-SI" dirty="0">
                <a:solidFill>
                  <a:srgbClr val="002060"/>
                </a:solidFill>
              </a:rPr>
              <a:t> izbrani programi v nižjem in srednjem poklicnem izobraževanju</a:t>
            </a:r>
          </a:p>
        </p:txBody>
      </p:sp>
      <p:graphicFrame>
        <p:nvGraphicFramePr>
          <p:cNvPr id="5" name="Ograda vsebine 5"/>
          <p:cNvGraphicFramePr>
            <a:graphicFrameLocks noGrp="1"/>
          </p:cNvGraphicFramePr>
          <p:nvPr>
            <p:ph idx="1"/>
            <p:extLst>
              <p:ext uri="{D42A27DB-BD31-4B8C-83A1-F6EECF244321}">
                <p14:modId xmlns:p14="http://schemas.microsoft.com/office/powerpoint/2010/main" val="875944693"/>
              </p:ext>
            </p:extLst>
          </p:nvPr>
        </p:nvGraphicFramePr>
        <p:xfrm>
          <a:off x="3552484" y="2162221"/>
          <a:ext cx="4484076" cy="3254625"/>
        </p:xfrm>
        <a:graphic>
          <a:graphicData uri="http://schemas.openxmlformats.org/drawingml/2006/table">
            <a:tbl>
              <a:tblPr>
                <a:tableStyleId>{5C22544A-7EE6-4342-B048-85BDC9FD1C3A}</a:tableStyleId>
              </a:tblPr>
              <a:tblGrid>
                <a:gridCol w="4484076">
                  <a:extLst>
                    <a:ext uri="{9D8B030D-6E8A-4147-A177-3AD203B41FA5}">
                      <a16:colId xmlns:a16="http://schemas.microsoft.com/office/drawing/2014/main" val="20000"/>
                    </a:ext>
                  </a:extLst>
                </a:gridCol>
              </a:tblGrid>
              <a:tr h="361625">
                <a:tc>
                  <a:txBody>
                    <a:bodyPr/>
                    <a:lstStyle/>
                    <a:p>
                      <a:pPr algn="l" fontAlgn="b"/>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Vrtnar</a:t>
                      </a:r>
                    </a:p>
                  </a:txBody>
                  <a:tcPr marL="9527" marR="9527" marT="9525" marB="0" anchor="b"/>
                </a:tc>
                <a:extLst>
                  <a:ext uri="{0D108BD9-81ED-4DB2-BD59-A6C34878D82A}">
                    <a16:rowId xmlns:a16="http://schemas.microsoft.com/office/drawing/2014/main" val="10000"/>
                  </a:ext>
                </a:extLst>
              </a:tr>
              <a:tr h="361625">
                <a:tc>
                  <a:txBody>
                    <a:bodyPr/>
                    <a:lstStyle/>
                    <a:p>
                      <a:pPr algn="l" fontAlgn="b"/>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Pek</a:t>
                      </a:r>
                    </a:p>
                  </a:txBody>
                  <a:tcPr marL="9527" marR="9527" marT="9525" marB="0" anchor="b"/>
                </a:tc>
                <a:extLst>
                  <a:ext uri="{0D108BD9-81ED-4DB2-BD59-A6C34878D82A}">
                    <a16:rowId xmlns:a16="http://schemas.microsoft.com/office/drawing/2014/main" val="10001"/>
                  </a:ext>
                </a:extLst>
              </a:tr>
              <a:tr h="361625">
                <a:tc>
                  <a:txBody>
                    <a:bodyPr/>
                    <a:lstStyle/>
                    <a:p>
                      <a:pPr algn="l" fontAlgn="b"/>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Tesar</a:t>
                      </a:r>
                    </a:p>
                  </a:txBody>
                  <a:tcPr marL="9527" marR="9527" marT="9525" marB="0" anchor="b"/>
                </a:tc>
                <a:extLst>
                  <a:ext uri="{0D108BD9-81ED-4DB2-BD59-A6C34878D82A}">
                    <a16:rowId xmlns:a16="http://schemas.microsoft.com/office/drawing/2014/main" val="10002"/>
                  </a:ext>
                </a:extLst>
              </a:tr>
              <a:tr h="361625">
                <a:tc>
                  <a:txBody>
                    <a:bodyPr/>
                    <a:lstStyle/>
                    <a:p>
                      <a:pPr algn="l" fontAlgn="ctr"/>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Steklar</a:t>
                      </a:r>
                    </a:p>
                  </a:txBody>
                  <a:tcPr marL="9527" marR="9527" marT="9525" marB="0" anchor="b"/>
                </a:tc>
                <a:extLst>
                  <a:ext uri="{0D108BD9-81ED-4DB2-BD59-A6C34878D82A}">
                    <a16:rowId xmlns:a16="http://schemas.microsoft.com/office/drawing/2014/main" val="10003"/>
                  </a:ext>
                </a:extLst>
              </a:tr>
              <a:tr h="361625">
                <a:tc>
                  <a:txBody>
                    <a:bodyPr/>
                    <a:lstStyle/>
                    <a:p>
                      <a:pPr algn="l" fontAlgn="b"/>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Slikopleskar-črkoslikar</a:t>
                      </a:r>
                    </a:p>
                  </a:txBody>
                  <a:tcPr marL="9527" marR="9527" marT="9525" marB="0" anchor="b"/>
                </a:tc>
                <a:extLst>
                  <a:ext uri="{0D108BD9-81ED-4DB2-BD59-A6C34878D82A}">
                    <a16:rowId xmlns:a16="http://schemas.microsoft.com/office/drawing/2014/main" val="10004"/>
                  </a:ext>
                </a:extLst>
              </a:tr>
              <a:tr h="361625">
                <a:tc>
                  <a:txBody>
                    <a:bodyPr/>
                    <a:lstStyle/>
                    <a:p>
                      <a:pPr algn="l" fontAlgn="b"/>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Klepar-krovec</a:t>
                      </a:r>
                    </a:p>
                  </a:txBody>
                  <a:tcPr marL="9527" marR="9527" marT="9525" marB="0" anchor="b"/>
                </a:tc>
                <a:extLst>
                  <a:ext uri="{0D108BD9-81ED-4DB2-BD59-A6C34878D82A}">
                    <a16:rowId xmlns:a16="http://schemas.microsoft.com/office/drawing/2014/main" val="10005"/>
                  </a:ext>
                </a:extLst>
              </a:tr>
              <a:tr h="361625">
                <a:tc>
                  <a:txBody>
                    <a:bodyPr/>
                    <a:lstStyle/>
                    <a:p>
                      <a:pPr algn="l" fontAlgn="b"/>
                      <a:r>
                        <a:rPr lang="pl-PL" sz="1800" b="1" i="0" u="none" strike="noStrike" kern="1200" dirty="0">
                          <a:solidFill>
                            <a:schemeClr val="tx1"/>
                          </a:solidFill>
                          <a:effectLst/>
                          <a:latin typeface="Arial" panose="020B0604020202020204" pitchFamily="34" charset="0"/>
                          <a:ea typeface="+mn-ea"/>
                          <a:cs typeface="Arial" panose="020B0604020202020204" pitchFamily="34" charset="0"/>
                        </a:rPr>
                        <a:t>Pomočnik v tehnoloških procesih</a:t>
                      </a:r>
                    </a:p>
                  </a:txBody>
                  <a:tcPr marL="9527" marR="9527" marT="9525" marB="0" anchor="b"/>
                </a:tc>
                <a:extLst>
                  <a:ext uri="{0D108BD9-81ED-4DB2-BD59-A6C34878D82A}">
                    <a16:rowId xmlns:a16="http://schemas.microsoft.com/office/drawing/2014/main" val="10006"/>
                  </a:ext>
                </a:extLst>
              </a:tr>
              <a:tr h="361625">
                <a:tc>
                  <a:txBody>
                    <a:bodyPr/>
                    <a:lstStyle/>
                    <a:p>
                      <a:pPr algn="l" fontAlgn="b"/>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Mesar</a:t>
                      </a:r>
                    </a:p>
                  </a:txBody>
                  <a:tcPr marL="9527" marR="9527" marT="9525" marB="0" anchor="b"/>
                </a:tc>
                <a:extLst>
                  <a:ext uri="{0D108BD9-81ED-4DB2-BD59-A6C34878D82A}">
                    <a16:rowId xmlns:a16="http://schemas.microsoft.com/office/drawing/2014/main" val="10007"/>
                  </a:ext>
                </a:extLst>
              </a:tr>
              <a:tr h="361625">
                <a:tc>
                  <a:txBody>
                    <a:bodyPr/>
                    <a:lstStyle/>
                    <a:p>
                      <a:pPr algn="l" fontAlgn="b"/>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Izvajalec </a:t>
                      </a:r>
                      <a:r>
                        <a:rPr lang="sl-SI" sz="1800" b="1" i="0" u="none" strike="noStrike" kern="1200" dirty="0" err="1">
                          <a:solidFill>
                            <a:schemeClr val="tx1"/>
                          </a:solidFill>
                          <a:effectLst/>
                          <a:latin typeface="Arial" panose="020B0604020202020204" pitchFamily="34" charset="0"/>
                          <a:ea typeface="+mn-ea"/>
                          <a:cs typeface="Arial" panose="020B0604020202020204" pitchFamily="34" charset="0"/>
                        </a:rPr>
                        <a:t>suhomontažne</a:t>
                      </a:r>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 gradnje</a:t>
                      </a:r>
                    </a:p>
                  </a:txBody>
                  <a:tcPr marL="9527" marR="9527"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479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0700" y="765982"/>
            <a:ext cx="8229600" cy="1023629"/>
          </a:xfrm>
        </p:spPr>
        <p:txBody>
          <a:bodyPr>
            <a:normAutofit/>
          </a:bodyPr>
          <a:lstStyle/>
          <a:p>
            <a:pPr algn="ctr"/>
            <a:r>
              <a:rPr lang="sl-SI" dirty="0">
                <a:solidFill>
                  <a:srgbClr val="002060"/>
                </a:solidFill>
              </a:rPr>
              <a:t>NAMERE: </a:t>
            </a:r>
            <a:r>
              <a:rPr lang="sl-SI" u="sng" dirty="0">
                <a:solidFill>
                  <a:srgbClr val="002060"/>
                </a:solidFill>
              </a:rPr>
              <a:t>Največkrat</a:t>
            </a:r>
            <a:r>
              <a:rPr lang="sl-SI" dirty="0">
                <a:solidFill>
                  <a:srgbClr val="002060"/>
                </a:solidFill>
              </a:rPr>
              <a:t> izbrani programi v srednjem strokovnem izobraževanju</a:t>
            </a:r>
          </a:p>
        </p:txBody>
      </p:sp>
      <p:graphicFrame>
        <p:nvGraphicFramePr>
          <p:cNvPr id="4" name="Ograda vsebine 1"/>
          <p:cNvGraphicFramePr>
            <a:graphicFrameLocks noGrp="1"/>
          </p:cNvGraphicFramePr>
          <p:nvPr>
            <p:ph idx="1"/>
            <p:extLst>
              <p:ext uri="{D42A27DB-BD31-4B8C-83A1-F6EECF244321}">
                <p14:modId xmlns:p14="http://schemas.microsoft.com/office/powerpoint/2010/main" val="914756122"/>
              </p:ext>
            </p:extLst>
          </p:nvPr>
        </p:nvGraphicFramePr>
        <p:xfrm>
          <a:off x="4100603" y="2123581"/>
          <a:ext cx="3609794" cy="3557988"/>
        </p:xfrm>
        <a:graphic>
          <a:graphicData uri="http://schemas.openxmlformats.org/drawingml/2006/table">
            <a:tbl>
              <a:tblPr>
                <a:tableStyleId>{5C22544A-7EE6-4342-B048-85BDC9FD1C3A}</a:tableStyleId>
              </a:tblPr>
              <a:tblGrid>
                <a:gridCol w="3609794">
                  <a:extLst>
                    <a:ext uri="{9D8B030D-6E8A-4147-A177-3AD203B41FA5}">
                      <a16:colId xmlns:a16="http://schemas.microsoft.com/office/drawing/2014/main" val="20000"/>
                    </a:ext>
                  </a:extLst>
                </a:gridCol>
              </a:tblGrid>
              <a:tr h="395332">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Ekonomski tehnik</a:t>
                      </a:r>
                    </a:p>
                  </a:txBody>
                  <a:tcPr marT="45724" marB="45724"/>
                </a:tc>
                <a:extLst>
                  <a:ext uri="{0D108BD9-81ED-4DB2-BD59-A6C34878D82A}">
                    <a16:rowId xmlns:a16="http://schemas.microsoft.com/office/drawing/2014/main" val="10000"/>
                  </a:ext>
                </a:extLst>
              </a:tr>
              <a:tr h="395332">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Zdravstvena nega</a:t>
                      </a:r>
                    </a:p>
                  </a:txBody>
                  <a:tcPr marT="45724" marB="45724"/>
                </a:tc>
                <a:extLst>
                  <a:ext uri="{0D108BD9-81ED-4DB2-BD59-A6C34878D82A}">
                    <a16:rowId xmlns:a16="http://schemas.microsoft.com/office/drawing/2014/main" val="10001"/>
                  </a:ext>
                </a:extLst>
              </a:tr>
              <a:tr h="395332">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Strojni tehnik</a:t>
                      </a:r>
                    </a:p>
                  </a:txBody>
                  <a:tcPr marT="45724" marB="45724"/>
                </a:tc>
                <a:extLst>
                  <a:ext uri="{0D108BD9-81ED-4DB2-BD59-A6C34878D82A}">
                    <a16:rowId xmlns:a16="http://schemas.microsoft.com/office/drawing/2014/main" val="10002"/>
                  </a:ext>
                </a:extLst>
              </a:tr>
              <a:tr h="395332">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Predšolska vzgoja</a:t>
                      </a:r>
                    </a:p>
                  </a:txBody>
                  <a:tcPr marT="45724" marB="45724"/>
                </a:tc>
                <a:extLst>
                  <a:ext uri="{0D108BD9-81ED-4DB2-BD59-A6C34878D82A}">
                    <a16:rowId xmlns:a16="http://schemas.microsoft.com/office/drawing/2014/main" val="10003"/>
                  </a:ext>
                </a:extLst>
              </a:tr>
              <a:tr h="395332">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Tehnik računalništva</a:t>
                      </a:r>
                    </a:p>
                  </a:txBody>
                  <a:tcPr marT="45724" marB="45724"/>
                </a:tc>
                <a:extLst>
                  <a:ext uri="{0D108BD9-81ED-4DB2-BD59-A6C34878D82A}">
                    <a16:rowId xmlns:a16="http://schemas.microsoft.com/office/drawing/2014/main" val="10004"/>
                  </a:ext>
                </a:extLst>
              </a:tr>
              <a:tr h="395332">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Kozmetični tehnik</a:t>
                      </a:r>
                    </a:p>
                  </a:txBody>
                  <a:tcPr marT="45724" marB="45724"/>
                </a:tc>
                <a:extLst>
                  <a:ext uri="{0D108BD9-81ED-4DB2-BD59-A6C34878D82A}">
                    <a16:rowId xmlns:a16="http://schemas.microsoft.com/office/drawing/2014/main" val="10005"/>
                  </a:ext>
                </a:extLst>
              </a:tr>
              <a:tr h="395332">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Elektrotehnik</a:t>
                      </a:r>
                    </a:p>
                  </a:txBody>
                  <a:tcPr marT="45724" marB="45724"/>
                </a:tc>
                <a:extLst>
                  <a:ext uri="{0D108BD9-81ED-4DB2-BD59-A6C34878D82A}">
                    <a16:rowId xmlns:a16="http://schemas.microsoft.com/office/drawing/2014/main" val="10006"/>
                  </a:ext>
                </a:extLst>
              </a:tr>
              <a:tr h="395332">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Veterinarski tehnik</a:t>
                      </a:r>
                    </a:p>
                  </a:txBody>
                  <a:tcPr marT="45724" marB="45724"/>
                </a:tc>
                <a:extLst>
                  <a:ext uri="{0D108BD9-81ED-4DB2-BD59-A6C34878D82A}">
                    <a16:rowId xmlns:a16="http://schemas.microsoft.com/office/drawing/2014/main" val="10007"/>
                  </a:ext>
                </a:extLst>
              </a:tr>
              <a:tr h="395332">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Gradbeni tehnik</a:t>
                      </a:r>
                    </a:p>
                  </a:txBody>
                  <a:tcPr marT="45724" marB="4572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6642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0700" y="765982"/>
            <a:ext cx="8229600" cy="1023629"/>
          </a:xfrm>
        </p:spPr>
        <p:txBody>
          <a:bodyPr>
            <a:normAutofit/>
          </a:bodyPr>
          <a:lstStyle/>
          <a:p>
            <a:pPr algn="ctr"/>
            <a:r>
              <a:rPr lang="sl-SI">
                <a:solidFill>
                  <a:srgbClr val="002060"/>
                </a:solidFill>
              </a:rPr>
              <a:t>NAMERE: </a:t>
            </a:r>
            <a:r>
              <a:rPr lang="sl-SI" u="sng">
                <a:solidFill>
                  <a:srgbClr val="002060"/>
                </a:solidFill>
              </a:rPr>
              <a:t>Najmanjkrat</a:t>
            </a:r>
            <a:r>
              <a:rPr lang="sl-SI">
                <a:solidFill>
                  <a:srgbClr val="002060"/>
                </a:solidFill>
              </a:rPr>
              <a:t> </a:t>
            </a:r>
            <a:r>
              <a:rPr lang="sl-SI" dirty="0">
                <a:solidFill>
                  <a:srgbClr val="002060"/>
                </a:solidFill>
              </a:rPr>
              <a:t>izbrani programi v srednjem strokovnem izobraževanju</a:t>
            </a:r>
          </a:p>
        </p:txBody>
      </p:sp>
      <p:graphicFrame>
        <p:nvGraphicFramePr>
          <p:cNvPr id="5" name="Ograda vsebine 7"/>
          <p:cNvGraphicFramePr>
            <a:graphicFrameLocks noGrp="1"/>
          </p:cNvGraphicFramePr>
          <p:nvPr>
            <p:ph idx="1"/>
            <p:extLst>
              <p:ext uri="{D42A27DB-BD31-4B8C-83A1-F6EECF244321}">
                <p14:modId xmlns:p14="http://schemas.microsoft.com/office/powerpoint/2010/main" val="3992217932"/>
              </p:ext>
            </p:extLst>
          </p:nvPr>
        </p:nvGraphicFramePr>
        <p:xfrm>
          <a:off x="3913144" y="2152082"/>
          <a:ext cx="3984711" cy="3531564"/>
        </p:xfrm>
        <a:graphic>
          <a:graphicData uri="http://schemas.openxmlformats.org/drawingml/2006/table">
            <a:tbl>
              <a:tblPr>
                <a:tableStyleId>{5C22544A-7EE6-4342-B048-85BDC9FD1C3A}</a:tableStyleId>
              </a:tblPr>
              <a:tblGrid>
                <a:gridCol w="3984711">
                  <a:extLst>
                    <a:ext uri="{9D8B030D-6E8A-4147-A177-3AD203B41FA5}">
                      <a16:colId xmlns:a16="http://schemas.microsoft.com/office/drawing/2014/main" val="20000"/>
                    </a:ext>
                  </a:extLst>
                </a:gridCol>
              </a:tblGrid>
              <a:tr h="390228">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Geotehnik</a:t>
                      </a:r>
                    </a:p>
                  </a:txBody>
                  <a:tcPr marT="45712" marB="45712"/>
                </a:tc>
                <a:extLst>
                  <a:ext uri="{0D108BD9-81ED-4DB2-BD59-A6C34878D82A}">
                    <a16:rowId xmlns:a16="http://schemas.microsoft.com/office/drawing/2014/main" val="10001"/>
                  </a:ext>
                </a:extLst>
              </a:tr>
              <a:tr h="390228">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Plovbni tehnik</a:t>
                      </a:r>
                    </a:p>
                  </a:txBody>
                  <a:tcPr marT="45712" marB="45712"/>
                </a:tc>
                <a:extLst>
                  <a:ext uri="{0D108BD9-81ED-4DB2-BD59-A6C34878D82A}">
                    <a16:rowId xmlns:a16="http://schemas.microsoft.com/office/drawing/2014/main" val="241768942"/>
                  </a:ext>
                </a:extLst>
              </a:tr>
              <a:tr h="409740">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Okoljevarstveni tehnik</a:t>
                      </a:r>
                    </a:p>
                  </a:txBody>
                  <a:tcPr marT="45712" marB="45712"/>
                </a:tc>
                <a:extLst>
                  <a:ext uri="{0D108BD9-81ED-4DB2-BD59-A6C34878D82A}">
                    <a16:rowId xmlns:a16="http://schemas.microsoft.com/office/drawing/2014/main" val="10002"/>
                  </a:ext>
                </a:extLst>
              </a:tr>
              <a:tr h="390228">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Hortikulturni tehnik</a:t>
                      </a:r>
                    </a:p>
                  </a:txBody>
                  <a:tcPr marT="45712" marB="45712"/>
                </a:tc>
                <a:extLst>
                  <a:ext uri="{0D108BD9-81ED-4DB2-BD59-A6C34878D82A}">
                    <a16:rowId xmlns:a16="http://schemas.microsoft.com/office/drawing/2014/main" val="10003"/>
                  </a:ext>
                </a:extLst>
              </a:tr>
              <a:tr h="390228">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Grafični tehnik</a:t>
                      </a:r>
                    </a:p>
                  </a:txBody>
                  <a:tcPr marT="45712" marB="45712"/>
                </a:tc>
                <a:extLst>
                  <a:ext uri="{0D108BD9-81ED-4DB2-BD59-A6C34878D82A}">
                    <a16:rowId xmlns:a16="http://schemas.microsoft.com/office/drawing/2014/main" val="10005"/>
                  </a:ext>
                </a:extLst>
              </a:tr>
              <a:tr h="390228">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Tehnik elektronskih komunikacij</a:t>
                      </a:r>
                    </a:p>
                  </a:txBody>
                  <a:tcPr marT="45712" marB="45712"/>
                </a:tc>
                <a:extLst>
                  <a:ext uri="{0D108BD9-81ED-4DB2-BD59-A6C34878D82A}">
                    <a16:rowId xmlns:a16="http://schemas.microsoft.com/office/drawing/2014/main" val="1898028449"/>
                  </a:ext>
                </a:extLst>
              </a:tr>
              <a:tr h="390228">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Tehnik zobne protetike</a:t>
                      </a:r>
                    </a:p>
                  </a:txBody>
                  <a:tcPr marT="45712" marB="45712"/>
                </a:tc>
                <a:extLst>
                  <a:ext uri="{0D108BD9-81ED-4DB2-BD59-A6C34878D82A}">
                    <a16:rowId xmlns:a16="http://schemas.microsoft.com/office/drawing/2014/main" val="1112826231"/>
                  </a:ext>
                </a:extLst>
              </a:tr>
              <a:tr h="390228">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Tehnik Varovanja</a:t>
                      </a:r>
                    </a:p>
                  </a:txBody>
                  <a:tcPr marT="45712" marB="45712"/>
                </a:tc>
                <a:extLst>
                  <a:ext uri="{0D108BD9-81ED-4DB2-BD59-A6C34878D82A}">
                    <a16:rowId xmlns:a16="http://schemas.microsoft.com/office/drawing/2014/main" val="1586925782"/>
                  </a:ext>
                </a:extLst>
              </a:tr>
              <a:tr h="390228">
                <a:tc>
                  <a:txBody>
                    <a:bodyPr/>
                    <a:lstStyle/>
                    <a:p>
                      <a:r>
                        <a:rPr lang="sl-SI" sz="1800" b="1" i="0" u="none" strike="noStrike" kern="1200" dirty="0">
                          <a:solidFill>
                            <a:schemeClr val="tx1"/>
                          </a:solidFill>
                          <a:effectLst/>
                          <a:latin typeface="Arial" panose="020B0604020202020204" pitchFamily="34" charset="0"/>
                          <a:ea typeface="+mn-ea"/>
                          <a:cs typeface="Arial" panose="020B0604020202020204" pitchFamily="34" charset="0"/>
                        </a:rPr>
                        <a:t>Metalurški tehnik</a:t>
                      </a:r>
                    </a:p>
                  </a:txBody>
                  <a:tcPr marT="45712" marB="45712"/>
                </a:tc>
                <a:extLst>
                  <a:ext uri="{0D108BD9-81ED-4DB2-BD59-A6C34878D82A}">
                    <a16:rowId xmlns:a16="http://schemas.microsoft.com/office/drawing/2014/main" val="1477790006"/>
                  </a:ext>
                </a:extLst>
              </a:tr>
            </a:tbl>
          </a:graphicData>
        </a:graphic>
      </p:graphicFrame>
    </p:spTree>
    <p:extLst>
      <p:ext uri="{BB962C8B-B14F-4D97-AF65-F5344CB8AC3E}">
        <p14:creationId xmlns:p14="http://schemas.microsoft.com/office/powerpoint/2010/main" val="46020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1"/>
          <p:cNvSpPr txBox="1">
            <a:spLocks noGrp="1"/>
          </p:cNvSpPr>
          <p:nvPr>
            <p:ph type="title"/>
          </p:nvPr>
        </p:nvSpPr>
        <p:spPr>
          <a:xfrm>
            <a:off x="101381" y="866394"/>
            <a:ext cx="2824699" cy="33603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a:r>
              <a:rPr lang="sl-SI" altLang="sl-SI" dirty="0">
                <a:solidFill>
                  <a:srgbClr val="002060"/>
                </a:solidFill>
              </a:rPr>
              <a:t>razpis za vpis 2025/2026</a:t>
            </a:r>
            <a:r>
              <a:rPr lang="sl-SI" altLang="sl-SI" dirty="0">
                <a:solidFill>
                  <a:srgbClr val="0070C0"/>
                </a:solidFill>
              </a:rPr>
              <a:t/>
            </a:r>
            <a:br>
              <a:rPr lang="sl-SI" altLang="sl-SI" dirty="0">
                <a:solidFill>
                  <a:srgbClr val="0070C0"/>
                </a:solidFill>
              </a:rPr>
            </a:br>
            <a:r>
              <a:rPr lang="sl-SI" altLang="sl-SI" dirty="0">
                <a:solidFill>
                  <a:srgbClr val="0070C0"/>
                </a:solidFill>
              </a:rPr>
              <a:t/>
            </a:r>
            <a:br>
              <a:rPr lang="sl-SI" altLang="sl-SI" dirty="0">
                <a:solidFill>
                  <a:srgbClr val="0070C0"/>
                </a:solidFill>
              </a:rPr>
            </a:br>
            <a:r>
              <a:rPr lang="sl-SI" altLang="sl-SI" dirty="0">
                <a:solidFill>
                  <a:srgbClr val="0070C0"/>
                </a:solidFill>
              </a:rPr>
              <a:t/>
            </a:r>
            <a:br>
              <a:rPr lang="sl-SI" altLang="sl-SI" dirty="0">
                <a:solidFill>
                  <a:srgbClr val="0070C0"/>
                </a:solidFill>
              </a:rPr>
            </a:br>
            <a:r>
              <a:rPr lang="sl-SI" altLang="sl-SI" dirty="0"/>
              <a:t/>
            </a:r>
            <a:br>
              <a:rPr lang="sl-SI" altLang="sl-SI" dirty="0"/>
            </a:br>
            <a:r>
              <a:rPr lang="sl-SI" altLang="sl-SI" sz="2000" b="1" cap="none" dirty="0">
                <a:latin typeface="+mn-lt"/>
              </a:rPr>
              <a:t>Objavljen na spletni strani ministrstva</a:t>
            </a:r>
            <a:endParaRPr lang="sl-SI" altLang="sl-SI" sz="2000" b="1" cap="none" dirty="0"/>
          </a:p>
        </p:txBody>
      </p:sp>
      <p:sp>
        <p:nvSpPr>
          <p:cNvPr id="8" name="PoljeZBesedilom 7"/>
          <p:cNvSpPr txBox="1"/>
          <p:nvPr/>
        </p:nvSpPr>
        <p:spPr>
          <a:xfrm>
            <a:off x="3881846" y="343174"/>
            <a:ext cx="6951254" cy="523220"/>
          </a:xfrm>
          <a:prstGeom prst="rect">
            <a:avLst/>
          </a:prstGeom>
          <a:noFill/>
        </p:spPr>
        <p:txBody>
          <a:bodyPr wrap="square" rtlCol="0">
            <a:spAutoFit/>
          </a:bodyPr>
          <a:lstStyle/>
          <a:p>
            <a:r>
              <a:rPr lang="sl-SI" sz="2800" dirty="0">
                <a:solidFill>
                  <a:srgbClr val="002060"/>
                </a:solidFill>
                <a:hlinkClick r:id="rId2"/>
              </a:rPr>
              <a:t>https://www.gov.si/teme/vpis-v-srednjo-solo</a:t>
            </a:r>
            <a:endParaRPr lang="sl-SI" sz="2800" dirty="0">
              <a:solidFill>
                <a:srgbClr val="002060"/>
              </a:solidFill>
            </a:endParaRPr>
          </a:p>
        </p:txBody>
      </p:sp>
      <p:pic>
        <p:nvPicPr>
          <p:cNvPr id="2" name="Slika 1"/>
          <p:cNvPicPr>
            <a:picLocks noChangeAspect="1"/>
          </p:cNvPicPr>
          <p:nvPr/>
        </p:nvPicPr>
        <p:blipFill rotWithShape="1">
          <a:blip r:embed="rId3"/>
          <a:srcRect l="22533" t="11868" r="4671" b="3862"/>
          <a:stretch/>
        </p:blipFill>
        <p:spPr>
          <a:xfrm>
            <a:off x="3131577" y="1008404"/>
            <a:ext cx="8704347" cy="5667947"/>
          </a:xfrm>
          <a:prstGeom prst="rect">
            <a:avLst/>
          </a:prstGeom>
          <a:ln w="12700">
            <a:solidFill>
              <a:schemeClr val="tx1"/>
            </a:solidFill>
          </a:ln>
        </p:spPr>
      </p:pic>
    </p:spTree>
    <p:extLst>
      <p:ext uri="{BB962C8B-B14F-4D97-AF65-F5344CB8AC3E}">
        <p14:creationId xmlns:p14="http://schemas.microsoft.com/office/powerpoint/2010/main" val="383199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22170" t="10844" r="25008" b="10671"/>
          <a:stretch/>
        </p:blipFill>
        <p:spPr>
          <a:xfrm>
            <a:off x="2153539" y="152028"/>
            <a:ext cx="7751038" cy="6478266"/>
          </a:xfrm>
          <a:prstGeom prst="rect">
            <a:avLst/>
          </a:prstGeom>
          <a:ln w="12700">
            <a:solidFill>
              <a:schemeClr val="tx1"/>
            </a:solidFill>
          </a:ln>
        </p:spPr>
      </p:pic>
      <p:sp>
        <p:nvSpPr>
          <p:cNvPr id="3" name="Elipsa 2"/>
          <p:cNvSpPr/>
          <p:nvPr/>
        </p:nvSpPr>
        <p:spPr>
          <a:xfrm>
            <a:off x="1484772" y="4645040"/>
            <a:ext cx="8678333" cy="661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0296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9522" t="22733" r="51723" b="29331"/>
          <a:stretch/>
        </p:blipFill>
        <p:spPr>
          <a:xfrm>
            <a:off x="1556239" y="143943"/>
            <a:ext cx="9442938" cy="6569832"/>
          </a:xfrm>
          <a:prstGeom prst="rect">
            <a:avLst/>
          </a:prstGeom>
          <a:ln w="12700">
            <a:solidFill>
              <a:schemeClr val="tx1"/>
            </a:solidFill>
          </a:ln>
        </p:spPr>
      </p:pic>
      <p:sp>
        <p:nvSpPr>
          <p:cNvPr id="5" name="Rectangle 1"/>
          <p:cNvSpPr>
            <a:spLocks noChangeArrowheads="1"/>
          </p:cNvSpPr>
          <p:nvPr/>
        </p:nvSpPr>
        <p:spPr bwMode="auto">
          <a:xfrm>
            <a:off x="-5205587" y="-88645"/>
            <a:ext cx="1903167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45720" rIns="91440" bIns="0" numCol="1" anchor="ctr" anchorCtr="0" compatLnSpc="1">
            <a:prstTxWarp prst="textNoShape">
              <a:avLst/>
            </a:prstTxWarp>
            <a:spAutoFit/>
          </a:bodyPr>
          <a:lstStyle>
            <a:lvl1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kumimoji="0" lang="sl-SI" altLang="sl-SI" sz="1200" b="1" i="0" u="none" strike="noStrike" cap="none" normalizeH="0" baseline="0" bmk="_Toc343073330">
                <a:ln>
                  <a:noFill/>
                </a:ln>
                <a:solidFill>
                  <a:srgbClr val="FF0000"/>
                </a:solidFill>
                <a:effectLst/>
                <a:latin typeface="Times New Roman" panose="02020603050405020304" pitchFamily="18" charset="0"/>
                <a:cs typeface="Times New Roman" panose="02020603050405020304" pitchFamily="18" charset="0"/>
              </a:rPr>
              <a:t>OSREDNJESLOVENSKA REGIJA</a:t>
            </a:r>
            <a:endParaRPr kumimoji="0" lang="sl-SI" altLang="sl-SI"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kumimoji="0" lang="sl-SI" altLang="sl-SI" sz="1800" b="0" i="0" u="none" strike="noStrike" cap="none" normalizeH="0" baseline="0">
              <a:ln>
                <a:noFill/>
              </a:ln>
              <a:solidFill>
                <a:schemeClr val="tx1"/>
              </a:solidFill>
              <a:effectLst/>
              <a:latin typeface="Arial" panose="020B0604020202020204" pitchFamily="34" charset="0"/>
            </a:endParaRPr>
          </a:p>
        </p:txBody>
      </p:sp>
      <p:sp>
        <p:nvSpPr>
          <p:cNvPr id="4" name="Elipsa 3"/>
          <p:cNvSpPr/>
          <p:nvPr/>
        </p:nvSpPr>
        <p:spPr>
          <a:xfrm>
            <a:off x="988449" y="2858407"/>
            <a:ext cx="10578518" cy="570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5038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rada vsebine 4"/>
          <p:cNvGraphicFramePr>
            <a:graphicFrameLocks noGrp="1"/>
          </p:cNvGraphicFramePr>
          <p:nvPr>
            <p:ph idx="1"/>
            <p:extLst>
              <p:ext uri="{D42A27DB-BD31-4B8C-83A1-F6EECF244321}">
                <p14:modId xmlns:p14="http://schemas.microsoft.com/office/powerpoint/2010/main" val="1264065674"/>
              </p:ext>
            </p:extLst>
          </p:nvPr>
        </p:nvGraphicFramePr>
        <p:xfrm>
          <a:off x="4096294" y="488924"/>
          <a:ext cx="7785100" cy="5998682"/>
        </p:xfrm>
        <a:graphic>
          <a:graphicData uri="http://schemas.openxmlformats.org/drawingml/2006/table">
            <a:tbl>
              <a:tblPr>
                <a:tableStyleId>{5C22544A-7EE6-4342-B048-85BDC9FD1C3A}</a:tableStyleId>
              </a:tblPr>
              <a:tblGrid>
                <a:gridCol w="4262012">
                  <a:extLst>
                    <a:ext uri="{9D8B030D-6E8A-4147-A177-3AD203B41FA5}">
                      <a16:colId xmlns:a16="http://schemas.microsoft.com/office/drawing/2014/main" val="20000"/>
                    </a:ext>
                  </a:extLst>
                </a:gridCol>
                <a:gridCol w="3523088">
                  <a:extLst>
                    <a:ext uri="{9D8B030D-6E8A-4147-A177-3AD203B41FA5}">
                      <a16:colId xmlns:a16="http://schemas.microsoft.com/office/drawing/2014/main" val="20001"/>
                    </a:ext>
                  </a:extLst>
                </a:gridCol>
              </a:tblGrid>
              <a:tr h="221196">
                <a:tc>
                  <a:txBody>
                    <a:bodyPr/>
                    <a:lstStyle/>
                    <a:p>
                      <a:pPr algn="l" fontAlgn="b"/>
                      <a:r>
                        <a:rPr lang="sl-SI" sz="1400" b="0" i="0" u="none" strike="noStrike" dirty="0">
                          <a:solidFill>
                            <a:srgbClr val="000000"/>
                          </a:solidFill>
                          <a:effectLst/>
                          <a:latin typeface="Calibri"/>
                        </a:rPr>
                        <a:t>Biotehniški center Naklo</a:t>
                      </a:r>
                    </a:p>
                  </a:txBody>
                  <a:tcPr marL="9525" marR="9525" marT="9528"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1400" b="1" u="none" strike="noStrike" kern="1200" dirty="0">
                          <a:solidFill>
                            <a:schemeClr val="dk1"/>
                          </a:solidFill>
                          <a:effectLst/>
                          <a:latin typeface="+mn-lt"/>
                          <a:ea typeface="+mn-ea"/>
                          <a:cs typeface="+mn-cs"/>
                        </a:rPr>
                        <a:t>Gospodar na podeželju</a:t>
                      </a:r>
                    </a:p>
                  </a:txBody>
                  <a:tcPr marL="9525" marR="9525" marT="9528" marB="0" anchor="b"/>
                </a:tc>
                <a:extLst>
                  <a:ext uri="{0D108BD9-81ED-4DB2-BD59-A6C34878D82A}">
                    <a16:rowId xmlns:a16="http://schemas.microsoft.com/office/drawing/2014/main" val="2655172588"/>
                  </a:ext>
                </a:extLst>
              </a:tr>
              <a:tr h="222769">
                <a:tc>
                  <a:txBody>
                    <a:bodyPr/>
                    <a:lstStyle/>
                    <a:p>
                      <a:pPr algn="l" fontAlgn="b"/>
                      <a:endParaRPr lang="sl-SI" sz="1400" b="0" i="0" u="none" strike="noStrike" dirty="0">
                        <a:solidFill>
                          <a:srgbClr val="000000"/>
                        </a:solidFill>
                        <a:effectLst/>
                        <a:latin typeface="Calibri"/>
                      </a:endParaRPr>
                    </a:p>
                  </a:txBody>
                  <a:tcPr marL="9525" marR="9525" marT="9528" marB="0" anchor="b"/>
                </a:tc>
                <a:tc>
                  <a:txBody>
                    <a:bodyPr/>
                    <a:lstStyle/>
                    <a:p>
                      <a:pPr algn="l" fontAlgn="b"/>
                      <a:r>
                        <a:rPr lang="sl-SI" sz="1400" b="1" u="none" strike="noStrike" dirty="0">
                          <a:effectLst/>
                        </a:rPr>
                        <a:t>Pek</a:t>
                      </a:r>
                      <a:endParaRPr lang="sl-SI" sz="1400" b="1" i="0" u="none" strike="noStrike" dirty="0">
                        <a:solidFill>
                          <a:srgbClr val="000000"/>
                        </a:solidFill>
                        <a:effectLst/>
                        <a:latin typeface="Calibri"/>
                      </a:endParaRPr>
                    </a:p>
                  </a:txBody>
                  <a:tcPr marL="9525" marR="9525" marT="9528" marB="0" anchor="b"/>
                </a:tc>
                <a:extLst>
                  <a:ext uri="{0D108BD9-81ED-4DB2-BD59-A6C34878D82A}">
                    <a16:rowId xmlns:a16="http://schemas.microsoft.com/office/drawing/2014/main" val="10000"/>
                  </a:ext>
                </a:extLst>
              </a:tr>
              <a:tr h="22276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1400" u="none" strike="noStrike" dirty="0">
                          <a:effectLst/>
                        </a:rPr>
                        <a:t> </a:t>
                      </a:r>
                      <a:endParaRPr lang="sl-SI" sz="1400" b="0" i="0" u="none" strike="noStrike" dirty="0">
                        <a:solidFill>
                          <a:srgbClr val="000000"/>
                        </a:solidFill>
                        <a:effectLst/>
                        <a:latin typeface="Calibri"/>
                      </a:endParaRPr>
                    </a:p>
                  </a:txBody>
                  <a:tcPr marL="9525" marR="9525" marT="9528" marB="0" anchor="b"/>
                </a:tc>
                <a:tc>
                  <a:txBody>
                    <a:bodyPr/>
                    <a:lstStyle/>
                    <a:p>
                      <a:pPr algn="l" fontAlgn="b"/>
                      <a:r>
                        <a:rPr lang="sl-SI" sz="1400" b="1" u="none" strike="noStrike" dirty="0">
                          <a:effectLst/>
                        </a:rPr>
                        <a:t>Slaščičar</a:t>
                      </a:r>
                      <a:r>
                        <a:rPr lang="sl-SI" sz="1400" b="1" u="none" strike="noStrike" baseline="0" dirty="0">
                          <a:effectLst/>
                        </a:rPr>
                        <a:t> </a:t>
                      </a:r>
                      <a:endParaRPr lang="sl-SI" sz="1400" b="1" i="0" u="none" strike="noStrike" dirty="0">
                        <a:solidFill>
                          <a:srgbClr val="000000"/>
                        </a:solidFill>
                        <a:effectLst/>
                        <a:latin typeface="Calibri"/>
                      </a:endParaRPr>
                    </a:p>
                  </a:txBody>
                  <a:tcPr marL="9525" marR="9525" marT="9528" marB="0" anchor="b"/>
                </a:tc>
                <a:extLst>
                  <a:ext uri="{0D108BD9-81ED-4DB2-BD59-A6C34878D82A}">
                    <a16:rowId xmlns:a16="http://schemas.microsoft.com/office/drawing/2014/main" val="10001"/>
                  </a:ext>
                </a:extLst>
              </a:tr>
              <a:tr h="222769">
                <a:tc>
                  <a:txBody>
                    <a:bodyPr/>
                    <a:lstStyle/>
                    <a:p>
                      <a:pPr algn="l" fontAlgn="b"/>
                      <a:endParaRPr lang="sl-SI" sz="1400" b="0" i="0" u="none" strike="noStrike" dirty="0">
                        <a:solidFill>
                          <a:srgbClr val="000000"/>
                        </a:solidFill>
                        <a:effectLst/>
                        <a:latin typeface="Calibri"/>
                      </a:endParaRPr>
                    </a:p>
                  </a:txBody>
                  <a:tcPr marL="9525" marR="9525" marT="9528" marB="0" anchor="b"/>
                </a:tc>
                <a:tc>
                  <a:txBody>
                    <a:bodyPr/>
                    <a:lstStyle/>
                    <a:p>
                      <a:pPr algn="l" fontAlgn="b"/>
                      <a:r>
                        <a:rPr lang="sl-SI" sz="1400" b="1" u="none" strike="noStrike" kern="1200" dirty="0">
                          <a:solidFill>
                            <a:schemeClr val="dk1"/>
                          </a:solidFill>
                          <a:effectLst/>
                          <a:latin typeface="+mn-lt"/>
                          <a:ea typeface="+mn-ea"/>
                          <a:cs typeface="+mn-cs"/>
                        </a:rPr>
                        <a:t>Cvetličar</a:t>
                      </a:r>
                    </a:p>
                  </a:txBody>
                  <a:tcPr marL="9525" marR="9525" marT="9528" marB="0" anchor="b"/>
                </a:tc>
                <a:extLst>
                  <a:ext uri="{0D108BD9-81ED-4DB2-BD59-A6C34878D82A}">
                    <a16:rowId xmlns:a16="http://schemas.microsoft.com/office/drawing/2014/main" val="2524366548"/>
                  </a:ext>
                </a:extLst>
              </a:tr>
              <a:tr h="222769">
                <a:tc>
                  <a:txBody>
                    <a:bodyPr/>
                    <a:lstStyle/>
                    <a:p>
                      <a:pPr algn="l" fontAlgn="b"/>
                      <a:endParaRPr lang="sl-SI" sz="1400" b="0" i="0" u="none" strike="noStrike" dirty="0">
                        <a:solidFill>
                          <a:srgbClr val="000000"/>
                        </a:solidFill>
                        <a:effectLst/>
                        <a:latin typeface="Calibri"/>
                      </a:endParaRPr>
                    </a:p>
                  </a:txBody>
                  <a:tcPr marL="9525" marR="9525" marT="9528" marB="0" anchor="b"/>
                </a:tc>
                <a:tc>
                  <a:txBody>
                    <a:bodyPr/>
                    <a:lstStyle/>
                    <a:p>
                      <a:pPr algn="l" fontAlgn="b"/>
                      <a:r>
                        <a:rPr lang="sl-SI" sz="1400" b="1" u="none" strike="noStrike" kern="1200" dirty="0">
                          <a:solidFill>
                            <a:schemeClr val="dk1"/>
                          </a:solidFill>
                          <a:effectLst/>
                          <a:latin typeface="+mn-lt"/>
                          <a:ea typeface="+mn-ea"/>
                          <a:cs typeface="+mn-cs"/>
                        </a:rPr>
                        <a:t>Vrtnar</a:t>
                      </a:r>
                    </a:p>
                  </a:txBody>
                  <a:tcPr marL="9525" marR="9525" marT="9528" marB="0" anchor="b"/>
                </a:tc>
                <a:extLst>
                  <a:ext uri="{0D108BD9-81ED-4DB2-BD59-A6C34878D82A}">
                    <a16:rowId xmlns:a16="http://schemas.microsoft.com/office/drawing/2014/main" val="1556482539"/>
                  </a:ext>
                </a:extLst>
              </a:tr>
              <a:tr h="222769">
                <a:tc>
                  <a:txBody>
                    <a:bodyPr/>
                    <a:lstStyle/>
                    <a:p>
                      <a:pPr algn="l" fontAlgn="b"/>
                      <a:r>
                        <a:rPr lang="sl-SI" sz="1400" u="none" strike="noStrike" dirty="0">
                          <a:effectLst/>
                        </a:rPr>
                        <a:t> </a:t>
                      </a:r>
                      <a:endParaRPr lang="sl-SI" sz="1400" b="0" i="0" u="none" strike="noStrike" dirty="0">
                        <a:solidFill>
                          <a:srgbClr val="000000"/>
                        </a:solidFill>
                        <a:effectLst/>
                        <a:latin typeface="Calibri"/>
                      </a:endParaRPr>
                    </a:p>
                  </a:txBody>
                  <a:tcPr marL="9525" marR="9525" marT="9528" marB="0" anchor="b"/>
                </a:tc>
                <a:tc>
                  <a:txBody>
                    <a:bodyPr/>
                    <a:lstStyle/>
                    <a:p>
                      <a:pPr algn="l" fontAlgn="b"/>
                      <a:r>
                        <a:rPr lang="sl-SI" sz="1400" b="1" u="none" strike="noStrike" dirty="0">
                          <a:effectLst/>
                        </a:rPr>
                        <a:t>Mesar</a:t>
                      </a:r>
                      <a:endParaRPr lang="sl-SI" sz="1400" b="1" i="0" u="none" strike="noStrike" dirty="0">
                        <a:solidFill>
                          <a:srgbClr val="000000"/>
                        </a:solidFill>
                        <a:effectLst/>
                        <a:latin typeface="Calibri"/>
                      </a:endParaRPr>
                    </a:p>
                  </a:txBody>
                  <a:tcPr marL="9525" marR="9525" marT="9528" marB="0" anchor="b"/>
                </a:tc>
                <a:extLst>
                  <a:ext uri="{0D108BD9-81ED-4DB2-BD59-A6C34878D82A}">
                    <a16:rowId xmlns:a16="http://schemas.microsoft.com/office/drawing/2014/main" val="10002"/>
                  </a:ext>
                </a:extLst>
              </a:tr>
              <a:tr h="222769">
                <a:tc>
                  <a:txBody>
                    <a:bodyPr/>
                    <a:lstStyle/>
                    <a:p>
                      <a:pPr algn="l" fontAlgn="b"/>
                      <a:endParaRPr lang="sl-SI" sz="1400" b="0" i="0" u="none" strike="noStrike" dirty="0">
                        <a:solidFill>
                          <a:srgbClr val="000000"/>
                        </a:solidFill>
                        <a:effectLst/>
                        <a:latin typeface="Calibri"/>
                      </a:endParaRPr>
                    </a:p>
                  </a:txBody>
                  <a:tcPr marL="9525" marR="9525" marT="9528" marB="0" anchor="b"/>
                </a:tc>
                <a:tc>
                  <a:txBody>
                    <a:bodyPr/>
                    <a:lstStyle/>
                    <a:p>
                      <a:pPr algn="l" fontAlgn="b"/>
                      <a:r>
                        <a:rPr lang="sl-SI" sz="1400" b="1" u="none" strike="noStrike" kern="1200" dirty="0">
                          <a:solidFill>
                            <a:schemeClr val="dk1"/>
                          </a:solidFill>
                          <a:effectLst/>
                          <a:latin typeface="+mn-lt"/>
                          <a:ea typeface="+mn-ea"/>
                          <a:cs typeface="+mn-cs"/>
                        </a:rPr>
                        <a:t>Mehanik kmetijskih in delovnih strojev</a:t>
                      </a:r>
                    </a:p>
                  </a:txBody>
                  <a:tcPr marL="9525" marR="9525" marT="9528" marB="0" anchor="b"/>
                </a:tc>
                <a:extLst>
                  <a:ext uri="{0D108BD9-81ED-4DB2-BD59-A6C34878D82A}">
                    <a16:rowId xmlns:a16="http://schemas.microsoft.com/office/drawing/2014/main" val="1854741213"/>
                  </a:ext>
                </a:extLst>
              </a:tr>
              <a:tr h="222769">
                <a:tc>
                  <a:txBody>
                    <a:bodyPr/>
                    <a:lstStyle/>
                    <a:p>
                      <a:pPr algn="l" fontAlgn="b"/>
                      <a:r>
                        <a:rPr lang="sv-SE" sz="1400" u="none" strike="noStrike" dirty="0">
                          <a:effectLst/>
                        </a:rPr>
                        <a:t>Srednja gostinska in turistična šola Radovljica </a:t>
                      </a:r>
                    </a:p>
                  </a:txBody>
                  <a:tcPr marL="9525" marR="9525" marT="9528" marB="0"/>
                </a:tc>
                <a:tc>
                  <a:txBody>
                    <a:bodyPr/>
                    <a:lstStyle/>
                    <a:p>
                      <a:pPr algn="l" fontAlgn="b"/>
                      <a:r>
                        <a:rPr lang="sl-SI" sz="1400" b="1" u="none" strike="noStrike" dirty="0">
                          <a:effectLst/>
                        </a:rPr>
                        <a:t>Gastronomske</a:t>
                      </a:r>
                      <a:r>
                        <a:rPr lang="sl-SI" sz="1400" b="1" u="none" strike="noStrike" baseline="0" dirty="0">
                          <a:effectLst/>
                        </a:rPr>
                        <a:t> in hotelske storitve </a:t>
                      </a:r>
                    </a:p>
                    <a:p>
                      <a:pPr algn="l" fontAlgn="b"/>
                      <a:r>
                        <a:rPr lang="sl-SI" sz="1400" b="1" u="none" strike="noStrike" baseline="0" dirty="0">
                          <a:effectLst/>
                        </a:rPr>
                        <a:t>(kuhar – natakar)</a:t>
                      </a:r>
                      <a:endParaRPr lang="sl-SI" sz="1400" b="1" i="0" u="none" strike="noStrike" dirty="0">
                        <a:solidFill>
                          <a:srgbClr val="000000"/>
                        </a:solidFill>
                        <a:effectLst/>
                        <a:latin typeface="Calibri"/>
                      </a:endParaRPr>
                    </a:p>
                  </a:txBody>
                  <a:tcPr marL="9525" marR="9525" marT="9528" marB="0" anchor="b"/>
                </a:tc>
                <a:extLst>
                  <a:ext uri="{0D108BD9-81ED-4DB2-BD59-A6C34878D82A}">
                    <a16:rowId xmlns:a16="http://schemas.microsoft.com/office/drawing/2014/main" val="1370136758"/>
                  </a:ext>
                </a:extLst>
              </a:tr>
              <a:tr h="222769">
                <a:tc>
                  <a:txBody>
                    <a:bodyPr/>
                    <a:lstStyle/>
                    <a:p>
                      <a:pPr algn="l" fontAlgn="b"/>
                      <a:r>
                        <a:rPr lang="sl-SI" sz="1400" u="none" strike="noStrike" dirty="0">
                          <a:effectLst/>
                        </a:rPr>
                        <a:t>Srednja šola Jesenice</a:t>
                      </a:r>
                      <a:endParaRPr lang="sv-SE" sz="1400" u="none" strike="noStrike" dirty="0">
                        <a:effectLst/>
                      </a:endParaRPr>
                    </a:p>
                  </a:txBody>
                  <a:tcPr marL="9525" marR="9525" marT="9528"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1400" b="1" u="none" strike="noStrike" dirty="0" err="1">
                          <a:effectLst/>
                        </a:rPr>
                        <a:t>Mehatronik</a:t>
                      </a:r>
                      <a:r>
                        <a:rPr lang="sl-SI" sz="1400" b="1" u="none" strike="noStrike" dirty="0">
                          <a:effectLst/>
                        </a:rPr>
                        <a:t> operater</a:t>
                      </a:r>
                    </a:p>
                    <a:p>
                      <a:pPr marL="0" marR="0" indent="0" algn="l" defTabSz="914400" rtl="0" eaLnBrk="1" fontAlgn="b" latinLnBrk="0" hangingPunct="1">
                        <a:lnSpc>
                          <a:spcPct val="100000"/>
                        </a:lnSpc>
                        <a:spcBef>
                          <a:spcPts val="0"/>
                        </a:spcBef>
                        <a:spcAft>
                          <a:spcPts val="0"/>
                        </a:spcAft>
                        <a:buClrTx/>
                        <a:buSzTx/>
                        <a:buFontTx/>
                        <a:buNone/>
                        <a:tabLst/>
                        <a:defRPr/>
                      </a:pPr>
                      <a:r>
                        <a:rPr lang="sl-SI" sz="1400" b="1" u="none" strike="noStrike" kern="1200" dirty="0">
                          <a:solidFill>
                            <a:srgbClr val="00B050"/>
                          </a:solidFill>
                          <a:effectLst/>
                          <a:latin typeface="+mn-lt"/>
                          <a:ea typeface="+mn-ea"/>
                          <a:cs typeface="+mn-cs"/>
                        </a:rPr>
                        <a:t>Bolničar – negovalec*</a:t>
                      </a:r>
                    </a:p>
                  </a:txBody>
                  <a:tcPr marL="9525" marR="9525" marT="9528" marB="0" anchor="b"/>
                </a:tc>
                <a:extLst>
                  <a:ext uri="{0D108BD9-81ED-4DB2-BD59-A6C34878D82A}">
                    <a16:rowId xmlns:a16="http://schemas.microsoft.com/office/drawing/2014/main" val="1915786013"/>
                  </a:ext>
                </a:extLst>
              </a:tr>
              <a:tr h="222769">
                <a:tc>
                  <a:txBody>
                    <a:bodyPr/>
                    <a:lstStyle/>
                    <a:p>
                      <a:pPr algn="l" fontAlgn="b"/>
                      <a:r>
                        <a:rPr lang="sl-SI" sz="1400" u="none" strike="noStrike" dirty="0">
                          <a:effectLst/>
                        </a:rPr>
                        <a:t>Šolski center Kranj,</a:t>
                      </a:r>
                      <a:r>
                        <a:rPr lang="sl-SI" sz="1400" u="none" strike="noStrike" baseline="0" dirty="0">
                          <a:effectLst/>
                        </a:rPr>
                        <a:t> Srednja tehniška šola</a:t>
                      </a:r>
                      <a:endParaRPr lang="sv-SE" sz="1400" u="none" strike="noStrike" dirty="0">
                        <a:effectLst/>
                      </a:endParaRPr>
                    </a:p>
                  </a:txBody>
                  <a:tcPr marL="9525" marR="9525" marT="9528" marB="0" anchor="b"/>
                </a:tc>
                <a:tc>
                  <a:txBody>
                    <a:bodyPr/>
                    <a:lstStyle/>
                    <a:p>
                      <a:pPr>
                        <a:spcAft>
                          <a:spcPts val="0"/>
                        </a:spcAft>
                      </a:pPr>
                      <a:r>
                        <a:rPr lang="sl-SI" sz="1400" b="1" u="none" strike="noStrike" kern="1200" dirty="0">
                          <a:solidFill>
                            <a:schemeClr val="dk1"/>
                          </a:solidFill>
                          <a:effectLst/>
                          <a:latin typeface="+mn-lt"/>
                          <a:ea typeface="+mn-ea"/>
                          <a:cs typeface="+mn-cs"/>
                        </a:rPr>
                        <a:t>Računalnikar</a:t>
                      </a:r>
                    </a:p>
                  </a:txBody>
                  <a:tcPr marL="44450" marR="44450" marT="0" marB="0"/>
                </a:tc>
                <a:extLst>
                  <a:ext uri="{0D108BD9-81ED-4DB2-BD59-A6C34878D82A}">
                    <a16:rowId xmlns:a16="http://schemas.microsoft.com/office/drawing/2014/main" val="2952168111"/>
                  </a:ext>
                </a:extLst>
              </a:tr>
              <a:tr h="222769">
                <a:tc>
                  <a:txBody>
                    <a:bodyPr/>
                    <a:lstStyle/>
                    <a:p>
                      <a:pPr algn="l" fontAlgn="b"/>
                      <a:endParaRPr lang="sv-SE" sz="1400" u="none" strike="noStrike" dirty="0">
                        <a:effectLst/>
                      </a:endParaRPr>
                    </a:p>
                  </a:txBody>
                  <a:tcPr marL="9525" marR="9525" marT="9528" marB="0" anchor="b"/>
                </a:tc>
                <a:tc>
                  <a:txBody>
                    <a:bodyPr/>
                    <a:lstStyle/>
                    <a:p>
                      <a:pPr>
                        <a:spcAft>
                          <a:spcPts val="0"/>
                        </a:spcAft>
                      </a:pPr>
                      <a:r>
                        <a:rPr lang="sl-SI" sz="1400" b="1" u="none" strike="noStrike" kern="1200" dirty="0">
                          <a:solidFill>
                            <a:schemeClr val="dk1"/>
                          </a:solidFill>
                          <a:effectLst/>
                          <a:latin typeface="+mn-lt"/>
                          <a:ea typeface="+mn-ea"/>
                          <a:cs typeface="+mn-cs"/>
                        </a:rPr>
                        <a:t>Elektrikar</a:t>
                      </a:r>
                      <a:r>
                        <a:rPr lang="sl-SI" sz="1400" b="1" u="none" strike="noStrike" kern="1200" dirty="0">
                          <a:solidFill>
                            <a:srgbClr val="FF0000"/>
                          </a:solidFill>
                          <a:effectLst/>
                          <a:latin typeface="+mn-lt"/>
                          <a:ea typeface="+mn-ea"/>
                          <a:cs typeface="+mn-cs"/>
                        </a:rPr>
                        <a:t>*</a:t>
                      </a:r>
                    </a:p>
                  </a:txBody>
                  <a:tcPr marL="44450" marR="44450" marT="0" marB="0"/>
                </a:tc>
                <a:extLst>
                  <a:ext uri="{0D108BD9-81ED-4DB2-BD59-A6C34878D82A}">
                    <a16:rowId xmlns:a16="http://schemas.microsoft.com/office/drawing/2014/main" val="75664430"/>
                  </a:ext>
                </a:extLst>
              </a:tr>
              <a:tr h="222769">
                <a:tc>
                  <a:txBody>
                    <a:bodyPr/>
                    <a:lstStyle/>
                    <a:p>
                      <a:pPr algn="l" fontAlgn="b"/>
                      <a:endParaRPr lang="sv-SE" sz="1400" u="none" strike="noStrike" dirty="0">
                        <a:effectLst/>
                      </a:endParaRPr>
                    </a:p>
                  </a:txBody>
                  <a:tcPr marL="9525" marR="9525" marT="9528" marB="0" anchor="b"/>
                </a:tc>
                <a:tc>
                  <a:txBody>
                    <a:bodyPr/>
                    <a:lstStyle/>
                    <a:p>
                      <a:pPr>
                        <a:spcAft>
                          <a:spcPts val="0"/>
                        </a:spcAft>
                      </a:pPr>
                      <a:r>
                        <a:rPr lang="sl-SI" sz="1400" b="1" u="none" strike="noStrike" kern="1200" dirty="0" err="1">
                          <a:solidFill>
                            <a:schemeClr val="dk1"/>
                          </a:solidFill>
                          <a:effectLst/>
                          <a:latin typeface="+mn-lt"/>
                          <a:ea typeface="+mn-ea"/>
                          <a:cs typeface="+mn-cs"/>
                        </a:rPr>
                        <a:t>Mehatronik</a:t>
                      </a:r>
                      <a:r>
                        <a:rPr lang="sl-SI" sz="1400" b="1" u="none" strike="noStrike" kern="1200" dirty="0">
                          <a:solidFill>
                            <a:schemeClr val="dk1"/>
                          </a:solidFill>
                          <a:effectLst/>
                          <a:latin typeface="+mn-lt"/>
                          <a:ea typeface="+mn-ea"/>
                          <a:cs typeface="+mn-cs"/>
                        </a:rPr>
                        <a:t> operater</a:t>
                      </a:r>
                      <a:r>
                        <a:rPr lang="sl-SI" sz="1400" b="1" u="none" strike="noStrike" kern="1200" dirty="0">
                          <a:solidFill>
                            <a:srgbClr val="FF0000"/>
                          </a:solidFill>
                          <a:effectLst/>
                          <a:latin typeface="+mn-lt"/>
                          <a:ea typeface="+mn-ea"/>
                          <a:cs typeface="+mn-cs"/>
                        </a:rPr>
                        <a:t>*</a:t>
                      </a:r>
                      <a:endParaRPr lang="sl-SI" sz="1400" b="1" u="none" strike="noStrike" kern="1200" dirty="0">
                        <a:solidFill>
                          <a:schemeClr val="dk1"/>
                        </a:solidFill>
                        <a:effectLst/>
                        <a:latin typeface="+mn-lt"/>
                        <a:ea typeface="+mn-ea"/>
                        <a:cs typeface="+mn-cs"/>
                      </a:endParaRPr>
                    </a:p>
                  </a:txBody>
                  <a:tcPr marL="44450" marR="44450" marT="0" marB="0"/>
                </a:tc>
                <a:extLst>
                  <a:ext uri="{0D108BD9-81ED-4DB2-BD59-A6C34878D82A}">
                    <a16:rowId xmlns:a16="http://schemas.microsoft.com/office/drawing/2014/main" val="542767093"/>
                  </a:ext>
                </a:extLst>
              </a:tr>
              <a:tr h="222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u="none" strike="noStrike" kern="1200" dirty="0">
                          <a:solidFill>
                            <a:schemeClr val="dk1"/>
                          </a:solidFill>
                          <a:effectLst/>
                          <a:latin typeface="+mn-lt"/>
                          <a:ea typeface="+mn-ea"/>
                          <a:cs typeface="+mn-cs"/>
                        </a:rPr>
                        <a:t>Srednja ekonomska, storitvena in gradbena šola</a:t>
                      </a:r>
                    </a:p>
                  </a:txBody>
                  <a:tcPr marL="44450" marR="44450" marT="0" marB="0"/>
                </a:tc>
                <a:tc>
                  <a:txBody>
                    <a:bodyPr/>
                    <a:lstStyle/>
                    <a:p>
                      <a:pPr>
                        <a:spcAft>
                          <a:spcPts val="0"/>
                        </a:spcAft>
                      </a:pPr>
                      <a:r>
                        <a:rPr lang="sl-SI" sz="1400" b="1" u="none" strike="noStrike" kern="1200" dirty="0">
                          <a:solidFill>
                            <a:schemeClr val="dk1"/>
                          </a:solidFill>
                          <a:effectLst/>
                          <a:latin typeface="+mn-lt"/>
                          <a:ea typeface="+mn-ea"/>
                          <a:cs typeface="+mn-cs"/>
                        </a:rPr>
                        <a:t>Trgovec</a:t>
                      </a:r>
                    </a:p>
                  </a:txBody>
                  <a:tcPr marL="44450" marR="44450" marT="0" marB="0"/>
                </a:tc>
                <a:extLst>
                  <a:ext uri="{0D108BD9-81ED-4DB2-BD59-A6C34878D82A}">
                    <a16:rowId xmlns:a16="http://schemas.microsoft.com/office/drawing/2014/main" val="1959391528"/>
                  </a:ext>
                </a:extLst>
              </a:tr>
              <a:tr h="222769">
                <a:tc>
                  <a:txBody>
                    <a:bodyPr/>
                    <a:lstStyle/>
                    <a:p>
                      <a:pPr>
                        <a:spcAft>
                          <a:spcPts val="0"/>
                        </a:spcAft>
                      </a:pPr>
                      <a:endParaRPr lang="sl-SI" sz="1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spcAft>
                          <a:spcPts val="0"/>
                        </a:spcAft>
                      </a:pPr>
                      <a:r>
                        <a:rPr lang="sl-SI" sz="1400" b="1" u="none" strike="noStrike" kern="1200" dirty="0">
                          <a:solidFill>
                            <a:schemeClr val="dk1"/>
                          </a:solidFill>
                          <a:effectLst/>
                          <a:latin typeface="+mn-lt"/>
                          <a:ea typeface="+mn-ea"/>
                          <a:cs typeface="+mn-cs"/>
                        </a:rPr>
                        <a:t>Pečar - polagalec keramičnih oblog</a:t>
                      </a:r>
                    </a:p>
                  </a:txBody>
                  <a:tcPr marL="44450" marR="44450" marT="0" marB="0"/>
                </a:tc>
                <a:extLst>
                  <a:ext uri="{0D108BD9-81ED-4DB2-BD59-A6C34878D82A}">
                    <a16:rowId xmlns:a16="http://schemas.microsoft.com/office/drawing/2014/main" val="1380038869"/>
                  </a:ext>
                </a:extLst>
              </a:tr>
              <a:tr h="222769">
                <a:tc>
                  <a:txBody>
                    <a:bodyPr/>
                    <a:lstStyle/>
                    <a:p>
                      <a:pPr algn="l" fontAlgn="b"/>
                      <a:endParaRPr lang="sv-SE" sz="1400" u="none" strike="noStrike" dirty="0">
                        <a:effectLst/>
                      </a:endParaRPr>
                    </a:p>
                  </a:txBody>
                  <a:tcPr marL="9525" marR="9525" marT="9528" marB="0" anchor="b"/>
                </a:tc>
                <a:tc>
                  <a:txBody>
                    <a:bodyPr/>
                    <a:lstStyle/>
                    <a:p>
                      <a:pPr>
                        <a:spcAft>
                          <a:spcPts val="0"/>
                        </a:spcAft>
                      </a:pPr>
                      <a:r>
                        <a:rPr lang="sl-SI" sz="1400" b="1" u="none" strike="noStrike" kern="1200" dirty="0">
                          <a:solidFill>
                            <a:schemeClr val="dk1"/>
                          </a:solidFill>
                          <a:effectLst/>
                          <a:latin typeface="+mn-lt"/>
                          <a:ea typeface="+mn-ea"/>
                          <a:cs typeface="+mn-cs"/>
                        </a:rPr>
                        <a:t>Zidar</a:t>
                      </a:r>
                      <a:r>
                        <a:rPr lang="sl-SI" sz="1400" b="1" u="none" strike="noStrike" kern="1200" dirty="0">
                          <a:solidFill>
                            <a:srgbClr val="FF0000"/>
                          </a:solidFill>
                          <a:effectLst/>
                          <a:latin typeface="+mn-lt"/>
                          <a:ea typeface="+mn-ea"/>
                          <a:cs typeface="+mn-cs"/>
                        </a:rPr>
                        <a:t>*</a:t>
                      </a:r>
                    </a:p>
                  </a:txBody>
                  <a:tcPr marL="44450" marR="44450" marT="0" marB="0"/>
                </a:tc>
                <a:extLst>
                  <a:ext uri="{0D108BD9-81ED-4DB2-BD59-A6C34878D82A}">
                    <a16:rowId xmlns:a16="http://schemas.microsoft.com/office/drawing/2014/main" val="190404084"/>
                  </a:ext>
                </a:extLst>
              </a:tr>
              <a:tr h="222769">
                <a:tc>
                  <a:txBody>
                    <a:bodyPr/>
                    <a:lstStyle/>
                    <a:p>
                      <a:pPr algn="l" fontAlgn="b"/>
                      <a:endParaRPr lang="sv-SE" sz="1400" u="none" strike="noStrike" dirty="0">
                        <a:effectLst/>
                      </a:endParaRPr>
                    </a:p>
                  </a:txBody>
                  <a:tcPr marL="9525" marR="9525" marT="9528" marB="0" anchor="b"/>
                </a:tc>
                <a:tc>
                  <a:txBody>
                    <a:bodyPr/>
                    <a:lstStyle/>
                    <a:p>
                      <a:pPr>
                        <a:spcAft>
                          <a:spcPts val="0"/>
                        </a:spcAft>
                      </a:pPr>
                      <a:r>
                        <a:rPr lang="sl-SI" sz="1400" b="1" u="none" strike="noStrike" kern="1200" dirty="0">
                          <a:solidFill>
                            <a:schemeClr val="dk1"/>
                          </a:solidFill>
                          <a:effectLst/>
                          <a:latin typeface="+mn-lt"/>
                          <a:ea typeface="+mn-ea"/>
                          <a:cs typeface="+mn-cs"/>
                        </a:rPr>
                        <a:t>Slikopleskar – črkoslikar</a:t>
                      </a:r>
                      <a:r>
                        <a:rPr lang="sl-SI" sz="1400" b="1" u="none" strike="noStrike" kern="1200" dirty="0">
                          <a:solidFill>
                            <a:srgbClr val="FF0000"/>
                          </a:solidFill>
                          <a:effectLst/>
                          <a:latin typeface="+mn-lt"/>
                          <a:ea typeface="+mn-ea"/>
                          <a:cs typeface="+mn-cs"/>
                        </a:rPr>
                        <a:t>*</a:t>
                      </a:r>
                    </a:p>
                  </a:txBody>
                  <a:tcPr marL="44450" marR="44450" marT="0" marB="0"/>
                </a:tc>
                <a:extLst>
                  <a:ext uri="{0D108BD9-81ED-4DB2-BD59-A6C34878D82A}">
                    <a16:rowId xmlns:a16="http://schemas.microsoft.com/office/drawing/2014/main" val="4086728275"/>
                  </a:ext>
                </a:extLst>
              </a:tr>
              <a:tr h="222769">
                <a:tc>
                  <a:txBody>
                    <a:bodyPr/>
                    <a:lstStyle/>
                    <a:p>
                      <a:pPr algn="l" fontAlgn="b"/>
                      <a:endParaRPr lang="sv-SE" sz="1400" u="none" strike="noStrike" dirty="0">
                        <a:effectLst/>
                      </a:endParaRPr>
                    </a:p>
                  </a:txBody>
                  <a:tcPr marL="9525" marR="9525" marT="9528" marB="0" anchor="b"/>
                </a:tc>
                <a:tc>
                  <a:txBody>
                    <a:bodyPr/>
                    <a:lstStyle/>
                    <a:p>
                      <a:pPr>
                        <a:spcAft>
                          <a:spcPts val="0"/>
                        </a:spcAft>
                      </a:pPr>
                      <a:r>
                        <a:rPr lang="sl-SI" sz="1400" b="1" u="none" strike="noStrike" kern="1200" dirty="0">
                          <a:solidFill>
                            <a:schemeClr val="dk1"/>
                          </a:solidFill>
                          <a:effectLst/>
                          <a:latin typeface="+mn-lt"/>
                          <a:ea typeface="+mn-ea"/>
                          <a:cs typeface="+mn-cs"/>
                        </a:rPr>
                        <a:t>Administrator</a:t>
                      </a:r>
                    </a:p>
                  </a:txBody>
                  <a:tcPr marL="44450" marR="44450" marT="0" marB="0"/>
                </a:tc>
                <a:extLst>
                  <a:ext uri="{0D108BD9-81ED-4DB2-BD59-A6C34878D82A}">
                    <a16:rowId xmlns:a16="http://schemas.microsoft.com/office/drawing/2014/main" val="1546001363"/>
                  </a:ext>
                </a:extLst>
              </a:tr>
              <a:tr h="222769">
                <a:tc>
                  <a:txBody>
                    <a:bodyPr/>
                    <a:lstStyle/>
                    <a:p>
                      <a:pPr algn="l" fontAlgn="b"/>
                      <a:endParaRPr lang="sv-SE" sz="1400" u="none" strike="noStrike" dirty="0">
                        <a:effectLst/>
                      </a:endParaRPr>
                    </a:p>
                  </a:txBody>
                  <a:tcPr marL="9525" marR="9525" marT="9528" marB="0" anchor="b"/>
                </a:tc>
                <a:tc>
                  <a:txBody>
                    <a:bodyPr/>
                    <a:lstStyle/>
                    <a:p>
                      <a:pPr>
                        <a:spcAft>
                          <a:spcPts val="0"/>
                        </a:spcAft>
                      </a:pPr>
                      <a:r>
                        <a:rPr lang="sl-SI" sz="1400" b="1" u="none" strike="noStrike" kern="1200" dirty="0">
                          <a:solidFill>
                            <a:schemeClr val="dk1"/>
                          </a:solidFill>
                          <a:effectLst/>
                          <a:latin typeface="+mn-lt"/>
                          <a:ea typeface="+mn-ea"/>
                          <a:cs typeface="+mn-cs"/>
                        </a:rPr>
                        <a:t>Frizer</a:t>
                      </a:r>
                    </a:p>
                  </a:txBody>
                  <a:tcPr marL="44450" marR="44450" marT="0" marB="0"/>
                </a:tc>
                <a:extLst>
                  <a:ext uri="{0D108BD9-81ED-4DB2-BD59-A6C34878D82A}">
                    <a16:rowId xmlns:a16="http://schemas.microsoft.com/office/drawing/2014/main" val="2976194445"/>
                  </a:ext>
                </a:extLst>
              </a:tr>
              <a:tr h="222769">
                <a:tc>
                  <a:txBody>
                    <a:bodyPr/>
                    <a:lstStyle/>
                    <a:p>
                      <a:pPr algn="l" fontAlgn="b"/>
                      <a:r>
                        <a:rPr lang="sv-SE" sz="1400" u="none" strike="noStrike" dirty="0">
                          <a:effectLst/>
                        </a:rPr>
                        <a:t>Šolski center Škofja Loka</a:t>
                      </a:r>
                      <a:r>
                        <a:rPr lang="sl-SI" sz="1400" u="none" strike="noStrike" dirty="0">
                          <a:effectLst/>
                        </a:rPr>
                        <a:t>, Srednja šola za strojništvo</a:t>
                      </a:r>
                      <a:endParaRPr lang="sv-SE" sz="1400" u="none" strike="noStrike" dirty="0">
                        <a:effectLst/>
                      </a:endParaRPr>
                    </a:p>
                  </a:txBody>
                  <a:tcPr marL="9525" marR="9525" marT="9528" marB="0" anchor="b"/>
                </a:tc>
                <a:tc>
                  <a:txBody>
                    <a:bodyPr/>
                    <a:lstStyle/>
                    <a:p>
                      <a:pPr>
                        <a:spcAft>
                          <a:spcPts val="0"/>
                        </a:spcAft>
                      </a:pPr>
                      <a:r>
                        <a:rPr lang="sl-SI" sz="1400" b="1" u="none" strike="noStrike" kern="1200" dirty="0">
                          <a:solidFill>
                            <a:schemeClr val="dk1"/>
                          </a:solidFill>
                          <a:effectLst/>
                          <a:latin typeface="+mn-lt"/>
                          <a:ea typeface="+mn-ea"/>
                          <a:cs typeface="+mn-cs"/>
                        </a:rPr>
                        <a:t>Oblikovalec kovin – orodjar</a:t>
                      </a:r>
                      <a:r>
                        <a:rPr lang="sl-SI" sz="1400" b="1" u="none" strike="noStrike" kern="1200" dirty="0">
                          <a:solidFill>
                            <a:srgbClr val="FF0000"/>
                          </a:solidFill>
                          <a:effectLst/>
                          <a:latin typeface="+mn-lt"/>
                          <a:ea typeface="+mn-ea"/>
                          <a:cs typeface="+mn-cs"/>
                        </a:rPr>
                        <a:t>*</a:t>
                      </a:r>
                    </a:p>
                  </a:txBody>
                  <a:tcPr marL="44450" marR="44450" marT="0" marB="0"/>
                </a:tc>
                <a:extLst>
                  <a:ext uri="{0D108BD9-81ED-4DB2-BD59-A6C34878D82A}">
                    <a16:rowId xmlns:a16="http://schemas.microsoft.com/office/drawing/2014/main" val="484497817"/>
                  </a:ext>
                </a:extLst>
              </a:tr>
              <a:tr h="222769">
                <a:tc>
                  <a:txBody>
                    <a:bodyPr/>
                    <a:lstStyle/>
                    <a:p>
                      <a:pPr algn="l" fontAlgn="b"/>
                      <a:endParaRPr lang="sv-SE" sz="1400" u="none" strike="noStrike" dirty="0">
                        <a:effectLst/>
                      </a:endParaRPr>
                    </a:p>
                  </a:txBody>
                  <a:tcPr marL="9525" marR="9525" marT="9528" marB="0" anchor="b"/>
                </a:tc>
                <a:tc>
                  <a:txBody>
                    <a:bodyPr/>
                    <a:lstStyle/>
                    <a:p>
                      <a:pPr>
                        <a:spcAft>
                          <a:spcPts val="0"/>
                        </a:spcAft>
                      </a:pPr>
                      <a:r>
                        <a:rPr lang="sl-SI" sz="1400" b="1" u="none" strike="noStrike" kern="1200" dirty="0">
                          <a:solidFill>
                            <a:schemeClr val="dk1"/>
                          </a:solidFill>
                          <a:effectLst/>
                          <a:latin typeface="+mn-lt"/>
                          <a:ea typeface="+mn-ea"/>
                          <a:cs typeface="+mn-cs"/>
                        </a:rPr>
                        <a:t>Strojni mehanik</a:t>
                      </a:r>
                      <a:r>
                        <a:rPr lang="sl-SI" sz="1400" b="1" u="none" strike="noStrike" kern="1200" dirty="0">
                          <a:solidFill>
                            <a:srgbClr val="FF0000"/>
                          </a:solidFill>
                          <a:effectLst/>
                          <a:latin typeface="+mn-lt"/>
                          <a:ea typeface="+mn-ea"/>
                          <a:cs typeface="+mn-cs"/>
                        </a:rPr>
                        <a:t>*</a:t>
                      </a:r>
                    </a:p>
                  </a:txBody>
                  <a:tcPr marL="44450" marR="44450" marT="0" marB="0"/>
                </a:tc>
                <a:extLst>
                  <a:ext uri="{0D108BD9-81ED-4DB2-BD59-A6C34878D82A}">
                    <a16:rowId xmlns:a16="http://schemas.microsoft.com/office/drawing/2014/main" val="3090859945"/>
                  </a:ext>
                </a:extLst>
              </a:tr>
              <a:tr h="222769">
                <a:tc>
                  <a:txBody>
                    <a:bodyPr/>
                    <a:lstStyle/>
                    <a:p>
                      <a:pPr algn="l" fontAlgn="b"/>
                      <a:endParaRPr lang="sv-SE" sz="1400" u="none" strike="noStrike" dirty="0">
                        <a:effectLst/>
                      </a:endParaRPr>
                    </a:p>
                  </a:txBody>
                  <a:tcPr marL="9525" marR="9525" marT="9528"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b="1" u="none" strike="noStrike" kern="1200" dirty="0">
                          <a:solidFill>
                            <a:schemeClr val="dk1"/>
                          </a:solidFill>
                          <a:effectLst/>
                          <a:latin typeface="+mn-lt"/>
                          <a:ea typeface="+mn-ea"/>
                          <a:cs typeface="+mn-cs"/>
                        </a:rPr>
                        <a:t>Inštalater strojnih inštalacij</a:t>
                      </a:r>
                      <a:r>
                        <a:rPr lang="sl-SI" sz="1400" b="1" u="none" strike="noStrike" kern="1200" dirty="0">
                          <a:solidFill>
                            <a:srgbClr val="FF0000"/>
                          </a:solidFill>
                          <a:effectLst/>
                          <a:latin typeface="+mn-lt"/>
                          <a:ea typeface="+mn-ea"/>
                          <a:cs typeface="+mn-cs"/>
                        </a:rPr>
                        <a:t>* </a:t>
                      </a:r>
                    </a:p>
                  </a:txBody>
                  <a:tcPr marL="44450" marR="44450" marT="0" marB="0"/>
                </a:tc>
                <a:extLst>
                  <a:ext uri="{0D108BD9-81ED-4DB2-BD59-A6C34878D82A}">
                    <a16:rowId xmlns:a16="http://schemas.microsoft.com/office/drawing/2014/main" val="681645479"/>
                  </a:ext>
                </a:extLst>
              </a:tr>
              <a:tr h="222769">
                <a:tc>
                  <a:txBody>
                    <a:bodyPr/>
                    <a:lstStyle/>
                    <a:p>
                      <a:pPr algn="l" fontAlgn="b"/>
                      <a:endParaRPr lang="sv-SE" sz="1400" u="none" strike="noStrike" dirty="0">
                        <a:effectLst/>
                      </a:endParaRPr>
                    </a:p>
                  </a:txBody>
                  <a:tcPr marL="9525" marR="9525" marT="9528" marB="0" anchor="b"/>
                </a:tc>
                <a:tc>
                  <a:txBody>
                    <a:bodyPr/>
                    <a:lstStyle/>
                    <a:p>
                      <a:pPr>
                        <a:spcAft>
                          <a:spcPts val="0"/>
                        </a:spcAft>
                      </a:pPr>
                      <a:r>
                        <a:rPr lang="sl-SI" sz="1400" b="1" u="none" strike="noStrike" kern="1200" dirty="0" err="1">
                          <a:solidFill>
                            <a:schemeClr val="dk1"/>
                          </a:solidFill>
                          <a:effectLst/>
                          <a:latin typeface="+mn-lt"/>
                          <a:ea typeface="+mn-ea"/>
                          <a:cs typeface="+mn-cs"/>
                        </a:rPr>
                        <a:t>Avtoserviser</a:t>
                      </a:r>
                      <a:r>
                        <a:rPr lang="sl-SI" sz="1400" b="1" u="none" strike="noStrike" kern="1200" dirty="0">
                          <a:solidFill>
                            <a:srgbClr val="FF0000"/>
                          </a:solidFill>
                          <a:effectLst/>
                          <a:latin typeface="+mn-lt"/>
                          <a:ea typeface="+mn-ea"/>
                          <a:cs typeface="+mn-cs"/>
                        </a:rPr>
                        <a:t>*</a:t>
                      </a:r>
                    </a:p>
                  </a:txBody>
                  <a:tcPr marL="44450" marR="44450" marT="0" marB="0"/>
                </a:tc>
                <a:extLst>
                  <a:ext uri="{0D108BD9-81ED-4DB2-BD59-A6C34878D82A}">
                    <a16:rowId xmlns:a16="http://schemas.microsoft.com/office/drawing/2014/main" val="3571201046"/>
                  </a:ext>
                </a:extLst>
              </a:tr>
              <a:tr h="222769">
                <a:tc>
                  <a:txBody>
                    <a:bodyPr/>
                    <a:lstStyle/>
                    <a:p>
                      <a:pPr algn="l" fontAlgn="b"/>
                      <a:endParaRPr lang="sv-SE" sz="1400" u="none" strike="noStrike" dirty="0">
                        <a:effectLst/>
                      </a:endParaRPr>
                    </a:p>
                  </a:txBody>
                  <a:tcPr marL="9525" marR="9525" marT="9528" marB="0" anchor="b"/>
                </a:tc>
                <a:tc>
                  <a:txBody>
                    <a:bodyPr/>
                    <a:lstStyle/>
                    <a:p>
                      <a:pPr>
                        <a:spcAft>
                          <a:spcPts val="0"/>
                        </a:spcAft>
                      </a:pPr>
                      <a:r>
                        <a:rPr lang="sl-SI" sz="1400" b="1" u="none" strike="noStrike" kern="1200" dirty="0" err="1">
                          <a:solidFill>
                            <a:schemeClr val="dk1"/>
                          </a:solidFill>
                          <a:effectLst/>
                          <a:latin typeface="+mn-lt"/>
                          <a:ea typeface="+mn-ea"/>
                          <a:cs typeface="+mn-cs"/>
                        </a:rPr>
                        <a:t>Avtokaroserist</a:t>
                      </a:r>
                      <a:r>
                        <a:rPr lang="sl-SI" sz="1400" b="1" u="none" strike="noStrike" kern="1200" dirty="0">
                          <a:solidFill>
                            <a:srgbClr val="FF0000"/>
                          </a:solidFill>
                          <a:effectLst/>
                          <a:latin typeface="+mn-lt"/>
                          <a:ea typeface="+mn-ea"/>
                          <a:cs typeface="+mn-cs"/>
                        </a:rPr>
                        <a:t>*</a:t>
                      </a:r>
                    </a:p>
                  </a:txBody>
                  <a:tcPr marL="44450" marR="44450" marT="0" marB="0"/>
                </a:tc>
                <a:extLst>
                  <a:ext uri="{0D108BD9-81ED-4DB2-BD59-A6C34878D82A}">
                    <a16:rowId xmlns:a16="http://schemas.microsoft.com/office/drawing/2014/main" val="2942157977"/>
                  </a:ext>
                </a:extLst>
              </a:tr>
              <a:tr h="222769">
                <a:tc>
                  <a:txBody>
                    <a:bodyPr/>
                    <a:lstStyle/>
                    <a:p>
                      <a:pPr algn="l" fontAlgn="b"/>
                      <a:r>
                        <a:rPr lang="pl-PL" sz="1400" u="none" strike="noStrike" dirty="0">
                          <a:effectLst/>
                        </a:rPr>
                        <a:t>Šolski center Škofja Loka, Srednja šola za lesarstvo</a:t>
                      </a:r>
                    </a:p>
                  </a:txBody>
                  <a:tcPr marL="9525" marR="9525" marT="9528" marB="0" anchor="b"/>
                </a:tc>
                <a:tc>
                  <a:txBody>
                    <a:bodyPr/>
                    <a:lstStyle/>
                    <a:p>
                      <a:pPr>
                        <a:spcAft>
                          <a:spcPts val="0"/>
                        </a:spcAft>
                      </a:pPr>
                      <a:r>
                        <a:rPr lang="sl-SI" sz="1400" b="1" u="none" strike="noStrike" kern="1200" dirty="0">
                          <a:solidFill>
                            <a:schemeClr val="dk1"/>
                          </a:solidFill>
                          <a:effectLst/>
                          <a:latin typeface="+mn-lt"/>
                          <a:ea typeface="+mn-ea"/>
                          <a:cs typeface="+mn-cs"/>
                        </a:rPr>
                        <a:t>Mizar</a:t>
                      </a:r>
                      <a:r>
                        <a:rPr lang="sl-SI" sz="1400" b="1" u="none" strike="noStrike" kern="1200" dirty="0">
                          <a:solidFill>
                            <a:srgbClr val="FF0000"/>
                          </a:solidFill>
                          <a:effectLst/>
                          <a:latin typeface="+mn-lt"/>
                          <a:ea typeface="+mn-ea"/>
                          <a:cs typeface="+mn-cs"/>
                        </a:rPr>
                        <a:t>*</a:t>
                      </a:r>
                    </a:p>
                  </a:txBody>
                  <a:tcPr marL="44450" marR="44450" marT="0" marB="0"/>
                </a:tc>
                <a:extLst>
                  <a:ext uri="{0D108BD9-81ED-4DB2-BD59-A6C34878D82A}">
                    <a16:rowId xmlns:a16="http://schemas.microsoft.com/office/drawing/2014/main" val="1523417306"/>
                  </a:ext>
                </a:extLst>
              </a:tr>
              <a:tr h="222769">
                <a:tc>
                  <a:txBody>
                    <a:bodyPr/>
                    <a:lstStyle/>
                    <a:p>
                      <a:pPr algn="l" fontAlgn="b"/>
                      <a:r>
                        <a:rPr lang="sl-SI" sz="1400" u="none" strike="noStrike" dirty="0">
                          <a:effectLst/>
                        </a:rPr>
                        <a:t> </a:t>
                      </a:r>
                      <a:endParaRPr lang="sl-SI" sz="1400" b="0" i="0" u="none" strike="noStrike" dirty="0">
                        <a:solidFill>
                          <a:srgbClr val="000000"/>
                        </a:solidFill>
                        <a:effectLst/>
                        <a:latin typeface="Calibri"/>
                      </a:endParaRPr>
                    </a:p>
                  </a:txBody>
                  <a:tcPr marL="9525" marR="9525" marT="9528"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b="1" u="none" strike="noStrike" kern="1200" dirty="0">
                          <a:solidFill>
                            <a:schemeClr val="dk1"/>
                          </a:solidFill>
                          <a:effectLst/>
                          <a:latin typeface="+mn-lt"/>
                          <a:ea typeface="+mn-ea"/>
                          <a:cs typeface="+mn-cs"/>
                        </a:rPr>
                        <a:t>Tapetnik</a:t>
                      </a:r>
                      <a:r>
                        <a:rPr lang="sl-SI" sz="1400" b="1" u="none" strike="noStrike" kern="1200" dirty="0">
                          <a:solidFill>
                            <a:srgbClr val="FF0000"/>
                          </a:solidFill>
                          <a:effectLst/>
                          <a:latin typeface="+mn-lt"/>
                          <a:ea typeface="+mn-ea"/>
                          <a:cs typeface="+mn-cs"/>
                        </a:rPr>
                        <a:t>*</a:t>
                      </a:r>
                    </a:p>
                  </a:txBody>
                  <a:tcPr marL="44450" marR="44450" marT="0" marB="0"/>
                </a:tc>
                <a:extLst>
                  <a:ext uri="{0D108BD9-81ED-4DB2-BD59-A6C34878D82A}">
                    <a16:rowId xmlns:a16="http://schemas.microsoft.com/office/drawing/2014/main" val="10014"/>
                  </a:ext>
                </a:extLst>
              </a:tr>
            </a:tbl>
          </a:graphicData>
        </a:graphic>
      </p:graphicFrame>
      <p:sp>
        <p:nvSpPr>
          <p:cNvPr id="4" name="Naslov 1"/>
          <p:cNvSpPr txBox="1">
            <a:spLocks/>
          </p:cNvSpPr>
          <p:nvPr/>
        </p:nvSpPr>
        <p:spPr>
          <a:xfrm>
            <a:off x="406405" y="133222"/>
            <a:ext cx="3301995" cy="274967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sl-SI" altLang="sl-SI" dirty="0">
                <a:solidFill>
                  <a:srgbClr val="002060"/>
                </a:solidFill>
              </a:rPr>
              <a:t>SREDNJE POKLICNO </a:t>
            </a:r>
          </a:p>
          <a:p>
            <a:r>
              <a:rPr lang="sl-SI" altLang="sl-SI" dirty="0">
                <a:solidFill>
                  <a:srgbClr val="002060"/>
                </a:solidFill>
              </a:rPr>
              <a:t>IZOBRAŽEVANJE </a:t>
            </a:r>
          </a:p>
          <a:p>
            <a:r>
              <a:rPr lang="sl-SI" altLang="sl-SI" dirty="0">
                <a:solidFill>
                  <a:srgbClr val="002060"/>
                </a:solidFill>
              </a:rPr>
              <a:t>(3-LETNO) </a:t>
            </a:r>
          </a:p>
          <a:p>
            <a:r>
              <a:rPr lang="sl-SI" altLang="sl-SI" dirty="0">
                <a:solidFill>
                  <a:srgbClr val="002060"/>
                </a:solidFill>
              </a:rPr>
              <a:t>V GORENJSKI REGIJI </a:t>
            </a:r>
          </a:p>
        </p:txBody>
      </p:sp>
      <p:sp>
        <p:nvSpPr>
          <p:cNvPr id="6" name="PoljeZBesedilom 5"/>
          <p:cNvSpPr txBox="1"/>
          <p:nvPr/>
        </p:nvSpPr>
        <p:spPr>
          <a:xfrm>
            <a:off x="739691" y="2882899"/>
            <a:ext cx="2476500" cy="2062103"/>
          </a:xfrm>
          <a:prstGeom prst="rect">
            <a:avLst/>
          </a:prstGeom>
          <a:noFill/>
        </p:spPr>
        <p:txBody>
          <a:bodyPr wrap="square" rtlCol="0">
            <a:spAutoFit/>
          </a:bodyPr>
          <a:lstStyle/>
          <a:p>
            <a:r>
              <a:rPr lang="sl-SI" sz="1600" b="1" dirty="0">
                <a:solidFill>
                  <a:srgbClr val="00B050"/>
                </a:solidFill>
              </a:rPr>
              <a:t>* </a:t>
            </a:r>
            <a:r>
              <a:rPr lang="pl-PL" sz="1600" b="1" dirty="0">
                <a:solidFill>
                  <a:srgbClr val="00B050"/>
                </a:solidFill>
              </a:rPr>
              <a:t>šola bo program izvajala, če bo do roka za prijave (2. 4. 2025) prejela vsaj 15 prijav</a:t>
            </a:r>
            <a:endParaRPr lang="sl-SI" sz="1600" b="1" dirty="0">
              <a:solidFill>
                <a:srgbClr val="00B050"/>
              </a:solidFill>
            </a:endParaRPr>
          </a:p>
          <a:p>
            <a:endParaRPr lang="sl-SI" sz="1600" b="1" dirty="0">
              <a:solidFill>
                <a:srgbClr val="FF0000"/>
              </a:solidFill>
            </a:endParaRPr>
          </a:p>
          <a:p>
            <a:r>
              <a:rPr lang="sl-SI" sz="1600" b="1" dirty="0">
                <a:solidFill>
                  <a:srgbClr val="FF0000"/>
                </a:solidFill>
              </a:rPr>
              <a:t>* programi se bodo izvajali tudi v vajeniški obliki</a:t>
            </a:r>
          </a:p>
        </p:txBody>
      </p:sp>
    </p:spTree>
    <p:extLst>
      <p:ext uri="{BB962C8B-B14F-4D97-AF65-F5344CB8AC3E}">
        <p14:creationId xmlns:p14="http://schemas.microsoft.com/office/powerpoint/2010/main" val="30163800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noGrp="1"/>
          </p:cNvSpPr>
          <p:nvPr>
            <p:ph type="title"/>
          </p:nvPr>
        </p:nvSpPr>
        <p:spPr>
          <a:xfrm>
            <a:off x="561976" y="-540215"/>
            <a:ext cx="11550833" cy="24536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sl-SI" altLang="sl-SI" dirty="0">
                <a:solidFill>
                  <a:srgbClr val="002060"/>
                </a:solidFill>
              </a:rPr>
              <a:t>SREDNJE STROKOVNO IZOBRAŽEVANJE (4-LETNO) V GORENJSKI REGIJI </a:t>
            </a:r>
          </a:p>
        </p:txBody>
      </p:sp>
      <p:graphicFrame>
        <p:nvGraphicFramePr>
          <p:cNvPr id="6" name="Ograda vsebine 4"/>
          <p:cNvGraphicFramePr>
            <a:graphicFrameLocks noGrp="1"/>
          </p:cNvGraphicFramePr>
          <p:nvPr>
            <p:ph idx="1"/>
            <p:extLst>
              <p:ext uri="{D42A27DB-BD31-4B8C-83A1-F6EECF244321}">
                <p14:modId xmlns:p14="http://schemas.microsoft.com/office/powerpoint/2010/main" val="3891560270"/>
              </p:ext>
            </p:extLst>
          </p:nvPr>
        </p:nvGraphicFramePr>
        <p:xfrm>
          <a:off x="2160010" y="1140396"/>
          <a:ext cx="9764665" cy="5506538"/>
        </p:xfrm>
        <a:graphic>
          <a:graphicData uri="http://schemas.openxmlformats.org/drawingml/2006/table">
            <a:tbl>
              <a:tblPr>
                <a:tableStyleId>{5C22544A-7EE6-4342-B048-85BDC9FD1C3A}</a:tableStyleId>
              </a:tblPr>
              <a:tblGrid>
                <a:gridCol w="5345740">
                  <a:extLst>
                    <a:ext uri="{9D8B030D-6E8A-4147-A177-3AD203B41FA5}">
                      <a16:colId xmlns:a16="http://schemas.microsoft.com/office/drawing/2014/main" val="20000"/>
                    </a:ext>
                  </a:extLst>
                </a:gridCol>
                <a:gridCol w="4418925">
                  <a:extLst>
                    <a:ext uri="{9D8B030D-6E8A-4147-A177-3AD203B41FA5}">
                      <a16:colId xmlns:a16="http://schemas.microsoft.com/office/drawing/2014/main" val="20001"/>
                    </a:ext>
                  </a:extLst>
                </a:gridCol>
              </a:tblGrid>
              <a:tr h="287326">
                <a:tc>
                  <a:txBody>
                    <a:bodyPr/>
                    <a:lstStyle/>
                    <a:p>
                      <a:pPr algn="l" fontAlgn="b"/>
                      <a:r>
                        <a:rPr lang="sl-SI" sz="1400" b="0" i="0" u="none" strike="noStrike" dirty="0">
                          <a:solidFill>
                            <a:srgbClr val="000000"/>
                          </a:solidFill>
                          <a:effectLst/>
                          <a:latin typeface="Calibri"/>
                        </a:rPr>
                        <a:t>Biotehniški center Naklo</a:t>
                      </a:r>
                    </a:p>
                  </a:txBody>
                  <a:tcPr marL="9525" marR="9525" marT="9528" marB="0" anchor="ctr"/>
                </a:tc>
                <a:tc>
                  <a:txBody>
                    <a:bodyPr/>
                    <a:lstStyle/>
                    <a:p>
                      <a:r>
                        <a:rPr lang="sl-SI" sz="1400" b="1" u="none" strike="noStrike" kern="1200" dirty="0">
                          <a:solidFill>
                            <a:schemeClr val="dk1"/>
                          </a:solidFill>
                          <a:effectLst/>
                          <a:latin typeface="+mn-lt"/>
                          <a:ea typeface="+mn-ea"/>
                          <a:cs typeface="+mn-cs"/>
                        </a:rPr>
                        <a:t>Hortikulturni tehnik</a:t>
                      </a:r>
                    </a:p>
                  </a:txBody>
                  <a:tcPr marL="9525" marR="9525" marT="9528" marB="0" anchor="ctr"/>
                </a:tc>
                <a:extLst>
                  <a:ext uri="{0D108BD9-81ED-4DB2-BD59-A6C34878D82A}">
                    <a16:rowId xmlns:a16="http://schemas.microsoft.com/office/drawing/2014/main" val="2655172588"/>
                  </a:ext>
                </a:extLst>
              </a:tr>
              <a:tr h="274951">
                <a:tc>
                  <a:txBody>
                    <a:bodyPr/>
                    <a:lstStyle/>
                    <a:p>
                      <a:pPr algn="l" fontAlgn="b"/>
                      <a:endParaRPr lang="sl-SI" sz="1400" b="0" i="0" u="none" strike="noStrike" dirty="0">
                        <a:solidFill>
                          <a:srgbClr val="000000"/>
                        </a:solidFill>
                        <a:effectLst/>
                        <a:latin typeface="Calibri"/>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Kmetijsko-podjetniški tehnik </a:t>
                      </a:r>
                    </a:p>
                  </a:txBody>
                  <a:tcPr marL="44450" marR="44450" marT="0" marB="0" anchor="ctr"/>
                </a:tc>
                <a:extLst>
                  <a:ext uri="{0D108BD9-81ED-4DB2-BD59-A6C34878D82A}">
                    <a16:rowId xmlns:a16="http://schemas.microsoft.com/office/drawing/2014/main" val="10000"/>
                  </a:ext>
                </a:extLst>
              </a:tr>
              <a:tr h="27495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1400" u="none" strike="noStrike" dirty="0">
                          <a:effectLst/>
                        </a:rPr>
                        <a:t> </a:t>
                      </a:r>
                      <a:endParaRPr lang="sl-SI" sz="1400" b="0" i="0" u="none" strike="noStrike" dirty="0">
                        <a:solidFill>
                          <a:srgbClr val="000000"/>
                        </a:solidFill>
                        <a:effectLst/>
                        <a:latin typeface="Calibri"/>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Živilsko-prehranski tehnik</a:t>
                      </a:r>
                    </a:p>
                  </a:txBody>
                  <a:tcPr marL="44450" marR="44450" marT="0" marB="0" anchor="ctr"/>
                </a:tc>
                <a:extLst>
                  <a:ext uri="{0D108BD9-81ED-4DB2-BD59-A6C34878D82A}">
                    <a16:rowId xmlns:a16="http://schemas.microsoft.com/office/drawing/2014/main" val="10001"/>
                  </a:ext>
                </a:extLst>
              </a:tr>
              <a:tr h="274951">
                <a:tc>
                  <a:txBody>
                    <a:bodyPr/>
                    <a:lstStyle/>
                    <a:p>
                      <a:pPr algn="l" fontAlgn="b"/>
                      <a:endParaRPr lang="sl-SI" sz="1400" b="0" i="0" u="none" strike="noStrike" dirty="0">
                        <a:solidFill>
                          <a:srgbClr val="000000"/>
                        </a:solidFill>
                        <a:effectLst/>
                        <a:latin typeface="Calibri"/>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Naravovarstveni tehnik</a:t>
                      </a:r>
                    </a:p>
                  </a:txBody>
                  <a:tcPr marL="44450" marR="44450" marT="0" marB="0" anchor="ctr"/>
                </a:tc>
                <a:extLst>
                  <a:ext uri="{0D108BD9-81ED-4DB2-BD59-A6C34878D82A}">
                    <a16:rowId xmlns:a16="http://schemas.microsoft.com/office/drawing/2014/main" val="2524366548"/>
                  </a:ext>
                </a:extLst>
              </a:tr>
              <a:tr h="274951">
                <a:tc>
                  <a:txBody>
                    <a:bodyPr/>
                    <a:lstStyle/>
                    <a:p>
                      <a:pPr algn="l" fontAlgn="b"/>
                      <a:r>
                        <a:rPr lang="sl-SI" sz="1400" b="0" i="0" u="none" strike="noStrike" dirty="0">
                          <a:solidFill>
                            <a:srgbClr val="000000"/>
                          </a:solidFill>
                          <a:effectLst/>
                          <a:latin typeface="Calibri"/>
                        </a:rPr>
                        <a:t>Ekonomska gimnazija in</a:t>
                      </a:r>
                      <a:r>
                        <a:rPr lang="sl-SI" sz="1400" b="0" i="0" u="none" strike="noStrike" baseline="0" dirty="0">
                          <a:solidFill>
                            <a:srgbClr val="000000"/>
                          </a:solidFill>
                          <a:effectLst/>
                          <a:latin typeface="Calibri"/>
                        </a:rPr>
                        <a:t> </a:t>
                      </a:r>
                      <a:r>
                        <a:rPr lang="sl-SI" sz="1400" b="0" i="0" u="none" strike="noStrike" dirty="0">
                          <a:solidFill>
                            <a:srgbClr val="000000"/>
                          </a:solidFill>
                          <a:effectLst/>
                          <a:latin typeface="Calibri"/>
                        </a:rPr>
                        <a:t>srednja šola Radovljica</a:t>
                      </a: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Ekonomski tehnik</a:t>
                      </a:r>
                    </a:p>
                  </a:txBody>
                  <a:tcPr marL="44450" marR="44450" marT="0" marB="0" anchor="ctr"/>
                </a:tc>
                <a:extLst>
                  <a:ext uri="{0D108BD9-81ED-4DB2-BD59-A6C34878D82A}">
                    <a16:rowId xmlns:a16="http://schemas.microsoft.com/office/drawing/2014/main" val="1556482539"/>
                  </a:ext>
                </a:extLst>
              </a:tr>
              <a:tr h="270478">
                <a:tc>
                  <a:txBody>
                    <a:bodyPr/>
                    <a:lstStyle/>
                    <a:p>
                      <a:pPr algn="l" fontAlgn="b"/>
                      <a:r>
                        <a:rPr lang="sl-SI" sz="1400" u="none" strike="noStrike" dirty="0">
                          <a:effectLst/>
                        </a:rPr>
                        <a:t> </a:t>
                      </a:r>
                      <a:endParaRPr lang="sl-SI" sz="1400" b="0" i="0" u="none" strike="noStrike" dirty="0">
                        <a:solidFill>
                          <a:srgbClr val="000000"/>
                        </a:solidFill>
                        <a:effectLst/>
                        <a:latin typeface="Calibri"/>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Medijski tehnik</a:t>
                      </a:r>
                    </a:p>
                  </a:txBody>
                  <a:tcPr marL="44450" marR="44450" marT="0" marB="0" anchor="ctr"/>
                </a:tc>
                <a:extLst>
                  <a:ext uri="{0D108BD9-81ED-4DB2-BD59-A6C34878D82A}">
                    <a16:rowId xmlns:a16="http://schemas.microsoft.com/office/drawing/2014/main" val="10002"/>
                  </a:ext>
                </a:extLst>
              </a:tr>
              <a:tr h="275008">
                <a:tc>
                  <a:txBody>
                    <a:bodyPr/>
                    <a:lstStyle/>
                    <a:p>
                      <a:pPr algn="l" fontAlgn="b"/>
                      <a:r>
                        <a:rPr lang="sv-SE" sz="1400" u="none" strike="noStrike" dirty="0">
                          <a:effectLst/>
                        </a:rPr>
                        <a:t>Srednja gostinska in turistična šola Radovljica </a:t>
                      </a:r>
                    </a:p>
                  </a:txBody>
                  <a:tcPr marL="9525" marR="9525" marT="9528" marB="0" anchor="ctr"/>
                </a:tc>
                <a:tc>
                  <a:txBody>
                    <a:bodyPr/>
                    <a:lstStyle/>
                    <a:p>
                      <a:pPr algn="l" fontAlgn="b"/>
                      <a:r>
                        <a:rPr lang="sl-SI" sz="1400" b="1" u="none" strike="noStrike" kern="1200" dirty="0">
                          <a:solidFill>
                            <a:schemeClr val="dk1"/>
                          </a:solidFill>
                          <a:effectLst/>
                          <a:latin typeface="+mn-lt"/>
                          <a:ea typeface="+mn-ea"/>
                          <a:cs typeface="+mn-cs"/>
                        </a:rPr>
                        <a:t>Gastronomija in turizem</a:t>
                      </a:r>
                    </a:p>
                  </a:txBody>
                  <a:tcPr marL="9525" marR="9525" marT="9528" marB="0" anchor="ctr"/>
                </a:tc>
                <a:extLst>
                  <a:ext uri="{0D108BD9-81ED-4DB2-BD59-A6C34878D82A}">
                    <a16:rowId xmlns:a16="http://schemas.microsoft.com/office/drawing/2014/main" val="1370136758"/>
                  </a:ext>
                </a:extLst>
              </a:tr>
              <a:tr h="274951">
                <a:tc>
                  <a:txBody>
                    <a:bodyPr/>
                    <a:lstStyle/>
                    <a:p>
                      <a:pPr algn="l" fontAlgn="b"/>
                      <a:endParaRPr lang="sv-SE" sz="1400" u="none" strike="noStrike" dirty="0">
                        <a:effectLst/>
                      </a:endParaRPr>
                    </a:p>
                  </a:txBody>
                  <a:tcPr marL="9525" marR="9525" marT="9528"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1400" b="1" u="none" strike="noStrike" kern="1200" dirty="0">
                          <a:solidFill>
                            <a:schemeClr val="dk1"/>
                          </a:solidFill>
                          <a:effectLst/>
                          <a:latin typeface="+mn-lt"/>
                          <a:ea typeface="+mn-ea"/>
                          <a:cs typeface="+mn-cs"/>
                        </a:rPr>
                        <a:t>Kozmetični tehnik</a:t>
                      </a:r>
                      <a:endParaRPr lang="sl-SI" sz="1400" b="1" u="none" strike="noStrike" kern="1200" dirty="0">
                        <a:solidFill>
                          <a:srgbClr val="FF0000"/>
                        </a:solidFill>
                        <a:effectLst/>
                        <a:latin typeface="+mn-lt"/>
                        <a:ea typeface="+mn-ea"/>
                        <a:cs typeface="+mn-cs"/>
                      </a:endParaRPr>
                    </a:p>
                  </a:txBody>
                  <a:tcPr marL="9525" marR="9525" marT="9528" marB="0" anchor="ctr"/>
                </a:tc>
                <a:extLst>
                  <a:ext uri="{0D108BD9-81ED-4DB2-BD59-A6C34878D82A}">
                    <a16:rowId xmlns:a16="http://schemas.microsoft.com/office/drawing/2014/main" val="1702002970"/>
                  </a:ext>
                </a:extLst>
              </a:tr>
              <a:tr h="274951">
                <a:tc>
                  <a:txBody>
                    <a:bodyPr/>
                    <a:lstStyle/>
                    <a:p>
                      <a:pPr algn="l" fontAlgn="b"/>
                      <a:endParaRPr lang="sv-SE" sz="1400" u="none" strike="noStrike" dirty="0">
                        <a:effectLst/>
                      </a:endParaRPr>
                    </a:p>
                  </a:txBody>
                  <a:tcPr marL="9525" marR="9525" marT="9528"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l-SI" sz="1400" b="1" u="none" strike="noStrike" kern="1200" dirty="0">
                          <a:solidFill>
                            <a:schemeClr val="dk1"/>
                          </a:solidFill>
                          <a:effectLst/>
                          <a:latin typeface="+mn-lt"/>
                          <a:ea typeface="+mn-ea"/>
                          <a:cs typeface="+mn-cs"/>
                        </a:rPr>
                        <a:t>Farmacevtski</a:t>
                      </a:r>
                      <a:r>
                        <a:rPr lang="sl-SI" sz="1400" b="1" u="none" strike="noStrike" kern="1200" baseline="0" dirty="0">
                          <a:solidFill>
                            <a:schemeClr val="dk1"/>
                          </a:solidFill>
                          <a:effectLst/>
                          <a:latin typeface="+mn-lt"/>
                          <a:ea typeface="+mn-ea"/>
                          <a:cs typeface="+mn-cs"/>
                        </a:rPr>
                        <a:t> tehnik</a:t>
                      </a:r>
                      <a:endParaRPr lang="sl-SI" sz="1400" b="1" u="none" strike="noStrike" kern="1200" dirty="0">
                        <a:solidFill>
                          <a:srgbClr val="00B050"/>
                        </a:solidFill>
                        <a:effectLst/>
                        <a:latin typeface="+mn-lt"/>
                        <a:ea typeface="+mn-ea"/>
                        <a:cs typeface="+mn-cs"/>
                      </a:endParaRPr>
                    </a:p>
                  </a:txBody>
                  <a:tcPr marL="9525" marR="9525" marT="9528" marB="0" anchor="ctr"/>
                </a:tc>
                <a:extLst>
                  <a:ext uri="{0D108BD9-81ED-4DB2-BD59-A6C34878D82A}">
                    <a16:rowId xmlns:a16="http://schemas.microsoft.com/office/drawing/2014/main" val="298209528"/>
                  </a:ext>
                </a:extLst>
              </a:tr>
              <a:tr h="274951">
                <a:tc>
                  <a:txBody>
                    <a:bodyPr/>
                    <a:lstStyle/>
                    <a:p>
                      <a:pPr algn="l" fontAlgn="b"/>
                      <a:r>
                        <a:rPr lang="sl-SI" sz="1400" u="none" strike="noStrike" dirty="0">
                          <a:effectLst/>
                        </a:rPr>
                        <a:t>Srednja šola Jesenice</a:t>
                      </a:r>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Strojni tehnik</a:t>
                      </a:r>
                    </a:p>
                  </a:txBody>
                  <a:tcPr marL="44450" marR="44450" marT="0" marB="0" anchor="ctr"/>
                </a:tc>
                <a:extLst>
                  <a:ext uri="{0D108BD9-81ED-4DB2-BD59-A6C34878D82A}">
                    <a16:rowId xmlns:a16="http://schemas.microsoft.com/office/drawing/2014/main" val="1915786013"/>
                  </a:ext>
                </a:extLst>
              </a:tr>
              <a:tr h="274951">
                <a:tc>
                  <a:txBody>
                    <a:bodyPr/>
                    <a:lstStyle/>
                    <a:p>
                      <a:pPr algn="l" fontAlgn="b"/>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Zdravstvena nega</a:t>
                      </a:r>
                    </a:p>
                  </a:txBody>
                  <a:tcPr marL="44450" marR="44450" marT="0" marB="0" anchor="ctr"/>
                </a:tc>
                <a:extLst>
                  <a:ext uri="{0D108BD9-81ED-4DB2-BD59-A6C34878D82A}">
                    <a16:rowId xmlns:a16="http://schemas.microsoft.com/office/drawing/2014/main" val="1766684502"/>
                  </a:ext>
                </a:extLst>
              </a:tr>
              <a:tr h="274951">
                <a:tc>
                  <a:txBody>
                    <a:bodyPr/>
                    <a:lstStyle/>
                    <a:p>
                      <a:pPr algn="l" fontAlgn="b"/>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Predšolska vzgoja</a:t>
                      </a:r>
                    </a:p>
                  </a:txBody>
                  <a:tcPr marL="44450" marR="44450" marT="0" marB="0" anchor="ctr"/>
                </a:tc>
                <a:extLst>
                  <a:ext uri="{0D108BD9-81ED-4DB2-BD59-A6C34878D82A}">
                    <a16:rowId xmlns:a16="http://schemas.microsoft.com/office/drawing/2014/main" val="1991560395"/>
                  </a:ext>
                </a:extLst>
              </a:tr>
              <a:tr h="274951">
                <a:tc>
                  <a:txBody>
                    <a:bodyPr/>
                    <a:lstStyle/>
                    <a:p>
                      <a:pPr algn="l" fontAlgn="b"/>
                      <a:r>
                        <a:rPr lang="sl-SI" sz="1400" u="none" strike="noStrike" dirty="0">
                          <a:effectLst/>
                        </a:rPr>
                        <a:t>Šolski center Kranj,</a:t>
                      </a:r>
                      <a:r>
                        <a:rPr lang="sl-SI" sz="1400" u="none" strike="noStrike" baseline="0" dirty="0">
                          <a:effectLst/>
                        </a:rPr>
                        <a:t> Srednja tehniška šola</a:t>
                      </a:r>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Elektrotehnik</a:t>
                      </a:r>
                    </a:p>
                  </a:txBody>
                  <a:tcPr marL="44450" marR="44450" marT="0" marB="0" anchor="ctr"/>
                </a:tc>
                <a:extLst>
                  <a:ext uri="{0D108BD9-81ED-4DB2-BD59-A6C34878D82A}">
                    <a16:rowId xmlns:a16="http://schemas.microsoft.com/office/drawing/2014/main" val="2952168111"/>
                  </a:ext>
                </a:extLst>
              </a:tr>
              <a:tr h="274951">
                <a:tc>
                  <a:txBody>
                    <a:bodyPr/>
                    <a:lstStyle/>
                    <a:p>
                      <a:pPr algn="l" fontAlgn="b"/>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Tehnik računalništva</a:t>
                      </a:r>
                    </a:p>
                  </a:txBody>
                  <a:tcPr marL="44450" marR="44450" marT="0" marB="0" anchor="ctr"/>
                </a:tc>
                <a:extLst>
                  <a:ext uri="{0D108BD9-81ED-4DB2-BD59-A6C34878D82A}">
                    <a16:rowId xmlns:a16="http://schemas.microsoft.com/office/drawing/2014/main" val="75664430"/>
                  </a:ext>
                </a:extLst>
              </a:tr>
              <a:tr h="274951">
                <a:tc>
                  <a:txBody>
                    <a:bodyPr/>
                    <a:lstStyle/>
                    <a:p>
                      <a:pPr algn="l" fontAlgn="b"/>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Tehnik </a:t>
                      </a:r>
                      <a:r>
                        <a:rPr lang="sl-SI" sz="1400" b="1" u="none" strike="noStrike" kern="1200" dirty="0" err="1">
                          <a:solidFill>
                            <a:schemeClr val="dk1"/>
                          </a:solidFill>
                          <a:effectLst/>
                          <a:latin typeface="+mn-lt"/>
                          <a:ea typeface="+mn-ea"/>
                          <a:cs typeface="+mn-cs"/>
                        </a:rPr>
                        <a:t>mehatronike</a:t>
                      </a:r>
                      <a:endParaRPr lang="sl-SI" sz="1400" b="1" u="none" strike="noStrike"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542767093"/>
                  </a:ext>
                </a:extLst>
              </a:tr>
              <a:tr h="274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u="none" strike="noStrike" dirty="0">
                          <a:effectLst/>
                        </a:rPr>
                        <a:t>Šolski center Kranj, </a:t>
                      </a:r>
                      <a:r>
                        <a:rPr lang="sl-SI" sz="1400" u="none" strike="noStrike" kern="1200" dirty="0">
                          <a:solidFill>
                            <a:schemeClr val="dk1"/>
                          </a:solidFill>
                          <a:effectLst/>
                          <a:latin typeface="+mn-lt"/>
                          <a:ea typeface="+mn-ea"/>
                          <a:cs typeface="+mn-cs"/>
                        </a:rPr>
                        <a:t>Srednja ekonomska, storitvena in gradbena šola</a:t>
                      </a:r>
                    </a:p>
                  </a:txBody>
                  <a:tcPr marL="44450" marR="44450" marT="0" marB="0" anchor="ctr"/>
                </a:tc>
                <a:tc>
                  <a:txBody>
                    <a:bodyPr/>
                    <a:lstStyle/>
                    <a:p>
                      <a:pPr>
                        <a:spcAft>
                          <a:spcPts val="0"/>
                        </a:spcAft>
                      </a:pPr>
                      <a:r>
                        <a:rPr lang="sl-SI" sz="1400" b="1" u="none" strike="noStrike" kern="1200" dirty="0">
                          <a:solidFill>
                            <a:schemeClr val="dk1"/>
                          </a:solidFill>
                          <a:effectLst/>
                          <a:latin typeface="+mn-lt"/>
                          <a:ea typeface="+mn-ea"/>
                          <a:cs typeface="+mn-cs"/>
                        </a:rPr>
                        <a:t>Gradbeni tehnik</a:t>
                      </a:r>
                    </a:p>
                  </a:txBody>
                  <a:tcPr marL="44450" marR="44450" marT="0" marB="0" anchor="ctr"/>
                </a:tc>
                <a:extLst>
                  <a:ext uri="{0D108BD9-81ED-4DB2-BD59-A6C34878D82A}">
                    <a16:rowId xmlns:a16="http://schemas.microsoft.com/office/drawing/2014/main" val="1959391528"/>
                  </a:ext>
                </a:extLst>
              </a:tr>
              <a:tr h="274804">
                <a:tc>
                  <a:txBody>
                    <a:bodyPr/>
                    <a:lstStyle/>
                    <a:p>
                      <a:pPr>
                        <a:spcAft>
                          <a:spcPts val="0"/>
                        </a:spcAft>
                      </a:pPr>
                      <a:endParaRPr lang="sl-SI"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spcAft>
                          <a:spcPts val="0"/>
                        </a:spcAft>
                      </a:pPr>
                      <a:r>
                        <a:rPr lang="sl-SI" sz="1400" b="1" u="none" strike="noStrike" kern="1200" dirty="0">
                          <a:solidFill>
                            <a:schemeClr val="dk1"/>
                          </a:solidFill>
                          <a:effectLst/>
                          <a:latin typeface="+mn-lt"/>
                          <a:ea typeface="+mn-ea"/>
                          <a:cs typeface="+mn-cs"/>
                        </a:rPr>
                        <a:t>Ekonomski tehnik</a:t>
                      </a:r>
                    </a:p>
                  </a:txBody>
                  <a:tcPr marL="44450" marR="44450" marT="0" marB="0" anchor="ctr"/>
                </a:tc>
                <a:extLst>
                  <a:ext uri="{0D108BD9-81ED-4DB2-BD59-A6C34878D82A}">
                    <a16:rowId xmlns:a16="http://schemas.microsoft.com/office/drawing/2014/main" val="1380038869"/>
                  </a:ext>
                </a:extLst>
              </a:tr>
              <a:tr h="274804">
                <a:tc>
                  <a:txBody>
                    <a:bodyPr/>
                    <a:lstStyle/>
                    <a:p>
                      <a:pPr>
                        <a:spcAft>
                          <a:spcPts val="0"/>
                        </a:spcAft>
                      </a:pPr>
                      <a:endParaRPr lang="sl-SI"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b="1" u="none" strike="noStrike" kern="1200" dirty="0">
                          <a:solidFill>
                            <a:srgbClr val="00B050"/>
                          </a:solidFill>
                          <a:effectLst/>
                          <a:latin typeface="+mn-lt"/>
                          <a:ea typeface="+mn-ea"/>
                          <a:cs typeface="+mn-cs"/>
                        </a:rPr>
                        <a:t>Zdravstvena</a:t>
                      </a:r>
                      <a:r>
                        <a:rPr lang="sl-SI" sz="1400" b="1" u="none" strike="noStrike" kern="1200" baseline="0" dirty="0">
                          <a:solidFill>
                            <a:srgbClr val="00B050"/>
                          </a:solidFill>
                          <a:effectLst/>
                          <a:latin typeface="+mn-lt"/>
                          <a:ea typeface="+mn-ea"/>
                          <a:cs typeface="+mn-cs"/>
                        </a:rPr>
                        <a:t> nega*</a:t>
                      </a:r>
                      <a:endParaRPr lang="sl-SI" sz="1400" b="1" u="none" strike="noStrike" kern="1200" dirty="0">
                        <a:solidFill>
                          <a:srgbClr val="00B050"/>
                        </a:solidFill>
                        <a:effectLst/>
                        <a:latin typeface="+mn-lt"/>
                        <a:ea typeface="+mn-ea"/>
                        <a:cs typeface="+mn-cs"/>
                      </a:endParaRPr>
                    </a:p>
                  </a:txBody>
                  <a:tcPr marL="44450" marR="44450" marT="0" marB="0" anchor="ctr"/>
                </a:tc>
                <a:extLst>
                  <a:ext uri="{0D108BD9-81ED-4DB2-BD59-A6C34878D82A}">
                    <a16:rowId xmlns:a16="http://schemas.microsoft.com/office/drawing/2014/main" val="3341813386"/>
                  </a:ext>
                </a:extLst>
              </a:tr>
              <a:tr h="274951">
                <a:tc>
                  <a:txBody>
                    <a:bodyPr/>
                    <a:lstStyle/>
                    <a:p>
                      <a:pPr algn="l" fontAlgn="b"/>
                      <a:r>
                        <a:rPr lang="sv-SE" sz="1400" u="none" strike="noStrike" dirty="0">
                          <a:effectLst/>
                        </a:rPr>
                        <a:t>Šolski center Škofja Loka</a:t>
                      </a:r>
                      <a:r>
                        <a:rPr lang="sl-SI" sz="1400" u="none" strike="noStrike" dirty="0">
                          <a:effectLst/>
                        </a:rPr>
                        <a:t>, Srednja šola za strojništvo</a:t>
                      </a:r>
                      <a:endParaRPr lang="sv-SE" sz="1400" u="none" strike="noStrike" dirty="0">
                        <a:effectLst/>
                      </a:endParaRPr>
                    </a:p>
                  </a:txBody>
                  <a:tcPr marL="9525" marR="9525" marT="9528" marB="0" anchor="ctr"/>
                </a:tc>
                <a:tc>
                  <a:txBody>
                    <a:bodyPr/>
                    <a:lstStyle/>
                    <a:p>
                      <a:pPr marL="0" algn="l" defTabSz="914400" rtl="0" eaLnBrk="1" latinLnBrk="0" hangingPunct="1">
                        <a:spcAft>
                          <a:spcPts val="0"/>
                        </a:spcAft>
                      </a:pPr>
                      <a:r>
                        <a:rPr lang="sl-SI" sz="1400" b="1" u="none" strike="noStrike" kern="1200" dirty="0">
                          <a:solidFill>
                            <a:schemeClr val="dk1"/>
                          </a:solidFill>
                          <a:effectLst/>
                          <a:latin typeface="+mn-lt"/>
                          <a:ea typeface="+mn-ea"/>
                          <a:cs typeface="+mn-cs"/>
                        </a:rPr>
                        <a:t>Strojni tehnik</a:t>
                      </a:r>
                    </a:p>
                  </a:txBody>
                  <a:tcPr marL="44450" marR="44450" marT="0" marB="0" anchor="ctr"/>
                </a:tc>
                <a:extLst>
                  <a:ext uri="{0D108BD9-81ED-4DB2-BD59-A6C34878D82A}">
                    <a16:rowId xmlns:a16="http://schemas.microsoft.com/office/drawing/2014/main" val="484497817"/>
                  </a:ext>
                </a:extLst>
              </a:tr>
              <a:tr h="274951">
                <a:tc>
                  <a:txBody>
                    <a:bodyPr/>
                    <a:lstStyle/>
                    <a:p>
                      <a:pPr algn="l" fontAlgn="b"/>
                      <a:r>
                        <a:rPr lang="pl-PL" sz="1400" u="none" strike="noStrike" dirty="0">
                          <a:effectLst/>
                        </a:rPr>
                        <a:t>Šolski center Škofja Loka, Srednja šola za lesarstvo</a:t>
                      </a: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Lesarski</a:t>
                      </a:r>
                      <a:r>
                        <a:rPr lang="sl-SI" sz="1400" b="1" u="none" strike="noStrike" kern="1200" baseline="0" dirty="0">
                          <a:solidFill>
                            <a:schemeClr val="dk1"/>
                          </a:solidFill>
                          <a:effectLst/>
                          <a:latin typeface="+mn-lt"/>
                          <a:ea typeface="+mn-ea"/>
                          <a:cs typeface="+mn-cs"/>
                        </a:rPr>
                        <a:t> tehnik</a:t>
                      </a:r>
                      <a:endParaRPr lang="sl-SI" sz="14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1523417306"/>
                  </a:ext>
                </a:extLst>
              </a:tr>
            </a:tbl>
          </a:graphicData>
        </a:graphic>
      </p:graphicFrame>
      <p:sp>
        <p:nvSpPr>
          <p:cNvPr id="4" name="PoljeZBesedilom 3"/>
          <p:cNvSpPr txBox="1"/>
          <p:nvPr/>
        </p:nvSpPr>
        <p:spPr>
          <a:xfrm>
            <a:off x="561976" y="2626525"/>
            <a:ext cx="1232185" cy="2062103"/>
          </a:xfrm>
          <a:prstGeom prst="rect">
            <a:avLst/>
          </a:prstGeom>
          <a:noFill/>
        </p:spPr>
        <p:txBody>
          <a:bodyPr wrap="square" rtlCol="0">
            <a:spAutoFit/>
          </a:bodyPr>
          <a:lstStyle/>
          <a:p>
            <a:r>
              <a:rPr lang="sl-SI" sz="1600" b="1" dirty="0">
                <a:solidFill>
                  <a:srgbClr val="00B050"/>
                </a:solidFill>
              </a:rPr>
              <a:t>* </a:t>
            </a:r>
            <a:r>
              <a:rPr lang="pl-PL" sz="1600" b="1" dirty="0">
                <a:solidFill>
                  <a:srgbClr val="00B050"/>
                </a:solidFill>
              </a:rPr>
              <a:t>šola bo program izvajala, če bo do roka za prijave (2. 4. 2025) prejela vsaj 15 prijav</a:t>
            </a:r>
            <a:endParaRPr lang="sl-SI" sz="1600" b="1" dirty="0">
              <a:solidFill>
                <a:srgbClr val="00B050"/>
              </a:solidFill>
            </a:endParaRPr>
          </a:p>
        </p:txBody>
      </p:sp>
    </p:spTree>
    <p:extLst>
      <p:ext uri="{BB962C8B-B14F-4D97-AF65-F5344CB8AC3E}">
        <p14:creationId xmlns:p14="http://schemas.microsoft.com/office/powerpoint/2010/main" val="109567206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noGrp="1"/>
          </p:cNvSpPr>
          <p:nvPr>
            <p:ph type="title"/>
          </p:nvPr>
        </p:nvSpPr>
        <p:spPr>
          <a:xfrm>
            <a:off x="641167" y="261257"/>
            <a:ext cx="11550833" cy="24536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sl-SI" altLang="sl-SI" dirty="0">
                <a:solidFill>
                  <a:srgbClr val="002060"/>
                </a:solidFill>
              </a:rPr>
              <a:t>SPLOŠNO SREDNJE IZOBRAŽEVANJE (GIMNAZIJE) V GORENJSKI REGIJI</a:t>
            </a:r>
          </a:p>
        </p:txBody>
      </p:sp>
      <p:graphicFrame>
        <p:nvGraphicFramePr>
          <p:cNvPr id="6" name="Ograda vsebine 4"/>
          <p:cNvGraphicFramePr>
            <a:graphicFrameLocks noGrp="1"/>
          </p:cNvGraphicFramePr>
          <p:nvPr>
            <p:ph idx="1"/>
            <p:extLst>
              <p:ext uri="{D42A27DB-BD31-4B8C-83A1-F6EECF244321}">
                <p14:modId xmlns:p14="http://schemas.microsoft.com/office/powerpoint/2010/main" val="3256351743"/>
              </p:ext>
            </p:extLst>
          </p:nvPr>
        </p:nvGraphicFramePr>
        <p:xfrm>
          <a:off x="992779" y="2207679"/>
          <a:ext cx="10144034" cy="3472347"/>
        </p:xfrm>
        <a:graphic>
          <a:graphicData uri="http://schemas.openxmlformats.org/drawingml/2006/table">
            <a:tbl>
              <a:tblPr>
                <a:tableStyleId>{5C22544A-7EE6-4342-B048-85BDC9FD1C3A}</a:tableStyleId>
              </a:tblPr>
              <a:tblGrid>
                <a:gridCol w="5553429">
                  <a:extLst>
                    <a:ext uri="{9D8B030D-6E8A-4147-A177-3AD203B41FA5}">
                      <a16:colId xmlns:a16="http://schemas.microsoft.com/office/drawing/2014/main" val="20000"/>
                    </a:ext>
                  </a:extLst>
                </a:gridCol>
                <a:gridCol w="4590605">
                  <a:extLst>
                    <a:ext uri="{9D8B030D-6E8A-4147-A177-3AD203B41FA5}">
                      <a16:colId xmlns:a16="http://schemas.microsoft.com/office/drawing/2014/main" val="20001"/>
                    </a:ext>
                  </a:extLst>
                </a:gridCol>
              </a:tblGrid>
              <a:tr h="274951">
                <a:tc>
                  <a:txBody>
                    <a:bodyPr/>
                    <a:lstStyle/>
                    <a:p>
                      <a:pPr algn="l" fontAlgn="b"/>
                      <a:r>
                        <a:rPr lang="sl-SI" sz="1400" b="0" i="0" u="none" strike="noStrike" dirty="0">
                          <a:solidFill>
                            <a:srgbClr val="000000"/>
                          </a:solidFill>
                          <a:effectLst/>
                          <a:latin typeface="Calibri"/>
                        </a:rPr>
                        <a:t>Biotehniški center Naklo</a:t>
                      </a:r>
                    </a:p>
                  </a:txBody>
                  <a:tcPr marL="9525" marR="9525" marT="9528" marB="0" anchor="ctr"/>
                </a:tc>
                <a:tc>
                  <a:txBody>
                    <a:bodyPr/>
                    <a:lstStyle/>
                    <a:p>
                      <a:r>
                        <a:rPr lang="sl-SI" sz="1400" b="1" u="none" strike="noStrike" kern="1200" dirty="0">
                          <a:solidFill>
                            <a:schemeClr val="dk1"/>
                          </a:solidFill>
                          <a:effectLst/>
                          <a:latin typeface="+mn-lt"/>
                          <a:ea typeface="+mn-ea"/>
                          <a:cs typeface="+mn-cs"/>
                        </a:rPr>
                        <a:t>Tehniška </a:t>
                      </a:r>
                      <a:r>
                        <a:rPr lang="sl-SI" sz="1400" b="1" u="none" strike="noStrike" kern="1200" dirty="0">
                          <a:solidFill>
                            <a:schemeClr val="tx1"/>
                          </a:solidFill>
                          <a:effectLst/>
                          <a:latin typeface="+mn-lt"/>
                          <a:ea typeface="+mn-ea"/>
                          <a:cs typeface="+mn-cs"/>
                        </a:rPr>
                        <a:t>gimnazija </a:t>
                      </a:r>
                      <a:r>
                        <a:rPr lang="sl-SI" sz="1400" b="1" i="1" u="none" strike="noStrike" kern="1200" dirty="0">
                          <a:solidFill>
                            <a:schemeClr val="tx1"/>
                          </a:solidFill>
                          <a:effectLst/>
                          <a:latin typeface="+mn-lt"/>
                          <a:ea typeface="+mn-ea"/>
                          <a:cs typeface="+mn-cs"/>
                        </a:rPr>
                        <a:t>(modul biotehnologija)</a:t>
                      </a:r>
                    </a:p>
                  </a:txBody>
                  <a:tcPr marL="9525" marR="9525" marT="9528" marB="0" anchor="ctr"/>
                </a:tc>
                <a:extLst>
                  <a:ext uri="{0D108BD9-81ED-4DB2-BD59-A6C34878D82A}">
                    <a16:rowId xmlns:a16="http://schemas.microsoft.com/office/drawing/2014/main" val="2655172588"/>
                  </a:ext>
                </a:extLst>
              </a:tr>
              <a:tr h="274951">
                <a:tc>
                  <a:txBody>
                    <a:bodyPr/>
                    <a:lstStyle/>
                    <a:p>
                      <a:pPr algn="l" fontAlgn="b"/>
                      <a:r>
                        <a:rPr lang="sl-SI" sz="1400" b="0" i="0" u="none" strike="noStrike" dirty="0">
                          <a:solidFill>
                            <a:srgbClr val="000000"/>
                          </a:solidFill>
                          <a:effectLst/>
                          <a:latin typeface="Calibri"/>
                        </a:rPr>
                        <a:t>Ekonomska gimnazija in</a:t>
                      </a:r>
                      <a:r>
                        <a:rPr lang="sl-SI" sz="1400" b="0" i="0" u="none" strike="noStrike" baseline="0" dirty="0">
                          <a:solidFill>
                            <a:srgbClr val="000000"/>
                          </a:solidFill>
                          <a:effectLst/>
                          <a:latin typeface="Calibri"/>
                        </a:rPr>
                        <a:t> </a:t>
                      </a:r>
                      <a:r>
                        <a:rPr lang="sl-SI" sz="1400" b="0" i="0" u="none" strike="noStrike" dirty="0">
                          <a:solidFill>
                            <a:srgbClr val="000000"/>
                          </a:solidFill>
                          <a:effectLst/>
                          <a:latin typeface="Calibri"/>
                        </a:rPr>
                        <a:t>srednja šola Radovljica</a:t>
                      </a: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Ekonomska gimnazija</a:t>
                      </a:r>
                    </a:p>
                  </a:txBody>
                  <a:tcPr marL="44450" marR="44450" marT="0" marB="0" anchor="ctr"/>
                </a:tc>
                <a:extLst>
                  <a:ext uri="{0D108BD9-81ED-4DB2-BD59-A6C34878D82A}">
                    <a16:rowId xmlns:a16="http://schemas.microsoft.com/office/drawing/2014/main" val="1556482539"/>
                  </a:ext>
                </a:extLst>
              </a:tr>
              <a:tr h="181561">
                <a:tc>
                  <a:txBody>
                    <a:bodyPr/>
                    <a:lstStyle/>
                    <a:p>
                      <a:pPr algn="l" fontAlgn="b"/>
                      <a:r>
                        <a:rPr lang="sl-SI" sz="1400" u="none" strike="noStrike" dirty="0">
                          <a:effectLst/>
                        </a:rPr>
                        <a:t>Gimnazija</a:t>
                      </a:r>
                      <a:r>
                        <a:rPr lang="sl-SI" sz="1400" u="none" strike="noStrike" baseline="0" dirty="0">
                          <a:effectLst/>
                        </a:rPr>
                        <a:t> Franceta Prešerna</a:t>
                      </a:r>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Ekonomska gimnazija </a:t>
                      </a:r>
                    </a:p>
                  </a:txBody>
                  <a:tcPr marL="44450" marR="44450" marT="0" marB="0" anchor="ctr"/>
                </a:tc>
                <a:extLst>
                  <a:ext uri="{0D108BD9-81ED-4DB2-BD59-A6C34878D82A}">
                    <a16:rowId xmlns:a16="http://schemas.microsoft.com/office/drawing/2014/main" val="1370136758"/>
                  </a:ext>
                </a:extLst>
              </a:tr>
              <a:tr h="259120">
                <a:tc>
                  <a:txBody>
                    <a:bodyPr/>
                    <a:lstStyle/>
                    <a:p>
                      <a:pPr algn="l" fontAlgn="b"/>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Ekonomska gimnazija (š)</a:t>
                      </a:r>
                    </a:p>
                  </a:txBody>
                  <a:tcPr marL="44450" marR="44450" marT="0" marB="0" anchor="ctr"/>
                </a:tc>
                <a:extLst>
                  <a:ext uri="{0D108BD9-81ED-4DB2-BD59-A6C34878D82A}">
                    <a16:rowId xmlns:a16="http://schemas.microsoft.com/office/drawing/2014/main" val="4188945390"/>
                  </a:ext>
                </a:extLst>
              </a:tr>
              <a:tr h="271363">
                <a:tc>
                  <a:txBody>
                    <a:bodyPr/>
                    <a:lstStyle/>
                    <a:p>
                      <a:pPr algn="l" fontAlgn="b"/>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Gimnazija</a:t>
                      </a:r>
                    </a:p>
                  </a:txBody>
                  <a:tcPr marL="44450" marR="44450" marT="0" marB="0" anchor="ctr"/>
                </a:tc>
                <a:extLst>
                  <a:ext uri="{0D108BD9-81ED-4DB2-BD59-A6C34878D82A}">
                    <a16:rowId xmlns:a16="http://schemas.microsoft.com/office/drawing/2014/main" val="941413214"/>
                  </a:ext>
                </a:extLst>
              </a:tr>
              <a:tr h="244417">
                <a:tc>
                  <a:txBody>
                    <a:bodyPr/>
                    <a:lstStyle/>
                    <a:p>
                      <a:pPr algn="l" fontAlgn="b"/>
                      <a:endParaRPr lang="sv-SE" sz="1400" u="none" strike="noStrike" dirty="0">
                        <a:effectLst/>
                      </a:endParaRPr>
                    </a:p>
                  </a:txBody>
                  <a:tcPr marL="9525" marR="9525" marT="9528"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b="1" u="none" strike="noStrike" kern="1200" dirty="0">
                          <a:solidFill>
                            <a:schemeClr val="dk1"/>
                          </a:solidFill>
                          <a:effectLst/>
                          <a:latin typeface="+mn-lt"/>
                          <a:ea typeface="+mn-ea"/>
                          <a:cs typeface="+mn-cs"/>
                        </a:rPr>
                        <a:t>Gimnazija (š)</a:t>
                      </a:r>
                      <a:endParaRPr lang="sl-SI" sz="14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1271942032"/>
                  </a:ext>
                </a:extLst>
              </a:tr>
              <a:tr h="274951">
                <a:tc>
                  <a:txBody>
                    <a:bodyPr/>
                    <a:lstStyle/>
                    <a:p>
                      <a:pPr algn="l" fontAlgn="b"/>
                      <a:r>
                        <a:rPr lang="sl-SI" sz="1400" u="none" strike="noStrike" dirty="0">
                          <a:effectLst/>
                        </a:rPr>
                        <a:t>Gimnazija Jesenice</a:t>
                      </a:r>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Gimnazija</a:t>
                      </a:r>
                    </a:p>
                  </a:txBody>
                  <a:tcPr marL="44450" marR="44450" marT="0" marB="0" anchor="ctr"/>
                </a:tc>
                <a:extLst>
                  <a:ext uri="{0D108BD9-81ED-4DB2-BD59-A6C34878D82A}">
                    <a16:rowId xmlns:a16="http://schemas.microsoft.com/office/drawing/2014/main" val="1915786013"/>
                  </a:ext>
                </a:extLst>
              </a:tr>
              <a:tr h="274951">
                <a:tc>
                  <a:txBody>
                    <a:bodyPr/>
                    <a:lstStyle/>
                    <a:p>
                      <a:pPr algn="l" fontAlgn="b"/>
                      <a:endParaRPr lang="sv-SE" sz="1400" u="none" strike="noStrike" dirty="0">
                        <a:effectLst/>
                      </a:endParaRPr>
                    </a:p>
                  </a:txBody>
                  <a:tcPr marL="9525" marR="9525" marT="9528" marB="0" anchor="ctr"/>
                </a:tc>
                <a:tc>
                  <a:txBody>
                    <a:bodyPr/>
                    <a:lstStyle/>
                    <a:p>
                      <a:pPr>
                        <a:spcAft>
                          <a:spcPts val="0"/>
                        </a:spcAft>
                      </a:pPr>
                      <a:r>
                        <a:rPr lang="sl-SI" sz="1400" b="1" u="none" strike="noStrike" kern="1200" dirty="0">
                          <a:solidFill>
                            <a:schemeClr val="dk1"/>
                          </a:solidFill>
                          <a:effectLst/>
                          <a:latin typeface="+mn-lt"/>
                          <a:ea typeface="+mn-ea"/>
                          <a:cs typeface="+mn-cs"/>
                        </a:rPr>
                        <a:t>Gimnazija (š)</a:t>
                      </a:r>
                    </a:p>
                  </a:txBody>
                  <a:tcPr marL="44450" marR="44450" marT="0" marB="0" anchor="ctr"/>
                </a:tc>
                <a:extLst>
                  <a:ext uri="{0D108BD9-81ED-4DB2-BD59-A6C34878D82A}">
                    <a16:rowId xmlns:a16="http://schemas.microsoft.com/office/drawing/2014/main" val="207791687"/>
                  </a:ext>
                </a:extLst>
              </a:tr>
              <a:tr h="274951">
                <a:tc>
                  <a:txBody>
                    <a:bodyPr/>
                    <a:lstStyle/>
                    <a:p>
                      <a:pPr algn="l" fontAlgn="b"/>
                      <a:r>
                        <a:rPr lang="sl-SI" sz="1400" u="none" strike="noStrike" dirty="0">
                          <a:effectLst/>
                        </a:rPr>
                        <a:t>Gimnazija Kranj</a:t>
                      </a:r>
                      <a:endParaRPr lang="sv-SE" sz="1400" u="none" strike="noStrike" dirty="0">
                        <a:effectLst/>
                      </a:endParaRPr>
                    </a:p>
                  </a:txBody>
                  <a:tcPr marL="9525" marR="9525" marT="9528" marB="0" anchor="ctr"/>
                </a:tc>
                <a:tc>
                  <a:txBody>
                    <a:bodyPr/>
                    <a:lstStyle/>
                    <a:p>
                      <a:r>
                        <a:rPr lang="sl-SI" sz="1400" b="1" u="none" strike="noStrike" kern="1200" dirty="0">
                          <a:solidFill>
                            <a:schemeClr val="dk1"/>
                          </a:solidFill>
                          <a:effectLst/>
                          <a:latin typeface="+mn-lt"/>
                          <a:ea typeface="+mn-ea"/>
                          <a:cs typeface="+mn-cs"/>
                        </a:rPr>
                        <a:t>Gimnazija</a:t>
                      </a:r>
                    </a:p>
                  </a:txBody>
                  <a:tcPr marL="44450" marR="44450" marT="0" marB="0" anchor="ctr"/>
                </a:tc>
                <a:extLst>
                  <a:ext uri="{0D108BD9-81ED-4DB2-BD59-A6C34878D82A}">
                    <a16:rowId xmlns:a16="http://schemas.microsoft.com/office/drawing/2014/main" val="1766684502"/>
                  </a:ext>
                </a:extLst>
              </a:tr>
              <a:tr h="274951">
                <a:tc>
                  <a:txBody>
                    <a:bodyPr/>
                    <a:lstStyle/>
                    <a:p>
                      <a:pPr algn="l" fontAlgn="b"/>
                      <a:r>
                        <a:rPr lang="sl-SI" sz="1400" u="none" strike="noStrike" dirty="0">
                          <a:effectLst/>
                        </a:rPr>
                        <a:t>Gimnazija Škofja Loka</a:t>
                      </a:r>
                      <a:endParaRPr lang="sv-SE" sz="1400" u="none" strike="noStrike" dirty="0">
                        <a:effectLst/>
                      </a:endParaRPr>
                    </a:p>
                  </a:txBody>
                  <a:tcPr marL="9525" marR="9525" marT="9528" marB="0" anchor="ctr"/>
                </a:tc>
                <a:tc>
                  <a:txBody>
                    <a:bodyPr/>
                    <a:lstStyle/>
                    <a:p>
                      <a:pPr marL="0" algn="l" defTabSz="914400" rtl="0" eaLnBrk="1" latinLnBrk="0" hangingPunct="1"/>
                      <a:r>
                        <a:rPr lang="sl-SI" sz="1400" b="1" u="none" strike="noStrike" kern="1200" dirty="0">
                          <a:solidFill>
                            <a:schemeClr val="dk1"/>
                          </a:solidFill>
                          <a:effectLst/>
                          <a:latin typeface="+mn-lt"/>
                          <a:ea typeface="+mn-ea"/>
                          <a:cs typeface="+mn-cs"/>
                        </a:rPr>
                        <a:t>Gimnazija</a:t>
                      </a:r>
                    </a:p>
                  </a:txBody>
                  <a:tcPr marL="44450" marR="44450" marT="0" marB="0" anchor="ctr"/>
                </a:tc>
                <a:extLst>
                  <a:ext uri="{0D108BD9-81ED-4DB2-BD59-A6C34878D82A}">
                    <a16:rowId xmlns:a16="http://schemas.microsoft.com/office/drawing/2014/main" val="1991560395"/>
                  </a:ext>
                </a:extLst>
              </a:tr>
              <a:tr h="274951">
                <a:tc>
                  <a:txBody>
                    <a:bodyPr/>
                    <a:lstStyle/>
                    <a:p>
                      <a:pPr algn="l" fontAlgn="b"/>
                      <a:endParaRPr lang="sv-SE" sz="1400" u="none" strike="noStrike" dirty="0">
                        <a:effectLst/>
                      </a:endParaRPr>
                    </a:p>
                  </a:txBody>
                  <a:tcPr marL="9525" marR="9525" marT="9528"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b="1" u="none" strike="noStrike" kern="1200" dirty="0">
                          <a:solidFill>
                            <a:schemeClr val="dk1"/>
                          </a:solidFill>
                          <a:effectLst/>
                          <a:latin typeface="+mn-lt"/>
                          <a:ea typeface="+mn-ea"/>
                          <a:cs typeface="+mn-cs"/>
                        </a:rPr>
                        <a:t>Klasična gimnazija</a:t>
                      </a:r>
                    </a:p>
                  </a:txBody>
                  <a:tcPr marL="44450" marR="44450" marT="0" marB="0" anchor="ctr"/>
                </a:tc>
                <a:extLst>
                  <a:ext uri="{0D108BD9-81ED-4DB2-BD59-A6C34878D82A}">
                    <a16:rowId xmlns:a16="http://schemas.microsoft.com/office/drawing/2014/main" val="654284384"/>
                  </a:ext>
                </a:extLst>
              </a:tr>
              <a:tr h="274951">
                <a:tc>
                  <a:txBody>
                    <a:bodyPr/>
                    <a:lstStyle/>
                    <a:p>
                      <a:pPr algn="l" fontAlgn="b"/>
                      <a:r>
                        <a:rPr lang="sl-SI" sz="1400" u="none" strike="noStrike" dirty="0">
                          <a:effectLst/>
                        </a:rPr>
                        <a:t>Šolski center Kranj,</a:t>
                      </a:r>
                      <a:r>
                        <a:rPr lang="sl-SI" sz="1400" u="none" strike="noStrike" baseline="0" dirty="0">
                          <a:effectLst/>
                        </a:rPr>
                        <a:t> Strokovna gimnazija</a:t>
                      </a:r>
                      <a:endParaRPr lang="sv-SE" sz="1400" u="none" strike="noStrike" dirty="0">
                        <a:effectLst/>
                      </a:endParaRPr>
                    </a:p>
                  </a:txBody>
                  <a:tcPr marL="9525" marR="9525" marT="9528" marB="0" anchor="ctr"/>
                </a:tc>
                <a:tc>
                  <a:txBody>
                    <a:bodyPr/>
                    <a:lstStyle/>
                    <a:p>
                      <a:r>
                        <a:rPr lang="sl-SI" sz="1400" b="1" u="none" strike="noStrike" kern="1200" dirty="0">
                          <a:solidFill>
                            <a:schemeClr val="dk1"/>
                          </a:solidFill>
                          <a:effectLst/>
                          <a:latin typeface="+mn-lt"/>
                          <a:ea typeface="+mn-ea"/>
                          <a:cs typeface="+mn-cs"/>
                        </a:rPr>
                        <a:t>Tehniška gimnazija</a:t>
                      </a:r>
                    </a:p>
                  </a:txBody>
                  <a:tcPr marL="44450" marR="44450" marT="0" marB="0" anchor="ctr"/>
                </a:tc>
                <a:extLst>
                  <a:ext uri="{0D108BD9-81ED-4DB2-BD59-A6C34878D82A}">
                    <a16:rowId xmlns:a16="http://schemas.microsoft.com/office/drawing/2014/main" val="2952168111"/>
                  </a:ext>
                </a:extLst>
              </a:tr>
              <a:tr h="274951">
                <a:tc>
                  <a:txBody>
                    <a:bodyPr/>
                    <a:lstStyle/>
                    <a:p>
                      <a:pPr algn="l" fontAlgn="b"/>
                      <a:r>
                        <a:rPr lang="sl-SI" sz="1400" u="none" strike="noStrike" dirty="0">
                          <a:effectLst/>
                        </a:rPr>
                        <a:t>Šolski center Škofja Loka</a:t>
                      </a:r>
                      <a:endParaRPr lang="sv-SE" sz="1400" u="none" strike="noStrike" dirty="0">
                        <a:effectLst/>
                      </a:endParaRPr>
                    </a:p>
                  </a:txBody>
                  <a:tcPr marL="9525" marR="9525" marT="9528"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b="1" u="none" strike="noStrike" kern="1200" dirty="0">
                          <a:solidFill>
                            <a:schemeClr val="dk1"/>
                          </a:solidFill>
                          <a:effectLst/>
                          <a:latin typeface="+mn-lt"/>
                          <a:ea typeface="+mn-ea"/>
                          <a:cs typeface="+mn-cs"/>
                        </a:rPr>
                        <a:t>Tehniška gimnazija</a:t>
                      </a:r>
                      <a:endParaRPr lang="sl-SI" sz="1400" b="1" u="none" strike="noStrike" kern="1200" dirty="0">
                        <a:solidFill>
                          <a:srgbClr val="00B050"/>
                        </a:solidFill>
                        <a:effectLst/>
                        <a:latin typeface="+mn-lt"/>
                        <a:ea typeface="+mn-ea"/>
                        <a:cs typeface="+mn-cs"/>
                      </a:endParaRPr>
                    </a:p>
                  </a:txBody>
                  <a:tcPr marL="44450" marR="44450" marT="0" marB="0" anchor="ctr"/>
                </a:tc>
                <a:extLst>
                  <a:ext uri="{0D108BD9-81ED-4DB2-BD59-A6C34878D82A}">
                    <a16:rowId xmlns:a16="http://schemas.microsoft.com/office/drawing/2014/main" val="1705242900"/>
                  </a:ext>
                </a:extLst>
              </a:tr>
            </a:tbl>
          </a:graphicData>
        </a:graphic>
      </p:graphicFrame>
    </p:spTree>
    <p:extLst>
      <p:ext uri="{BB962C8B-B14F-4D97-AF65-F5344CB8AC3E}">
        <p14:creationId xmlns:p14="http://schemas.microsoft.com/office/powerpoint/2010/main" val="300747527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098935" y="2496051"/>
            <a:ext cx="4226560" cy="2994325"/>
          </a:xfrm>
        </p:spPr>
        <p:txBody>
          <a:bodyPr>
            <a:normAutofit/>
          </a:bodyPr>
          <a:lstStyle/>
          <a:p>
            <a:pPr>
              <a:defRPr/>
            </a:pPr>
            <a:r>
              <a:rPr lang="sl-SI" sz="2000" b="1" dirty="0"/>
              <a:t>Metalurg</a:t>
            </a:r>
            <a:r>
              <a:rPr lang="sl-SI" sz="2000" dirty="0"/>
              <a:t>: Ravne na Koroškem</a:t>
            </a:r>
          </a:p>
          <a:p>
            <a:pPr>
              <a:defRPr/>
            </a:pPr>
            <a:r>
              <a:rPr lang="sl-SI" sz="2000" b="1" dirty="0"/>
              <a:t>Gozdar</a:t>
            </a:r>
            <a:r>
              <a:rPr lang="sl-SI" sz="2000" dirty="0"/>
              <a:t>: Postojna, MB</a:t>
            </a:r>
          </a:p>
          <a:p>
            <a:pPr>
              <a:defRPr/>
            </a:pPr>
            <a:r>
              <a:rPr lang="sl-SI" sz="2000" b="1" dirty="0"/>
              <a:t>Dimnikar:</a:t>
            </a:r>
            <a:r>
              <a:rPr lang="sl-SI" sz="2000" dirty="0"/>
              <a:t> MB</a:t>
            </a:r>
          </a:p>
          <a:p>
            <a:pPr>
              <a:defRPr/>
            </a:pPr>
            <a:r>
              <a:rPr lang="sl-SI" sz="2000" b="1" dirty="0" err="1"/>
              <a:t>Geostrojnik</a:t>
            </a:r>
            <a:r>
              <a:rPr lang="sl-SI" sz="2000" b="1" dirty="0"/>
              <a:t> rudar</a:t>
            </a:r>
            <a:r>
              <a:rPr lang="sl-SI" sz="2000" dirty="0"/>
              <a:t>: Velenje</a:t>
            </a:r>
          </a:p>
          <a:p>
            <a:pPr>
              <a:defRPr/>
            </a:pPr>
            <a:r>
              <a:rPr lang="sl-SI" sz="2000" b="1" dirty="0"/>
              <a:t>Izdelovalec kovinskih konstrukcij:</a:t>
            </a:r>
            <a:r>
              <a:rPr lang="sl-SI" sz="2000" dirty="0"/>
              <a:t> Ptuj</a:t>
            </a:r>
          </a:p>
          <a:p>
            <a:pPr>
              <a:defRPr/>
            </a:pPr>
            <a:r>
              <a:rPr lang="sl-SI" sz="2000" b="1" dirty="0"/>
              <a:t>Steklar</a:t>
            </a:r>
            <a:r>
              <a:rPr lang="sl-SI" sz="2000" dirty="0"/>
              <a:t>: Rogaška Slatina</a:t>
            </a:r>
          </a:p>
          <a:p>
            <a:pPr>
              <a:defRPr/>
            </a:pPr>
            <a:endParaRPr lang="sl-SI" sz="2400" dirty="0"/>
          </a:p>
          <a:p>
            <a:pPr marL="0" indent="0">
              <a:buNone/>
              <a:defRPr/>
            </a:pPr>
            <a:endParaRPr lang="sl-SI" dirty="0"/>
          </a:p>
        </p:txBody>
      </p:sp>
      <p:sp>
        <p:nvSpPr>
          <p:cNvPr id="5" name="Naslov 1"/>
          <p:cNvSpPr txBox="1">
            <a:spLocks/>
          </p:cNvSpPr>
          <p:nvPr/>
        </p:nvSpPr>
        <p:spPr>
          <a:xfrm>
            <a:off x="571505" y="413294"/>
            <a:ext cx="1116329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pl-PL" dirty="0">
                <a:solidFill>
                  <a:srgbClr val="002060"/>
                </a:solidFill>
              </a:rPr>
              <a:t>Poklici, za katere se je možno šolati samo v drugih regijah, </a:t>
            </a:r>
          </a:p>
          <a:p>
            <a:pPr algn="ctr"/>
            <a:r>
              <a:rPr lang="pl-PL" dirty="0">
                <a:solidFill>
                  <a:srgbClr val="002060"/>
                </a:solidFill>
              </a:rPr>
              <a:t>3-letno izobraževanje:</a:t>
            </a:r>
            <a:endParaRPr lang="sl-SI" dirty="0">
              <a:solidFill>
                <a:srgbClr val="002060"/>
              </a:solidFill>
            </a:endParaRPr>
          </a:p>
        </p:txBody>
      </p:sp>
      <p:sp>
        <p:nvSpPr>
          <p:cNvPr id="4" name="Označba mesta vsebine 2"/>
          <p:cNvSpPr txBox="1">
            <a:spLocks/>
          </p:cNvSpPr>
          <p:nvPr/>
        </p:nvSpPr>
        <p:spPr>
          <a:xfrm>
            <a:off x="900612" y="2021812"/>
            <a:ext cx="5434873" cy="4287548"/>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defRPr/>
            </a:pPr>
            <a:r>
              <a:rPr lang="sl-SI" sz="2000" dirty="0"/>
              <a:t>LJ:</a:t>
            </a:r>
          </a:p>
          <a:p>
            <a:pPr>
              <a:buFontTx/>
              <a:buChar char="-"/>
              <a:defRPr/>
            </a:pPr>
            <a:r>
              <a:rPr lang="sl-SI" sz="2000" dirty="0"/>
              <a:t>Upravljalec težke gradbene mehanizacije</a:t>
            </a:r>
          </a:p>
          <a:p>
            <a:pPr>
              <a:buFontTx/>
              <a:buChar char="-"/>
              <a:defRPr/>
            </a:pPr>
            <a:r>
              <a:rPr lang="sl-SI" sz="2000" dirty="0"/>
              <a:t>Kamnosek</a:t>
            </a:r>
          </a:p>
          <a:p>
            <a:pPr>
              <a:buFontTx/>
              <a:buChar char="-"/>
              <a:defRPr/>
            </a:pPr>
            <a:r>
              <a:rPr lang="sl-SI" sz="2000" dirty="0"/>
              <a:t>Izdelovalec oblačil</a:t>
            </a:r>
          </a:p>
          <a:p>
            <a:pPr>
              <a:buFontTx/>
              <a:buChar char="-"/>
              <a:defRPr/>
            </a:pPr>
            <a:r>
              <a:rPr lang="sl-SI" sz="2000" dirty="0"/>
              <a:t>Papirničar</a:t>
            </a:r>
          </a:p>
          <a:p>
            <a:pPr>
              <a:buFontTx/>
              <a:buChar char="-"/>
              <a:defRPr/>
            </a:pPr>
            <a:r>
              <a:rPr lang="sl-SI" sz="2000" dirty="0"/>
              <a:t>Klepar – </a:t>
            </a:r>
            <a:r>
              <a:rPr lang="sl-SI" sz="2000" dirty="0" smtClean="0"/>
              <a:t>krovec</a:t>
            </a:r>
            <a:endParaRPr lang="sl-SI" sz="1900" dirty="0"/>
          </a:p>
          <a:p>
            <a:pPr>
              <a:defRPr/>
            </a:pPr>
            <a:endParaRPr lang="sl-SI" sz="1900" dirty="0"/>
          </a:p>
        </p:txBody>
      </p:sp>
    </p:spTree>
    <p:extLst>
      <p:ext uri="{BB962C8B-B14F-4D97-AF65-F5344CB8AC3E}">
        <p14:creationId xmlns:p14="http://schemas.microsoft.com/office/powerpoint/2010/main" val="419534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2186327" y="837250"/>
            <a:ext cx="7410680" cy="452694"/>
          </a:xfrm>
        </p:spPr>
        <p:txBody>
          <a:bodyPr vert="horz" wrap="square" lIns="0" tIns="35206" rIns="0" bIns="0" numCol="1" anchor="ctr" anchorCtr="0" compatLnSpc="1">
            <a:prstTxWarp prst="textNoShape">
              <a:avLst/>
            </a:prstTxWarp>
            <a:normAutofit fontScale="90000"/>
          </a:bodyPr>
          <a:lstStyle/>
          <a:p>
            <a:pPr eaLnBrk="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dirty="0">
                <a:solidFill>
                  <a:srgbClr val="002060"/>
                </a:solidFill>
              </a:rPr>
              <a:t>AKTIVNOSTI V OKVIRU KARIERNE ORIENTACIJE V ŠOLI</a:t>
            </a:r>
          </a:p>
        </p:txBody>
      </p:sp>
      <p:sp>
        <p:nvSpPr>
          <p:cNvPr id="7" name="Rectangle 2"/>
          <p:cNvSpPr>
            <a:spLocks noGrp="1" noChangeArrowheads="1"/>
          </p:cNvSpPr>
          <p:nvPr>
            <p:ph idx="1"/>
          </p:nvPr>
        </p:nvSpPr>
        <p:spPr>
          <a:xfrm>
            <a:off x="594113" y="1677798"/>
            <a:ext cx="10403854" cy="4924338"/>
          </a:xfrm>
        </p:spPr>
        <p:txBody>
          <a:bodyPr>
            <a:noAutofit/>
          </a:bodyPr>
          <a:lstStyle/>
          <a:p>
            <a:r>
              <a:rPr lang="sl-SI" sz="2000" dirty="0">
                <a:solidFill>
                  <a:schemeClr val="accent4">
                    <a:lumMod val="50000"/>
                  </a:schemeClr>
                </a:solidFill>
              </a:rPr>
              <a:t>- Uvodna ura karierne orientacije »Kako izbrati poklic, šolo, program«:</a:t>
            </a:r>
            <a:r>
              <a:rPr lang="sl-SI" sz="2000" b="0" dirty="0">
                <a:solidFill>
                  <a:schemeClr val="accent4">
                    <a:lumMod val="50000"/>
                  </a:schemeClr>
                </a:solidFill>
              </a:rPr>
              <a:t> </a:t>
            </a:r>
            <a:r>
              <a:rPr lang="sl-SI" sz="2000" b="0" dirty="0"/>
              <a:t>september</a:t>
            </a:r>
          </a:p>
          <a:p>
            <a:r>
              <a:rPr lang="sl-SI" sz="2000" dirty="0">
                <a:solidFill>
                  <a:schemeClr val="accent4">
                    <a:lumMod val="50000"/>
                  </a:schemeClr>
                </a:solidFill>
              </a:rPr>
              <a:t>- Pomembni datumi za vpis v srednjo šolo: </a:t>
            </a:r>
            <a:r>
              <a:rPr lang="sl-SI" sz="2000" b="0" dirty="0"/>
              <a:t>oktober</a:t>
            </a:r>
          </a:p>
          <a:p>
            <a:r>
              <a:rPr lang="sl-SI" sz="2000" dirty="0">
                <a:solidFill>
                  <a:schemeClr val="accent4">
                    <a:lumMod val="50000"/>
                  </a:schemeClr>
                </a:solidFill>
              </a:rPr>
              <a:t>- Izpolnjevanje </a:t>
            </a:r>
            <a:r>
              <a:rPr lang="sl-SI" sz="2000" dirty="0" err="1">
                <a:solidFill>
                  <a:schemeClr val="accent4">
                    <a:lumMod val="50000"/>
                  </a:schemeClr>
                </a:solidFill>
              </a:rPr>
              <a:t>eVPP</a:t>
            </a:r>
            <a:r>
              <a:rPr lang="sl-SI" sz="2000" dirty="0">
                <a:solidFill>
                  <a:schemeClr val="accent4">
                    <a:lumMod val="50000"/>
                  </a:schemeClr>
                </a:solidFill>
              </a:rPr>
              <a:t> </a:t>
            </a:r>
            <a:r>
              <a:rPr lang="sl-SI" sz="2000" dirty="0"/>
              <a:t>(samoocena sposobnosti, interesov, motivacije in morebitnih težav pri izbiri poklicne poti):</a:t>
            </a:r>
            <a:r>
              <a:rPr lang="sl-SI" sz="2000" b="0" dirty="0"/>
              <a:t> oktober</a:t>
            </a:r>
          </a:p>
          <a:p>
            <a:r>
              <a:rPr lang="sl-SI" sz="2000" dirty="0">
                <a:solidFill>
                  <a:schemeClr val="accent4">
                    <a:lumMod val="50000"/>
                  </a:schemeClr>
                </a:solidFill>
              </a:rPr>
              <a:t>- Testiranje z </a:t>
            </a:r>
            <a:r>
              <a:rPr lang="sl-SI" sz="2000" dirty="0" err="1">
                <a:solidFill>
                  <a:schemeClr val="accent4">
                    <a:lumMod val="50000"/>
                  </a:schemeClr>
                </a:solidFill>
              </a:rPr>
              <a:t>eMFBT</a:t>
            </a:r>
            <a:r>
              <a:rPr lang="sl-SI" sz="2000" dirty="0">
                <a:solidFill>
                  <a:schemeClr val="accent4">
                    <a:lumMod val="50000"/>
                  </a:schemeClr>
                </a:solidFill>
              </a:rPr>
              <a:t> za učence, ki se glede nadaljnje poklicne poti težje odločajo </a:t>
            </a:r>
            <a:r>
              <a:rPr lang="sl-SI" sz="2000" dirty="0"/>
              <a:t>(psihološko testiranje sposobnosti na različnih področjih: besednem, računskem, prostorska predstavljivost, hitrost obdelave podatkov in koncentracija): </a:t>
            </a:r>
            <a:r>
              <a:rPr lang="sl-SI" sz="2000" b="0" dirty="0"/>
              <a:t>november</a:t>
            </a:r>
          </a:p>
          <a:p>
            <a:r>
              <a:rPr lang="sl-SI" sz="2000" dirty="0">
                <a:solidFill>
                  <a:schemeClr val="accent4">
                    <a:lumMod val="50000"/>
                  </a:schemeClr>
                </a:solidFill>
              </a:rPr>
              <a:t>- Tehniški dan »Predstavitev srednjih šol in poklicev«: </a:t>
            </a:r>
            <a:r>
              <a:rPr lang="sl-SI" sz="2000" b="0" dirty="0"/>
              <a:t>november</a:t>
            </a:r>
          </a:p>
          <a:p>
            <a:r>
              <a:rPr lang="sl-SI" sz="2000" dirty="0">
                <a:solidFill>
                  <a:schemeClr val="accent4">
                    <a:lumMod val="50000"/>
                  </a:schemeClr>
                </a:solidFill>
              </a:rPr>
              <a:t>- Povratna informacija in interpretacija rezultatov </a:t>
            </a:r>
            <a:r>
              <a:rPr lang="sl-SI" sz="2000" dirty="0" err="1">
                <a:solidFill>
                  <a:schemeClr val="accent4">
                    <a:lumMod val="50000"/>
                  </a:schemeClr>
                </a:solidFill>
              </a:rPr>
              <a:t>eVPP</a:t>
            </a:r>
            <a:r>
              <a:rPr lang="sl-SI" sz="2000" dirty="0">
                <a:solidFill>
                  <a:schemeClr val="accent4">
                    <a:lumMod val="50000"/>
                  </a:schemeClr>
                </a:solidFill>
              </a:rPr>
              <a:t> in </a:t>
            </a:r>
            <a:r>
              <a:rPr lang="sl-SI" sz="2000" dirty="0" err="1">
                <a:solidFill>
                  <a:schemeClr val="accent4">
                    <a:lumMod val="50000"/>
                  </a:schemeClr>
                </a:solidFill>
              </a:rPr>
              <a:t>eMFBT</a:t>
            </a:r>
            <a:r>
              <a:rPr lang="sl-SI" sz="2000" dirty="0"/>
              <a:t>: </a:t>
            </a:r>
            <a:r>
              <a:rPr lang="sl-SI" sz="2000" b="0" dirty="0"/>
              <a:t>december in januar</a:t>
            </a:r>
          </a:p>
          <a:p>
            <a:r>
              <a:rPr lang="sl-SI" sz="2000" dirty="0">
                <a:solidFill>
                  <a:srgbClr val="002060"/>
                </a:solidFill>
              </a:rPr>
              <a:t>- </a:t>
            </a:r>
            <a:r>
              <a:rPr lang="sl-SI" sz="2000" u="sng" dirty="0">
                <a:solidFill>
                  <a:srgbClr val="002060"/>
                </a:solidFill>
              </a:rPr>
              <a:t>I</a:t>
            </a:r>
            <a:r>
              <a:rPr lang="sl-SI" sz="2000" dirty="0">
                <a:solidFill>
                  <a:srgbClr val="002060"/>
                </a:solidFill>
              </a:rPr>
              <a:t>zpolnjevanje vprašalnika Kam in kako </a:t>
            </a:r>
            <a:r>
              <a:rPr lang="sl-SI" sz="2000" dirty="0"/>
              <a:t>(seznanjanje s poklici, področji dela, vrstami dela ter odkrivanje svojega osebnostnega sloga: </a:t>
            </a:r>
            <a:r>
              <a:rPr lang="sl-SI" sz="2000" b="0" dirty="0"/>
              <a:t>v primeru nadomeščanja/doma</a:t>
            </a:r>
          </a:p>
          <a:p>
            <a:r>
              <a:rPr lang="sl-SI" sz="2000" dirty="0">
                <a:solidFill>
                  <a:srgbClr val="002060"/>
                </a:solidFill>
              </a:rPr>
              <a:t>- Obveščanje o vabilih na dneve odprtih vrat in drugih aktivnosti srednjih šol: </a:t>
            </a:r>
            <a:r>
              <a:rPr lang="sl-SI" sz="2000" b="0" dirty="0"/>
              <a:t>do </a:t>
            </a:r>
            <a:r>
              <a:rPr lang="sl-SI" sz="2000" b="0" dirty="0" smtClean="0"/>
              <a:t>prijave za vpis</a:t>
            </a:r>
            <a:endParaRPr lang="sl-SI" altLang="sl-SI" sz="2000" b="0" dirty="0">
              <a:cs typeface="Arial" panose="020B0604020202020204" pitchFamily="34" charset="0"/>
            </a:endParaRPr>
          </a:p>
          <a:p>
            <a:r>
              <a:rPr lang="sl-SI" altLang="sl-SI" sz="2000" dirty="0">
                <a:solidFill>
                  <a:srgbClr val="002060"/>
                </a:solidFill>
                <a:cs typeface="Arial" panose="020B0604020202020204" pitchFamily="34" charset="0"/>
              </a:rPr>
              <a:t>- Možnost srečanja v </a:t>
            </a:r>
            <a:r>
              <a:rPr lang="sl-SI" altLang="sl-SI" sz="2000" dirty="0" smtClean="0">
                <a:solidFill>
                  <a:srgbClr val="002060"/>
                </a:solidFill>
                <a:cs typeface="Arial" panose="020B0604020202020204" pitchFamily="34" charset="0"/>
              </a:rPr>
              <a:t>šolski svetovalni </a:t>
            </a:r>
            <a:r>
              <a:rPr lang="sl-SI" altLang="sl-SI" sz="2000" dirty="0">
                <a:solidFill>
                  <a:srgbClr val="002060"/>
                </a:solidFill>
                <a:cs typeface="Arial" panose="020B0604020202020204" pitchFamily="34" charset="0"/>
              </a:rPr>
              <a:t>službi (učenci, starši)</a:t>
            </a:r>
          </a:p>
          <a:p>
            <a:endParaRPr lang="sl-SI" dirty="0"/>
          </a:p>
          <a:p>
            <a:pPr marL="383682" indent="-285750">
              <a:buSzPct val="45000"/>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dirty="0">
              <a:cs typeface="Arial" panose="020B0604020202020204" pitchFamily="34" charset="0"/>
            </a:endParaRP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800" b="1" dirty="0">
              <a:solidFill>
                <a:srgbClr val="FF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93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542587" y="3790406"/>
            <a:ext cx="5947954" cy="3733800"/>
          </a:xfrm>
        </p:spPr>
        <p:txBody>
          <a:bodyPr>
            <a:noAutofit/>
          </a:bodyPr>
          <a:lstStyle/>
          <a:p>
            <a:pPr>
              <a:defRPr/>
            </a:pPr>
            <a:r>
              <a:rPr lang="sl-SI" sz="2000" b="1" dirty="0"/>
              <a:t>Tehnik optik</a:t>
            </a:r>
            <a:r>
              <a:rPr lang="sl-SI" sz="2000" dirty="0"/>
              <a:t>: Rogaška Slatina</a:t>
            </a:r>
          </a:p>
          <a:p>
            <a:pPr>
              <a:defRPr/>
            </a:pPr>
            <a:r>
              <a:rPr lang="sl-SI" sz="2000" b="1" dirty="0"/>
              <a:t>Tehnik steklarstva</a:t>
            </a:r>
            <a:r>
              <a:rPr lang="sl-SI" sz="2000" dirty="0"/>
              <a:t>: Rogaška Slatina</a:t>
            </a:r>
          </a:p>
          <a:p>
            <a:pPr>
              <a:defRPr/>
            </a:pPr>
            <a:r>
              <a:rPr lang="sl-SI" sz="2000" b="1" dirty="0"/>
              <a:t>Gozdarski tehnik</a:t>
            </a:r>
            <a:r>
              <a:rPr lang="sl-SI" sz="2000" dirty="0"/>
              <a:t>: Postojna, MB</a:t>
            </a:r>
          </a:p>
          <a:p>
            <a:pPr>
              <a:defRPr/>
            </a:pPr>
            <a:r>
              <a:rPr lang="sl-SI" sz="2000" b="1" dirty="0"/>
              <a:t>Plovbni tehnik</a:t>
            </a:r>
            <a:r>
              <a:rPr lang="sl-SI" sz="2000" dirty="0"/>
              <a:t>: Piran</a:t>
            </a:r>
          </a:p>
          <a:p>
            <a:pPr>
              <a:defRPr/>
            </a:pPr>
            <a:r>
              <a:rPr lang="sl-SI" sz="2000" b="1" dirty="0"/>
              <a:t>Ladijski strojni tehnik</a:t>
            </a:r>
            <a:r>
              <a:rPr lang="sl-SI" sz="2000" dirty="0"/>
              <a:t>: Piran</a:t>
            </a:r>
          </a:p>
          <a:p>
            <a:pPr>
              <a:defRPr/>
            </a:pPr>
            <a:r>
              <a:rPr lang="sl-SI" sz="2000" b="1" dirty="0"/>
              <a:t>Geotehnik</a:t>
            </a:r>
            <a:r>
              <a:rPr lang="sl-SI" sz="2000" dirty="0"/>
              <a:t>: Velenje</a:t>
            </a:r>
          </a:p>
          <a:p>
            <a:pPr>
              <a:defRPr/>
            </a:pPr>
            <a:r>
              <a:rPr lang="sl-SI" sz="2000" b="1" dirty="0"/>
              <a:t>Metalurški tehnik</a:t>
            </a:r>
            <a:r>
              <a:rPr lang="sl-SI" sz="2000" dirty="0"/>
              <a:t>: Ravne na Koroškem, MB</a:t>
            </a:r>
          </a:p>
          <a:p>
            <a:pPr>
              <a:defRPr/>
            </a:pPr>
            <a:endParaRPr lang="sl-SI" sz="1900" dirty="0"/>
          </a:p>
        </p:txBody>
      </p:sp>
      <p:sp>
        <p:nvSpPr>
          <p:cNvPr id="5" name="Naslov 1"/>
          <p:cNvSpPr txBox="1">
            <a:spLocks/>
          </p:cNvSpPr>
          <p:nvPr/>
        </p:nvSpPr>
        <p:spPr>
          <a:xfrm>
            <a:off x="520704" y="0"/>
            <a:ext cx="1116329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pl-PL" dirty="0">
                <a:solidFill>
                  <a:srgbClr val="002060"/>
                </a:solidFill>
              </a:rPr>
              <a:t>Poklici, za katere se je možno šolati samo v drugih regijah, </a:t>
            </a:r>
          </a:p>
          <a:p>
            <a:pPr algn="ctr"/>
            <a:r>
              <a:rPr lang="pl-PL" dirty="0">
                <a:solidFill>
                  <a:srgbClr val="002060"/>
                </a:solidFill>
              </a:rPr>
              <a:t>4-letno izobraževanje:</a:t>
            </a:r>
            <a:endParaRPr lang="sl-SI" dirty="0">
              <a:solidFill>
                <a:srgbClr val="002060"/>
              </a:solidFill>
            </a:endParaRPr>
          </a:p>
        </p:txBody>
      </p:sp>
      <p:sp>
        <p:nvSpPr>
          <p:cNvPr id="4" name="Označba mesta vsebine 2"/>
          <p:cNvSpPr txBox="1">
            <a:spLocks/>
          </p:cNvSpPr>
          <p:nvPr/>
        </p:nvSpPr>
        <p:spPr>
          <a:xfrm>
            <a:off x="952864" y="1180710"/>
            <a:ext cx="5108302" cy="4919644"/>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defRPr/>
            </a:pPr>
            <a:r>
              <a:rPr lang="sl-SI" sz="2000" dirty="0"/>
              <a:t>LJ:</a:t>
            </a:r>
          </a:p>
          <a:p>
            <a:pPr>
              <a:buFontTx/>
              <a:buChar char="-"/>
              <a:defRPr/>
            </a:pPr>
            <a:r>
              <a:rPr lang="sl-SI" sz="2000" dirty="0"/>
              <a:t>Veterinarski tehnik</a:t>
            </a:r>
          </a:p>
          <a:p>
            <a:pPr>
              <a:buFontTx/>
              <a:buChar char="-"/>
              <a:defRPr/>
            </a:pPr>
            <a:r>
              <a:rPr lang="sl-SI" sz="2000" dirty="0"/>
              <a:t>Geodetski tehnik</a:t>
            </a:r>
          </a:p>
          <a:p>
            <a:pPr>
              <a:buFontTx/>
              <a:buChar char="-"/>
              <a:defRPr/>
            </a:pPr>
            <a:r>
              <a:rPr lang="sl-SI" sz="2000" dirty="0"/>
              <a:t>Logistični tehnik</a:t>
            </a:r>
          </a:p>
          <a:p>
            <a:pPr>
              <a:buFontTx/>
              <a:buChar char="-"/>
              <a:defRPr/>
            </a:pPr>
            <a:r>
              <a:rPr lang="sl-SI" sz="2000" dirty="0"/>
              <a:t>Ustvarjalec modnih oblačil</a:t>
            </a:r>
          </a:p>
          <a:p>
            <a:pPr>
              <a:buFontTx/>
              <a:buChar char="-"/>
              <a:defRPr/>
            </a:pPr>
            <a:r>
              <a:rPr lang="sl-SI" sz="2000" dirty="0"/>
              <a:t>Tehnik laboratorijske biomedicine</a:t>
            </a:r>
          </a:p>
          <a:p>
            <a:pPr>
              <a:buFontTx/>
              <a:buChar char="-"/>
              <a:defRPr/>
            </a:pPr>
            <a:r>
              <a:rPr lang="sl-SI" sz="2000" dirty="0"/>
              <a:t>Tehnik zobne protetike</a:t>
            </a:r>
          </a:p>
          <a:p>
            <a:pPr>
              <a:buFontTx/>
              <a:buChar char="-"/>
              <a:defRPr/>
            </a:pPr>
            <a:r>
              <a:rPr lang="sl-SI" sz="2000" dirty="0"/>
              <a:t>Tehnik oblikovanja:</a:t>
            </a:r>
          </a:p>
          <a:p>
            <a:pPr>
              <a:buFontTx/>
              <a:buChar char="-"/>
              <a:defRPr/>
            </a:pPr>
            <a:r>
              <a:rPr lang="sl-SI" sz="2000" dirty="0"/>
              <a:t>	Grafični oblikovalec</a:t>
            </a:r>
          </a:p>
          <a:p>
            <a:pPr>
              <a:buFontTx/>
              <a:buChar char="-"/>
              <a:defRPr/>
            </a:pPr>
            <a:r>
              <a:rPr lang="sl-SI" sz="2000" dirty="0"/>
              <a:t>	Modni oblikovalec</a:t>
            </a:r>
          </a:p>
          <a:p>
            <a:pPr>
              <a:buFontTx/>
              <a:buChar char="-"/>
              <a:defRPr/>
            </a:pPr>
            <a:r>
              <a:rPr lang="sl-SI" sz="2000" dirty="0"/>
              <a:t>	Oblikovalec uporabnih predmetov</a:t>
            </a:r>
          </a:p>
        </p:txBody>
      </p:sp>
      <p:sp>
        <p:nvSpPr>
          <p:cNvPr id="6" name="Označba mesta vsebine 2"/>
          <p:cNvSpPr txBox="1">
            <a:spLocks/>
          </p:cNvSpPr>
          <p:nvPr/>
        </p:nvSpPr>
        <p:spPr>
          <a:xfrm>
            <a:off x="6542587" y="1180710"/>
            <a:ext cx="4668519" cy="2514614"/>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defRPr/>
            </a:pPr>
            <a:r>
              <a:rPr lang="sl-SI" sz="2000" dirty="0"/>
              <a:t>LJ:</a:t>
            </a:r>
          </a:p>
          <a:p>
            <a:pPr>
              <a:buFontTx/>
              <a:buChar char="-"/>
              <a:defRPr/>
            </a:pPr>
            <a:r>
              <a:rPr lang="sl-SI" sz="2000" dirty="0"/>
              <a:t>Fotografski tehnik</a:t>
            </a:r>
          </a:p>
          <a:p>
            <a:pPr>
              <a:buFontTx/>
              <a:buChar char="-"/>
              <a:defRPr/>
            </a:pPr>
            <a:r>
              <a:rPr lang="sl-SI" sz="2000" dirty="0" err="1"/>
              <a:t>Aranžerski</a:t>
            </a:r>
            <a:r>
              <a:rPr lang="sl-SI" sz="2000" dirty="0"/>
              <a:t> tehnik</a:t>
            </a:r>
          </a:p>
          <a:p>
            <a:pPr>
              <a:buFontTx/>
              <a:buChar char="-"/>
              <a:defRPr/>
            </a:pPr>
            <a:r>
              <a:rPr lang="sl-SI" sz="2000" dirty="0"/>
              <a:t>Kemijski tehnik</a:t>
            </a:r>
          </a:p>
          <a:p>
            <a:pPr>
              <a:buFontTx/>
              <a:buChar char="-"/>
              <a:defRPr/>
            </a:pPr>
            <a:r>
              <a:rPr lang="sl-SI" sz="2000" dirty="0"/>
              <a:t>Tehnik varovanja</a:t>
            </a:r>
          </a:p>
          <a:p>
            <a:pPr>
              <a:buFontTx/>
              <a:buChar char="-"/>
              <a:defRPr/>
            </a:pPr>
            <a:r>
              <a:rPr lang="sl-SI" sz="2000" dirty="0"/>
              <a:t>Tehnik elektronskih komunikacij</a:t>
            </a:r>
          </a:p>
          <a:p>
            <a:pPr>
              <a:defRPr/>
            </a:pPr>
            <a:endParaRPr lang="sl-SI" sz="1900" dirty="0"/>
          </a:p>
          <a:p>
            <a:pPr>
              <a:defRPr/>
            </a:pPr>
            <a:endParaRPr lang="sl-SI" sz="1900" dirty="0"/>
          </a:p>
        </p:txBody>
      </p:sp>
    </p:spTree>
    <p:extLst>
      <p:ext uri="{BB962C8B-B14F-4D97-AF65-F5344CB8AC3E}">
        <p14:creationId xmlns:p14="http://schemas.microsoft.com/office/powerpoint/2010/main" val="3670741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339512" y="489427"/>
            <a:ext cx="6560821"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pl-PL" dirty="0">
                <a:solidFill>
                  <a:srgbClr val="002060"/>
                </a:solidFill>
              </a:rPr>
              <a:t>GIMNAZIJE – SMERI, po katerih se je možno šolati samo v drugih regijah </a:t>
            </a:r>
            <a:endParaRPr lang="sl-SI" dirty="0">
              <a:solidFill>
                <a:srgbClr val="002060"/>
              </a:solidFill>
            </a:endParaRPr>
          </a:p>
        </p:txBody>
      </p:sp>
      <p:sp>
        <p:nvSpPr>
          <p:cNvPr id="4" name="Označba mesta vsebine 2"/>
          <p:cNvSpPr txBox="1">
            <a:spLocks/>
          </p:cNvSpPr>
          <p:nvPr/>
        </p:nvSpPr>
        <p:spPr>
          <a:xfrm>
            <a:off x="956428" y="2035858"/>
            <a:ext cx="5012265" cy="3608609"/>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defRPr/>
            </a:pPr>
            <a:r>
              <a:rPr lang="sl-SI" sz="1900" dirty="0"/>
              <a:t>LJ:</a:t>
            </a:r>
          </a:p>
          <a:p>
            <a:pPr>
              <a:defRPr/>
            </a:pPr>
            <a:r>
              <a:rPr lang="sl-SI" sz="2000" dirty="0"/>
              <a:t>Umetniška gimnazija </a:t>
            </a:r>
            <a:endParaRPr lang="sl-SI" sz="2800" dirty="0">
              <a:latin typeface="Times New Roman" panose="02020603050405020304" pitchFamily="18" charset="0"/>
              <a:ea typeface="Times New Roman" panose="02020603050405020304" pitchFamily="18" charset="0"/>
            </a:endParaRPr>
          </a:p>
          <a:p>
            <a:pPr marL="0" indent="0">
              <a:defRPr/>
            </a:pPr>
            <a:r>
              <a:rPr lang="sl-SI" sz="2000" dirty="0"/>
              <a:t>-    Glasbena smer (moduli: Glasbeni stavek</a:t>
            </a:r>
            <a:r>
              <a:rPr lang="sl-SI" sz="1900" dirty="0"/>
              <a:t>, </a:t>
            </a:r>
            <a:r>
              <a:rPr lang="sl-SI" sz="2000" dirty="0"/>
              <a:t>Petje – instrument, Jazz - zabavna glasba)</a:t>
            </a:r>
          </a:p>
          <a:p>
            <a:pPr>
              <a:buFontTx/>
              <a:buChar char="-"/>
              <a:defRPr/>
            </a:pPr>
            <a:r>
              <a:rPr lang="sl-SI" sz="2000" dirty="0"/>
              <a:t>Plesna smer (modul: Balet, Sodobni ples) </a:t>
            </a:r>
          </a:p>
          <a:p>
            <a:pPr>
              <a:buFontTx/>
              <a:buChar char="-"/>
              <a:defRPr/>
            </a:pPr>
            <a:r>
              <a:rPr lang="sl-SI" sz="2000" dirty="0"/>
              <a:t>Likovna smer</a:t>
            </a:r>
          </a:p>
          <a:p>
            <a:pPr>
              <a:buFontTx/>
              <a:buChar char="-"/>
              <a:defRPr/>
            </a:pPr>
            <a:r>
              <a:rPr lang="sl-SI" sz="2000" dirty="0"/>
              <a:t>Smer gledališče in film</a:t>
            </a:r>
          </a:p>
        </p:txBody>
      </p:sp>
      <p:sp>
        <p:nvSpPr>
          <p:cNvPr id="7" name="Pravokotnik 6"/>
          <p:cNvSpPr/>
          <p:nvPr/>
        </p:nvSpPr>
        <p:spPr>
          <a:xfrm>
            <a:off x="507152" y="3655497"/>
            <a:ext cx="242374" cy="369332"/>
          </a:xfrm>
          <a:prstGeom prst="rect">
            <a:avLst/>
          </a:prstGeom>
        </p:spPr>
        <p:txBody>
          <a:bodyPr wrap="none">
            <a:spAutoFit/>
          </a:bodyPr>
          <a:lstStyle/>
          <a:p>
            <a:r>
              <a:rPr lang="sl-SI" dirty="0"/>
              <a:t> </a:t>
            </a:r>
          </a:p>
        </p:txBody>
      </p:sp>
      <p:sp>
        <p:nvSpPr>
          <p:cNvPr id="6" name="Označba mesta vsebine 2"/>
          <p:cNvSpPr txBox="1">
            <a:spLocks/>
          </p:cNvSpPr>
          <p:nvPr/>
        </p:nvSpPr>
        <p:spPr>
          <a:xfrm>
            <a:off x="7107235" y="1923411"/>
            <a:ext cx="4709190" cy="4178914"/>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defRPr/>
            </a:pPr>
            <a:r>
              <a:rPr lang="sl-SI" sz="2000" dirty="0">
                <a:solidFill>
                  <a:srgbClr val="002060"/>
                </a:solidFill>
              </a:rPr>
              <a:t>ZASEBNE GIMNAZIJE (šolnina):</a:t>
            </a:r>
          </a:p>
          <a:p>
            <a:pPr marL="0" indent="0">
              <a:defRPr/>
            </a:pPr>
            <a:r>
              <a:rPr lang="sl-SI" sz="1900" dirty="0"/>
              <a:t>- ERUDIO zasebna gimnazija, program gimnazije</a:t>
            </a:r>
          </a:p>
          <a:p>
            <a:pPr marL="0" indent="0">
              <a:defRPr/>
            </a:pPr>
            <a:r>
              <a:rPr lang="sl-SI" sz="1900" dirty="0"/>
              <a:t>- Škofijska gimnazija Vipava, program gimnazije</a:t>
            </a:r>
          </a:p>
          <a:p>
            <a:pPr marL="0" indent="0">
              <a:defRPr/>
            </a:pPr>
            <a:r>
              <a:rPr lang="sl-SI" sz="1900" dirty="0"/>
              <a:t>- </a:t>
            </a:r>
            <a:r>
              <a:rPr lang="sl-SI" sz="1900" dirty="0" err="1"/>
              <a:t>Waldorfska</a:t>
            </a:r>
            <a:r>
              <a:rPr lang="sl-SI" sz="1900" dirty="0"/>
              <a:t> šola Ljubljana, program </a:t>
            </a:r>
            <a:r>
              <a:rPr lang="sl-SI" sz="1900" dirty="0" err="1"/>
              <a:t>waldorfske</a:t>
            </a:r>
            <a:r>
              <a:rPr lang="sl-SI" sz="1900" dirty="0"/>
              <a:t> gimnazije</a:t>
            </a:r>
          </a:p>
          <a:p>
            <a:pPr marL="0" indent="0">
              <a:defRPr/>
            </a:pPr>
            <a:r>
              <a:rPr lang="sl-SI" sz="1900" dirty="0"/>
              <a:t>- Zavod Antona Martina Slomška, Škofijska gimnazija Antona Martina Slomška (MB)</a:t>
            </a:r>
          </a:p>
          <a:p>
            <a:pPr marL="0" indent="0">
              <a:defRPr/>
            </a:pPr>
            <a:r>
              <a:rPr lang="sl-SI" sz="1900" dirty="0"/>
              <a:t>- Zavod sv. Frančiška Saleškega, Gimnazija Želimlje</a:t>
            </a:r>
          </a:p>
          <a:p>
            <a:pPr marL="0" indent="0">
              <a:defRPr/>
            </a:pPr>
            <a:r>
              <a:rPr lang="sl-SI" sz="1900" dirty="0"/>
              <a:t>- Zavod sv. Stanislava, Škofijska klasična gimnazija (LJ)</a:t>
            </a:r>
          </a:p>
          <a:p>
            <a:pPr marL="0" indent="0">
              <a:defRPr/>
            </a:pPr>
            <a:endParaRPr lang="sl-SI" sz="1900" dirty="0"/>
          </a:p>
          <a:p>
            <a:pPr marL="0" indent="0">
              <a:defRPr/>
            </a:pPr>
            <a:endParaRPr lang="sl-SI" sz="1900" dirty="0"/>
          </a:p>
          <a:p>
            <a:pPr marL="0" indent="0">
              <a:defRPr/>
            </a:pPr>
            <a:endParaRPr lang="sl-SI" sz="1900" dirty="0"/>
          </a:p>
          <a:p>
            <a:pPr marL="0" indent="0">
              <a:defRPr/>
            </a:pPr>
            <a:endParaRPr lang="sl-SI" sz="1900" dirty="0"/>
          </a:p>
        </p:txBody>
      </p:sp>
    </p:spTree>
    <p:extLst>
      <p:ext uri="{BB962C8B-B14F-4D97-AF65-F5344CB8AC3E}">
        <p14:creationId xmlns:p14="http://schemas.microsoft.com/office/powerpoint/2010/main" val="408940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514352" y="1562100"/>
            <a:ext cx="11252199" cy="4876800"/>
          </a:xfrm>
        </p:spPr>
        <p:txBody>
          <a:bodyPr>
            <a:normAutofit lnSpcReduction="10000"/>
          </a:bodyPr>
          <a:lstStyle/>
          <a:p>
            <a:pPr lvl="1">
              <a:buClr>
                <a:schemeClr val="bg2"/>
              </a:buClr>
            </a:pPr>
            <a:r>
              <a:rPr lang="sl-SI" sz="2200" dirty="0"/>
              <a:t>Šolska in vajeniška oblika - </a:t>
            </a:r>
            <a:r>
              <a:rPr lang="sl-SI" sz="2200" b="1" dirty="0"/>
              <a:t>obe obliki enakovredni </a:t>
            </a:r>
          </a:p>
          <a:p>
            <a:pPr marL="0" lvl="1" indent="0">
              <a:buClr>
                <a:schemeClr val="bg2"/>
              </a:buClr>
              <a:buNone/>
            </a:pPr>
            <a:r>
              <a:rPr lang="sl-SI" sz="2200" b="1" dirty="0"/>
              <a:t>  </a:t>
            </a:r>
            <a:r>
              <a:rPr lang="sl-SI" sz="2200" dirty="0"/>
              <a:t>(enaka izobrazba, enake možnosti za nadaljevanje),</a:t>
            </a:r>
          </a:p>
          <a:p>
            <a:pPr marL="0" lvl="1" indent="0">
              <a:buClr>
                <a:schemeClr val="bg2"/>
              </a:buClr>
              <a:buNone/>
            </a:pPr>
            <a:endParaRPr lang="sl-SI" sz="2200" dirty="0"/>
          </a:p>
          <a:p>
            <a:pPr lvl="1">
              <a:buClr>
                <a:schemeClr val="bg2"/>
              </a:buClr>
            </a:pPr>
            <a:r>
              <a:rPr lang="sl-SI" sz="2200" b="1" dirty="0"/>
              <a:t>polovica programa </a:t>
            </a:r>
            <a:r>
              <a:rPr lang="sl-SI" sz="2200" dirty="0"/>
              <a:t>se</a:t>
            </a:r>
            <a:r>
              <a:rPr lang="sl-SI" sz="2200" b="1" dirty="0"/>
              <a:t> </a:t>
            </a:r>
            <a:r>
              <a:rPr lang="sl-SI" sz="2200" dirty="0"/>
              <a:t>izvede kot praktično usposabljanje </a:t>
            </a:r>
            <a:r>
              <a:rPr lang="sl-SI" sz="2200" b="1" dirty="0"/>
              <a:t>pri delodajalcu </a:t>
            </a:r>
            <a:r>
              <a:rPr lang="sl-SI" sz="2200" dirty="0"/>
              <a:t>(okvirno 56 tednov v treh letih; </a:t>
            </a:r>
            <a:r>
              <a:rPr lang="sl-SI" sz="1800" dirty="0">
                <a:solidFill>
                  <a:schemeClr val="bg1">
                    <a:lumMod val="50000"/>
                  </a:schemeClr>
                </a:solidFill>
              </a:rPr>
              <a:t>v šolski obliki 24 tednov</a:t>
            </a:r>
            <a:r>
              <a:rPr lang="sl-SI" sz="2200" dirty="0"/>
              <a:t>),</a:t>
            </a:r>
          </a:p>
          <a:p>
            <a:pPr lvl="1">
              <a:buClr>
                <a:schemeClr val="bg2"/>
              </a:buClr>
            </a:pPr>
            <a:endParaRPr lang="sl-SI" sz="2200" dirty="0"/>
          </a:p>
          <a:p>
            <a:pPr lvl="1">
              <a:buClr>
                <a:schemeClr val="bg2"/>
              </a:buClr>
            </a:pPr>
            <a:r>
              <a:rPr lang="sl-SI" sz="2200" dirty="0"/>
              <a:t>prednost vajeniške oblike</a:t>
            </a:r>
            <a:r>
              <a:rPr lang="sl-SI" sz="2200" b="1" dirty="0"/>
              <a:t>: zgodnejši stik z delodajalcem</a:t>
            </a:r>
            <a:r>
              <a:rPr lang="sl-SI" sz="2200" dirty="0"/>
              <a:t>, več praktičnih izkušenj, večja možnost za zaposlitev,</a:t>
            </a:r>
          </a:p>
          <a:p>
            <a:pPr lvl="1">
              <a:buClr>
                <a:schemeClr val="bg2"/>
              </a:buClr>
            </a:pPr>
            <a:endParaRPr lang="sl-SI" sz="2200" dirty="0"/>
          </a:p>
          <a:p>
            <a:pPr lvl="1">
              <a:buClr>
                <a:schemeClr val="bg2"/>
              </a:buClr>
            </a:pPr>
            <a:r>
              <a:rPr lang="sl-SI" sz="2200" dirty="0"/>
              <a:t>vajeniška nagrada (250 EUR v 1. letu, 300 EUR v 2. letu in 400 evrov v 3. letu mesečno),</a:t>
            </a:r>
          </a:p>
          <a:p>
            <a:pPr lvl="1">
              <a:buClr>
                <a:schemeClr val="bg2"/>
              </a:buClr>
            </a:pPr>
            <a:endParaRPr lang="sl-SI" sz="2200" dirty="0"/>
          </a:p>
          <a:p>
            <a:pPr lvl="1">
              <a:buClr>
                <a:schemeClr val="bg2"/>
              </a:buClr>
            </a:pPr>
            <a:r>
              <a:rPr lang="sl-SI" sz="2200" dirty="0"/>
              <a:t>v primeru omejitve vpisa na program: kandidati z vajeniško pogodbo imajo prednost, saj so </a:t>
            </a:r>
            <a:r>
              <a:rPr lang="sl-SI" sz="2200" b="1" dirty="0"/>
              <a:t>izvzeti iz izbirnega postopka, </a:t>
            </a:r>
            <a:r>
              <a:rPr lang="sl-SI" sz="2200" dirty="0"/>
              <a:t>če dostavijo vajeniško pogodbo </a:t>
            </a:r>
            <a:r>
              <a:rPr lang="sl-SI" sz="2200" b="1" dirty="0"/>
              <a:t>do začetka izbirnega postopka (16. </a:t>
            </a:r>
            <a:r>
              <a:rPr lang="en-US" sz="2200" b="1" dirty="0" err="1"/>
              <a:t>junij</a:t>
            </a:r>
            <a:r>
              <a:rPr lang="sl-SI" sz="2200" b="1" dirty="0"/>
              <a:t>) - </a:t>
            </a:r>
            <a:r>
              <a:rPr lang="sl-SI" sz="2200" dirty="0"/>
              <a:t>so avtomatsko sprejeti.</a:t>
            </a:r>
            <a:endParaRPr lang="sl-SI" dirty="0"/>
          </a:p>
          <a:p>
            <a:pPr lvl="1">
              <a:buClr>
                <a:srgbClr val="002060"/>
              </a:buClr>
            </a:pPr>
            <a:endParaRPr lang="sl-SI" dirty="0"/>
          </a:p>
        </p:txBody>
      </p:sp>
      <p:sp>
        <p:nvSpPr>
          <p:cNvPr id="4" name="Naslov 1"/>
          <p:cNvSpPr txBox="1">
            <a:spLocks/>
          </p:cNvSpPr>
          <p:nvPr/>
        </p:nvSpPr>
        <p:spPr>
          <a:xfrm>
            <a:off x="514352" y="532130"/>
            <a:ext cx="11163295" cy="9017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0" lvl="1" algn="ctr">
              <a:spcBef>
                <a:spcPct val="0"/>
              </a:spcBef>
            </a:pPr>
            <a:r>
              <a:rPr lang="sl-SI" sz="2800" cap="all" dirty="0">
                <a:solidFill>
                  <a:srgbClr val="002060"/>
                </a:solidFill>
                <a:latin typeface="+mj-lt"/>
                <a:ea typeface="+mj-ea"/>
                <a:cs typeface="+mj-cs"/>
              </a:rPr>
              <a:t>VAJENIŠKA OBLIKA IZOBRAŽEVANJA (3-letni programi)</a:t>
            </a:r>
          </a:p>
        </p:txBody>
      </p:sp>
    </p:spTree>
    <p:extLst>
      <p:ext uri="{BB962C8B-B14F-4D97-AF65-F5344CB8AC3E}">
        <p14:creationId xmlns:p14="http://schemas.microsoft.com/office/powerpoint/2010/main" val="3838931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81408" y="993965"/>
            <a:ext cx="10137568" cy="4381500"/>
          </a:xfrm>
        </p:spPr>
        <p:txBody>
          <a:bodyPr>
            <a:normAutofit/>
          </a:bodyPr>
          <a:lstStyle/>
          <a:p>
            <a:pPr lvl="1">
              <a:defRPr/>
            </a:pPr>
            <a:r>
              <a:rPr lang="sl-SI" sz="2200" dirty="0"/>
              <a:t>vajeniška pogodba pogoj za vpis v vajeniško obliko</a:t>
            </a:r>
            <a:r>
              <a:rPr lang="sl-SI" sz="2200" dirty="0" smtClean="0"/>
              <a:t>,</a:t>
            </a:r>
          </a:p>
          <a:p>
            <a:pPr marL="0" lvl="1" indent="0">
              <a:buNone/>
              <a:defRPr/>
            </a:pPr>
            <a:endParaRPr lang="sl-SI" sz="2200" dirty="0"/>
          </a:p>
          <a:p>
            <a:pPr lvl="1">
              <a:defRPr/>
            </a:pPr>
            <a:r>
              <a:rPr lang="sl-SI" sz="2200" b="1" dirty="0" smtClean="0"/>
              <a:t>Kandidati </a:t>
            </a:r>
            <a:r>
              <a:rPr lang="sl-SI" sz="2200" b="1" dirty="0"/>
              <a:t>izpolnijo enako prijavnico, </a:t>
            </a:r>
            <a:r>
              <a:rPr lang="sl-SI" sz="2200" dirty="0">
                <a:cs typeface="Arial" panose="020B0604020202020204" pitchFamily="34" charset="0"/>
              </a:rPr>
              <a:t>razlika le pri </a:t>
            </a:r>
            <a:r>
              <a:rPr lang="sl-SI" sz="2200" dirty="0">
                <a:cs typeface="Arial" panose="020B0604020202020204" pitchFamily="34" charset="0"/>
              </a:rPr>
              <a:t>navedbi </a:t>
            </a:r>
            <a:r>
              <a:rPr lang="sl-SI" sz="2200" dirty="0">
                <a:cs typeface="Arial" panose="020B0604020202020204" pitchFamily="34" charset="0"/>
              </a:rPr>
              <a:t>programa: </a:t>
            </a:r>
            <a:endParaRPr lang="sl-SI" sz="2200" b="1" dirty="0"/>
          </a:p>
          <a:p>
            <a:pPr marL="0" lvl="1" indent="0">
              <a:buNone/>
              <a:defRPr/>
            </a:pPr>
            <a:r>
              <a:rPr lang="sl-SI" sz="2200" dirty="0"/>
              <a:t>   npr. KAMNOSEK – VAJENIŠKA OBLIKA,</a:t>
            </a:r>
          </a:p>
          <a:p>
            <a:pPr marL="800100" lvl="1" indent="-342900">
              <a:defRPr/>
            </a:pPr>
            <a:endParaRPr lang="sl-SI" sz="2200" i="1" dirty="0"/>
          </a:p>
          <a:p>
            <a:pPr lvl="1">
              <a:defRPr/>
            </a:pPr>
            <a:r>
              <a:rPr lang="sl-SI" sz="2200" dirty="0"/>
              <a:t>prijavni in vpisni postopek </a:t>
            </a:r>
            <a:r>
              <a:rPr lang="sl-SI" sz="2200" b="1" dirty="0"/>
              <a:t>povsem enaka </a:t>
            </a:r>
          </a:p>
          <a:p>
            <a:pPr marL="0" lvl="1" indent="0">
              <a:buNone/>
              <a:defRPr/>
            </a:pPr>
            <a:r>
              <a:rPr lang="sl-SI" sz="2200" b="1" dirty="0"/>
              <a:t>  </a:t>
            </a:r>
            <a:r>
              <a:rPr lang="sl-SI" sz="2200" dirty="0"/>
              <a:t>(roki, določeni z rokovnikom, veljajo za vse kandidate</a:t>
            </a:r>
            <a:r>
              <a:rPr lang="sl-SI" sz="2200" dirty="0" smtClean="0"/>
              <a:t>),</a:t>
            </a:r>
            <a:endParaRPr lang="sl-SI" sz="2200" dirty="0"/>
          </a:p>
          <a:p>
            <a:pPr marL="800100" lvl="1" indent="-342900">
              <a:defRPr/>
            </a:pPr>
            <a:endParaRPr lang="sl-SI" sz="2200" i="1" dirty="0"/>
          </a:p>
          <a:p>
            <a:pPr lvl="1">
              <a:defRPr/>
            </a:pPr>
            <a:r>
              <a:rPr lang="sl-SI" sz="2200" b="1" dirty="0"/>
              <a:t>seznam vajeniških (učnih) mest pri delodajalcih </a:t>
            </a:r>
            <a:r>
              <a:rPr lang="sl-SI" sz="2200" dirty="0"/>
              <a:t>- na spletni strani ministrstva dostop do Centralnega registra učnih mest.</a:t>
            </a:r>
            <a:endParaRPr lang="sl-SI" sz="2200" b="1" dirty="0">
              <a:solidFill>
                <a:srgbClr val="0070C0"/>
              </a:solidFill>
            </a:endParaRPr>
          </a:p>
        </p:txBody>
      </p:sp>
      <p:pic>
        <p:nvPicPr>
          <p:cNvPr id="2" name="Slika 1"/>
          <p:cNvPicPr>
            <a:picLocks noChangeAspect="1"/>
          </p:cNvPicPr>
          <p:nvPr/>
        </p:nvPicPr>
        <p:blipFill rotWithShape="1">
          <a:blip r:embed="rId2"/>
          <a:srcRect l="21235" t="35442" r="12090" b="40536"/>
          <a:stretch/>
        </p:blipFill>
        <p:spPr>
          <a:xfrm>
            <a:off x="1934495" y="5161820"/>
            <a:ext cx="7631394" cy="1546629"/>
          </a:xfrm>
          <a:prstGeom prst="rect">
            <a:avLst/>
          </a:prstGeom>
          <a:ln w="19050">
            <a:solidFill>
              <a:schemeClr val="tx1"/>
            </a:solidFill>
          </a:ln>
        </p:spPr>
      </p:pic>
    </p:spTree>
    <p:extLst>
      <p:ext uri="{BB962C8B-B14F-4D97-AF65-F5344CB8AC3E}">
        <p14:creationId xmlns:p14="http://schemas.microsoft.com/office/powerpoint/2010/main" val="30868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vsebine 2"/>
          <p:cNvSpPr>
            <a:spLocks noGrp="1"/>
          </p:cNvSpPr>
          <p:nvPr>
            <p:ph idx="1"/>
          </p:nvPr>
        </p:nvSpPr>
        <p:spPr>
          <a:xfrm>
            <a:off x="564023" y="1556792"/>
            <a:ext cx="11032232" cy="4494873"/>
          </a:xfrm>
        </p:spPr>
        <p:txBody>
          <a:bodyPr>
            <a:normAutofit/>
          </a:bodyPr>
          <a:lstStyle/>
          <a:p>
            <a:r>
              <a:rPr lang="sl-SI" sz="2000" dirty="0"/>
              <a:t>ELEKTRIKAR: Šolski center Kranj, Srednja tehniška šola</a:t>
            </a:r>
          </a:p>
          <a:p>
            <a:r>
              <a:rPr lang="sl-SI" sz="2000" dirty="0"/>
              <a:t>MEHATRONIK OPERATER: Šolski center Kranj, Srednja tehniška šola</a:t>
            </a:r>
          </a:p>
          <a:p>
            <a:r>
              <a:rPr lang="sl-SI" sz="2000" dirty="0"/>
              <a:t>ZIDAR: Šolski center Kranj, </a:t>
            </a:r>
            <a:r>
              <a:rPr lang="sv-SE" sz="2000" dirty="0"/>
              <a:t>Srednja ekonomska, storitvena in gradbena šola</a:t>
            </a:r>
          </a:p>
          <a:p>
            <a:r>
              <a:rPr lang="sl-SI" sz="2000" dirty="0"/>
              <a:t>SLIKOPLESKAR – ČRKOSLIKAR: Šolski center Kranj, </a:t>
            </a:r>
            <a:r>
              <a:rPr lang="sv-SE" sz="2000" dirty="0"/>
              <a:t>Srednja ekonomska, storitvena in gradbena šola</a:t>
            </a:r>
          </a:p>
          <a:p>
            <a:r>
              <a:rPr lang="sl-SI" sz="2000" dirty="0"/>
              <a:t>OBLIKOVALEC KOVIN – ORODJAR: </a:t>
            </a:r>
            <a:r>
              <a:rPr lang="pl-PL" sz="2000" dirty="0"/>
              <a:t>Šolski center Škofja Loka, Srednja šola za strojništvo</a:t>
            </a:r>
          </a:p>
          <a:p>
            <a:r>
              <a:rPr lang="sl-SI" sz="2000" dirty="0"/>
              <a:t>STROJNI MEHANIK: </a:t>
            </a:r>
            <a:r>
              <a:rPr lang="pl-PL" sz="2000" dirty="0"/>
              <a:t>Šolski center Škofja Loka, Srednja šola za strojništvo</a:t>
            </a:r>
          </a:p>
          <a:p>
            <a:r>
              <a:rPr lang="sl-SI" sz="2000" dirty="0"/>
              <a:t>AVTOSERVISER: </a:t>
            </a:r>
            <a:r>
              <a:rPr lang="pl-PL" sz="2000" dirty="0"/>
              <a:t>Šolski center Škofja Loka, Srednja šola za strojništvo</a:t>
            </a:r>
            <a:endParaRPr lang="sl-SI" sz="2000" dirty="0">
              <a:solidFill>
                <a:srgbClr val="FF0000"/>
              </a:solidFill>
            </a:endParaRPr>
          </a:p>
          <a:p>
            <a:r>
              <a:rPr lang="sl-SI" sz="2000" b="1" dirty="0">
                <a:solidFill>
                  <a:schemeClr val="tx1"/>
                </a:solidFill>
              </a:rPr>
              <a:t>AVTOKAROSERIST: </a:t>
            </a:r>
            <a:r>
              <a:rPr lang="pl-PL" sz="2000" dirty="0"/>
              <a:t>Šolski center Škofja Loka, Srednja šola za strojništvo</a:t>
            </a:r>
          </a:p>
          <a:p>
            <a:r>
              <a:rPr lang="sl-SI" sz="2000" dirty="0"/>
              <a:t>INŠTALATER STROJNIH INŠTALACIJ: </a:t>
            </a:r>
            <a:r>
              <a:rPr lang="pl-PL" sz="2000" dirty="0"/>
              <a:t>Šolski center Škofja Loka, Srednja šola za strojništvo</a:t>
            </a:r>
            <a:endParaRPr lang="sl-SI" sz="2000" dirty="0">
              <a:solidFill>
                <a:schemeClr val="accent6"/>
              </a:solidFill>
            </a:endParaRPr>
          </a:p>
          <a:p>
            <a:r>
              <a:rPr lang="sl-SI" sz="2000" dirty="0"/>
              <a:t>MIZAR: Šolski center Škofja Loka, Srednja šola za lesarstvo</a:t>
            </a:r>
          </a:p>
          <a:p>
            <a:r>
              <a:rPr lang="sl-SI" sz="2000" dirty="0"/>
              <a:t>TAPETNIK: Šolski center Škofja Loka, Srednja šola za lesarstvo</a:t>
            </a:r>
          </a:p>
        </p:txBody>
      </p:sp>
      <p:sp>
        <p:nvSpPr>
          <p:cNvPr id="4" name="Naslov 1"/>
          <p:cNvSpPr txBox="1">
            <a:spLocks/>
          </p:cNvSpPr>
          <p:nvPr/>
        </p:nvSpPr>
        <p:spPr>
          <a:xfrm>
            <a:off x="197203" y="228600"/>
            <a:ext cx="1116329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pl-PL" dirty="0">
                <a:solidFill>
                  <a:srgbClr val="002060"/>
                </a:solidFill>
              </a:rPr>
              <a:t>vajeništvo v gorenjski regiji </a:t>
            </a:r>
            <a:endParaRPr lang="sl-SI" dirty="0">
              <a:solidFill>
                <a:srgbClr val="002060"/>
              </a:solidFill>
            </a:endParaRPr>
          </a:p>
        </p:txBody>
      </p:sp>
    </p:spTree>
    <p:extLst>
      <p:ext uri="{BB962C8B-B14F-4D97-AF65-F5344CB8AC3E}">
        <p14:creationId xmlns:p14="http://schemas.microsoft.com/office/powerpoint/2010/main" val="2138834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19451" y="1239207"/>
            <a:ext cx="11467750" cy="5346151"/>
          </a:xfrm>
        </p:spPr>
        <p:txBody>
          <a:bodyPr>
            <a:normAutofit lnSpcReduction="10000"/>
          </a:bodyPr>
          <a:lstStyle/>
          <a:p>
            <a:pPr marL="342900" lvl="1" indent="-342900">
              <a:spcBef>
                <a:spcPts val="800"/>
              </a:spcBef>
              <a:buNone/>
              <a:defRPr/>
            </a:pPr>
            <a:r>
              <a:rPr lang="sl-SI" sz="1900" b="1" dirty="0"/>
              <a:t>LJ:</a:t>
            </a:r>
          </a:p>
          <a:p>
            <a:pPr marL="342900" lvl="1" indent="-342900">
              <a:spcBef>
                <a:spcPts val="800"/>
              </a:spcBef>
              <a:buNone/>
              <a:defRPr/>
            </a:pPr>
            <a:r>
              <a:rPr lang="sl-SI" sz="1900" b="1" dirty="0"/>
              <a:t>PAPIRNIČAR: Strokovni izobraževalni center, Srednja poklicna in strokovna šola Bežigrad</a:t>
            </a:r>
          </a:p>
          <a:p>
            <a:pPr marL="342900" lvl="1" indent="-342900">
              <a:spcBef>
                <a:spcPts val="800"/>
              </a:spcBef>
              <a:buNone/>
              <a:defRPr/>
            </a:pPr>
            <a:r>
              <a:rPr lang="sl-SI" sz="1900" b="1" dirty="0"/>
              <a:t>KAMNOSEK: Srednja gradbena, geodetska in okoljevarstvena šola Ljubljana</a:t>
            </a:r>
          </a:p>
          <a:p>
            <a:pPr marL="342900" lvl="1" indent="-342900">
              <a:spcBef>
                <a:spcPts val="800"/>
              </a:spcBef>
              <a:buNone/>
              <a:defRPr/>
            </a:pPr>
            <a:r>
              <a:rPr lang="sl-SI" sz="1900" b="1" dirty="0"/>
              <a:t>KLEPAR – KROVEC: Strokovni izobraževalni center Ljubljana - Srednja poklicna in strokovna šola Bežigrad</a:t>
            </a:r>
          </a:p>
          <a:p>
            <a:pPr marL="342900" lvl="1" indent="-342900">
              <a:spcBef>
                <a:spcPts val="800"/>
              </a:spcBef>
              <a:buNone/>
              <a:defRPr/>
            </a:pPr>
            <a:r>
              <a:rPr lang="sl-SI" sz="1900" b="1" dirty="0"/>
              <a:t>TESAR: Srednja gradbena, geodetska, okoljevarstvena šola in strokovna gimnazija Ljubljana</a:t>
            </a:r>
          </a:p>
          <a:p>
            <a:pPr marL="342900" lvl="1" indent="-342900">
              <a:spcBef>
                <a:spcPts val="800"/>
              </a:spcBef>
              <a:buNone/>
              <a:defRPr/>
            </a:pPr>
            <a:r>
              <a:rPr lang="sl-SI" sz="1900" b="1" dirty="0"/>
              <a:t>PEČAR – POLAGALEC KERAMIČNIH OBLOG: Srednja gradbena, geodetska, okoljevarstvena šola in strokovna gimnazija Ljubljana</a:t>
            </a:r>
          </a:p>
          <a:p>
            <a:pPr marL="342900" lvl="1" indent="-342900">
              <a:spcBef>
                <a:spcPts val="800"/>
              </a:spcBef>
              <a:buNone/>
              <a:defRPr/>
            </a:pPr>
            <a:endParaRPr lang="sl-SI" sz="1900" b="1" dirty="0"/>
          </a:p>
          <a:p>
            <a:pPr marL="342900" lvl="1" indent="-342900">
              <a:spcBef>
                <a:spcPts val="800"/>
              </a:spcBef>
              <a:buNone/>
              <a:defRPr/>
            </a:pPr>
            <a:r>
              <a:rPr lang="sl-SI" sz="1900" b="1" dirty="0"/>
              <a:t>DRUGE REGIJE:</a:t>
            </a:r>
          </a:p>
          <a:p>
            <a:pPr marL="342900" lvl="1" indent="-342900">
              <a:spcBef>
                <a:spcPts val="800"/>
              </a:spcBef>
              <a:buNone/>
              <a:defRPr/>
            </a:pPr>
            <a:r>
              <a:rPr lang="en-US" sz="1900" b="1" dirty="0"/>
              <a:t>GASTRONOMSKE IN HOTEL</a:t>
            </a:r>
            <a:r>
              <a:rPr lang="sl-SI" sz="1900" b="1" dirty="0"/>
              <a:t>SKE</a:t>
            </a:r>
            <a:r>
              <a:rPr lang="en-US" sz="1900" b="1" dirty="0"/>
              <a:t> STORITVE</a:t>
            </a:r>
            <a:r>
              <a:rPr lang="sl-SI" sz="1900" b="1" dirty="0"/>
              <a:t>: Srednja šola Izola in Srednja šola za gostinstvo in turizem Radenci</a:t>
            </a:r>
          </a:p>
          <a:p>
            <a:pPr marL="342900" lvl="1" indent="-342900">
              <a:spcBef>
                <a:spcPts val="800"/>
              </a:spcBef>
              <a:buNone/>
              <a:defRPr/>
            </a:pPr>
            <a:r>
              <a:rPr lang="en-US" sz="1900" b="1" dirty="0"/>
              <a:t>STEKLAR</a:t>
            </a:r>
            <a:r>
              <a:rPr lang="sl-SI" sz="1900" b="1" dirty="0"/>
              <a:t>: ŠC Rogaška Slatina</a:t>
            </a:r>
          </a:p>
          <a:p>
            <a:pPr marL="342900" lvl="1" indent="-342900">
              <a:spcBef>
                <a:spcPts val="800"/>
              </a:spcBef>
              <a:buNone/>
              <a:defRPr/>
            </a:pPr>
            <a:r>
              <a:rPr lang="sl-SI" sz="1900" b="1" dirty="0"/>
              <a:t>DIMNIKAR: Srednja gradbena šola in gimnazija Maribor</a:t>
            </a:r>
          </a:p>
          <a:p>
            <a:pPr marL="342900" lvl="1" indent="-342900">
              <a:spcBef>
                <a:spcPts val="800"/>
              </a:spcBef>
              <a:buNone/>
              <a:defRPr/>
            </a:pPr>
            <a:r>
              <a:rPr lang="sl-SI" sz="1900" b="1" dirty="0"/>
              <a:t>IZVAJALEC SUHOMONTAŽNE GRADNJE: Srednja gradbena šola in gimnazija Maribor</a:t>
            </a:r>
          </a:p>
          <a:p>
            <a:pPr marL="342900" lvl="1" indent="-342900">
              <a:spcBef>
                <a:spcPts val="800"/>
              </a:spcBef>
              <a:buNone/>
              <a:defRPr/>
            </a:pPr>
            <a:r>
              <a:rPr lang="sl-SI" sz="1900" b="1" dirty="0"/>
              <a:t>IZDELOVALEC KOVINSKIH KONSTRUKCIJ: ŠC Ptuj</a:t>
            </a:r>
          </a:p>
          <a:p>
            <a:pPr marL="342900" lvl="1" indent="-342900">
              <a:spcBef>
                <a:spcPts val="800"/>
              </a:spcBef>
              <a:buNone/>
              <a:defRPr/>
            </a:pPr>
            <a:endParaRPr lang="sl-SI" sz="1900" b="1" dirty="0"/>
          </a:p>
        </p:txBody>
      </p:sp>
      <p:sp>
        <p:nvSpPr>
          <p:cNvPr id="4" name="Naslov 1"/>
          <p:cNvSpPr txBox="1">
            <a:spLocks/>
          </p:cNvSpPr>
          <p:nvPr/>
        </p:nvSpPr>
        <p:spPr>
          <a:xfrm>
            <a:off x="197203" y="228600"/>
            <a:ext cx="1116329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pl-PL" dirty="0">
                <a:solidFill>
                  <a:srgbClr val="002060"/>
                </a:solidFill>
              </a:rPr>
              <a:t>vajeništvo v drugih regijah </a:t>
            </a:r>
            <a:endParaRPr lang="sl-SI" dirty="0">
              <a:solidFill>
                <a:srgbClr val="002060"/>
              </a:solidFill>
            </a:endParaRPr>
          </a:p>
        </p:txBody>
      </p:sp>
    </p:spTree>
    <p:extLst>
      <p:ext uri="{BB962C8B-B14F-4D97-AF65-F5344CB8AC3E}">
        <p14:creationId xmlns:p14="http://schemas.microsoft.com/office/powerpoint/2010/main" val="210905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22663" y="914047"/>
            <a:ext cx="3810000" cy="633412"/>
          </a:xfrm>
        </p:spPr>
        <p:txBody>
          <a:bodyPr>
            <a:normAutofit/>
          </a:bodyPr>
          <a:lstStyle/>
          <a:p>
            <a:pPr eaLnBrk="1" hangingPunct="1">
              <a:defRPr/>
            </a:pPr>
            <a:r>
              <a:rPr lang="sl-SI" dirty="0">
                <a:solidFill>
                  <a:srgbClr val="002060"/>
                </a:solidFill>
              </a:rPr>
              <a:t>Informativni dnevi</a:t>
            </a:r>
            <a:endParaRPr lang="en-US" dirty="0">
              <a:solidFill>
                <a:srgbClr val="002060"/>
              </a:solidFill>
            </a:endParaRPr>
          </a:p>
        </p:txBody>
      </p:sp>
      <p:sp>
        <p:nvSpPr>
          <p:cNvPr id="6" name="Rectangle 2"/>
          <p:cNvSpPr txBox="1">
            <a:spLocks noChangeArrowheads="1"/>
          </p:cNvSpPr>
          <p:nvPr/>
        </p:nvSpPr>
        <p:spPr>
          <a:xfrm>
            <a:off x="6096000" y="796176"/>
            <a:ext cx="5245101" cy="869155"/>
          </a:xfrm>
          <a:prstGeom prst="rect">
            <a:avLst/>
          </a:prstGeom>
          <a:solidFill>
            <a:schemeClr val="accent2">
              <a:lumMod val="20000"/>
              <a:lumOff val="80000"/>
            </a:schemeClr>
          </a:solidFill>
          <a:ln w="38100">
            <a:solidFill>
              <a:srgbClr val="7030A0"/>
            </a:solidFill>
          </a:ln>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defRPr/>
            </a:pPr>
            <a:r>
              <a:rPr lang="sl-SI" sz="2000" dirty="0">
                <a:solidFill>
                  <a:srgbClr val="7030A0"/>
                </a:solidFill>
                <a:latin typeface="Arial" pitchFamily="34" charset="0"/>
                <a:cs typeface="Arial" pitchFamily="34" charset="0"/>
              </a:rPr>
              <a:t>petek, 14. februar 2025, ob 9. in 15. uri</a:t>
            </a:r>
          </a:p>
          <a:p>
            <a:pPr algn="ctr">
              <a:defRPr/>
            </a:pPr>
            <a:r>
              <a:rPr lang="sl-SI" sz="2000" dirty="0">
                <a:solidFill>
                  <a:srgbClr val="7030A0"/>
                </a:solidFill>
                <a:latin typeface="Arial" pitchFamily="34" charset="0"/>
                <a:cs typeface="Arial" pitchFamily="34" charset="0"/>
              </a:rPr>
              <a:t>in sobota, 15. februar 2025, ob 9. uri</a:t>
            </a:r>
          </a:p>
        </p:txBody>
      </p:sp>
      <p:sp>
        <p:nvSpPr>
          <p:cNvPr id="8" name="Rectangle 3"/>
          <p:cNvSpPr>
            <a:spLocks noGrp="1" noChangeArrowheads="1"/>
          </p:cNvSpPr>
          <p:nvPr>
            <p:ph idx="1"/>
          </p:nvPr>
        </p:nvSpPr>
        <p:spPr>
          <a:xfrm>
            <a:off x="922006" y="2142281"/>
            <a:ext cx="10838462" cy="4363369"/>
          </a:xfrm>
        </p:spPr>
        <p:txBody>
          <a:bodyPr>
            <a:normAutofit/>
          </a:bodyPr>
          <a:lstStyle/>
          <a:p>
            <a:pPr>
              <a:defRPr/>
            </a:pPr>
            <a:endParaRPr lang="sl-SI" sz="1600" dirty="0"/>
          </a:p>
          <a:p>
            <a:pPr marL="0" indent="0">
              <a:buNone/>
              <a:defRPr/>
            </a:pPr>
            <a:r>
              <a:rPr lang="sl-SI" sz="1600" b="1" u="sng" dirty="0">
                <a:solidFill>
                  <a:srgbClr val="0070C0"/>
                </a:solidFill>
                <a:effectLst/>
                <a:latin typeface="Arial" pitchFamily="34" charset="0"/>
                <a:cs typeface="Arial" pitchFamily="34" charset="0"/>
              </a:rPr>
              <a:t>IZJEME - GORENJSKA REGIJA:</a:t>
            </a:r>
          </a:p>
          <a:p>
            <a:pPr marL="0" indent="0">
              <a:buNone/>
              <a:defRPr/>
            </a:pPr>
            <a:r>
              <a:rPr lang="sl-SI" sz="1600" b="1" u="sng" dirty="0">
                <a:solidFill>
                  <a:srgbClr val="0070C0"/>
                </a:solidFill>
                <a:effectLst/>
                <a:latin typeface="Arial" pitchFamily="34" charset="0"/>
                <a:cs typeface="Arial" pitchFamily="34" charset="0"/>
              </a:rPr>
              <a:t> </a:t>
            </a:r>
          </a:p>
          <a:p>
            <a:pPr marL="0" indent="0">
              <a:defRPr/>
            </a:pPr>
            <a:r>
              <a:rPr lang="sl-SI" dirty="0">
                <a:solidFill>
                  <a:srgbClr val="FF0000"/>
                </a:solidFill>
                <a:latin typeface="Arial" pitchFamily="34" charset="0"/>
                <a:cs typeface="Arial" pitchFamily="34" charset="0"/>
              </a:rPr>
              <a:t>Gimnazija Kranj </a:t>
            </a:r>
          </a:p>
          <a:p>
            <a:pPr marL="285750" indent="-285750">
              <a:buFont typeface="Arial" panose="020B0604020202020204" pitchFamily="34" charset="0"/>
              <a:buChar char="•"/>
              <a:defRPr/>
            </a:pPr>
            <a:r>
              <a:rPr lang="sl-SI" dirty="0">
                <a:latin typeface="Arial" pitchFamily="34" charset="0"/>
                <a:cs typeface="Arial" pitchFamily="34" charset="0"/>
              </a:rPr>
              <a:t>program Mednarodne mature</a:t>
            </a:r>
            <a:r>
              <a:rPr lang="sl-SI" b="0" dirty="0">
                <a:latin typeface="Arial" pitchFamily="34" charset="0"/>
                <a:cs typeface="Arial" pitchFamily="34" charset="0"/>
              </a:rPr>
              <a:t>: </a:t>
            </a:r>
          </a:p>
          <a:p>
            <a:pPr marL="0" indent="0">
              <a:spcBef>
                <a:spcPts val="0"/>
              </a:spcBef>
              <a:defRPr/>
            </a:pPr>
            <a:r>
              <a:rPr lang="sl-SI" b="0" dirty="0">
                <a:latin typeface="Arial" pitchFamily="34" charset="0"/>
                <a:cs typeface="Arial" pitchFamily="34" charset="0"/>
              </a:rPr>
              <a:t>petek, 14. februarja 2025, od 13. ure do 14. ure</a:t>
            </a:r>
          </a:p>
          <a:p>
            <a:pPr marL="0" indent="0">
              <a:spcBef>
                <a:spcPts val="0"/>
              </a:spcBef>
              <a:defRPr/>
            </a:pPr>
            <a:r>
              <a:rPr lang="sl-SI" b="0" i="1" dirty="0">
                <a:latin typeface="Arial" pitchFamily="34" charset="0"/>
                <a:cs typeface="Arial" pitchFamily="34" charset="0"/>
              </a:rPr>
              <a:t>v večnamenskem prostoru Gimnazije Kranj,</a:t>
            </a:r>
          </a:p>
          <a:p>
            <a:pPr marL="0" indent="0">
              <a:spcBef>
                <a:spcPts val="0"/>
              </a:spcBef>
              <a:defRPr/>
            </a:pPr>
            <a:r>
              <a:rPr lang="sl-SI" b="0" dirty="0">
                <a:latin typeface="Arial" pitchFamily="34" charset="0"/>
                <a:cs typeface="Arial" pitchFamily="34" charset="0"/>
              </a:rPr>
              <a:t>in v soboto, 15. februarja 2025, ob 11. uri </a:t>
            </a:r>
            <a:r>
              <a:rPr lang="sl-SI" b="0" i="1" dirty="0">
                <a:latin typeface="Arial" pitchFamily="34" charset="0"/>
                <a:cs typeface="Arial" pitchFamily="34" charset="0"/>
              </a:rPr>
              <a:t>v učilnici 2.</a:t>
            </a:r>
          </a:p>
          <a:p>
            <a:pPr marL="0" indent="0">
              <a:defRPr/>
            </a:pPr>
            <a:endParaRPr lang="sl-SI" dirty="0">
              <a:solidFill>
                <a:srgbClr val="FF0000"/>
              </a:solidFill>
              <a:latin typeface="Arial" pitchFamily="34" charset="0"/>
              <a:cs typeface="Arial" pitchFamily="34" charset="0"/>
            </a:endParaRPr>
          </a:p>
          <a:p>
            <a:pPr eaLnBrk="1" hangingPunct="1">
              <a:buFontTx/>
              <a:buNone/>
              <a:defRPr/>
            </a:pPr>
            <a:endParaRPr lang="en-US" sz="1600" dirty="0">
              <a:latin typeface="Arial" pitchFamily="34" charset="0"/>
              <a:cs typeface="Arial" pitchFamily="34" charset="0"/>
            </a:endParaRPr>
          </a:p>
        </p:txBody>
      </p:sp>
      <p:sp>
        <p:nvSpPr>
          <p:cNvPr id="9" name="Rectangle 3"/>
          <p:cNvSpPr txBox="1">
            <a:spLocks noChangeArrowheads="1"/>
          </p:cNvSpPr>
          <p:nvPr/>
        </p:nvSpPr>
        <p:spPr>
          <a:xfrm>
            <a:off x="10106236" y="1724267"/>
            <a:ext cx="1654232" cy="41801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285750" indent="-285750">
              <a:buFontTx/>
              <a:buChar char="-"/>
              <a:defRPr/>
            </a:pPr>
            <a:r>
              <a:rPr lang="sl-SI" sz="1800" dirty="0">
                <a:solidFill>
                  <a:srgbClr val="C00000"/>
                </a:solidFill>
              </a:rPr>
              <a:t>ni pouka</a:t>
            </a:r>
          </a:p>
        </p:txBody>
      </p:sp>
      <p:sp>
        <p:nvSpPr>
          <p:cNvPr id="7" name="Rectangle 3"/>
          <p:cNvSpPr txBox="1">
            <a:spLocks noChangeArrowheads="1"/>
          </p:cNvSpPr>
          <p:nvPr/>
        </p:nvSpPr>
        <p:spPr>
          <a:xfrm>
            <a:off x="6503351" y="1997002"/>
            <a:ext cx="5257117" cy="4508648"/>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defRPr/>
            </a:pPr>
            <a:endParaRPr lang="sl-SI" dirty="0">
              <a:solidFill>
                <a:srgbClr val="FF0000"/>
              </a:solidFill>
              <a:latin typeface="Arial" pitchFamily="34" charset="0"/>
              <a:cs typeface="Arial" pitchFamily="34" charset="0"/>
            </a:endParaRPr>
          </a:p>
          <a:p>
            <a:pPr marL="0" indent="0">
              <a:defRPr/>
            </a:pPr>
            <a:r>
              <a:rPr lang="sl-SI" dirty="0">
                <a:solidFill>
                  <a:srgbClr val="FF0000"/>
                </a:solidFill>
                <a:latin typeface="Arial" pitchFamily="34" charset="0"/>
                <a:cs typeface="Arial" pitchFamily="34" charset="0"/>
              </a:rPr>
              <a:t>Šolski center Škofja Loka:</a:t>
            </a:r>
          </a:p>
          <a:p>
            <a:pPr marL="285750" indent="-285750">
              <a:buFont typeface="Arial" pitchFamily="34" charset="0"/>
              <a:buChar char="•"/>
              <a:defRPr/>
            </a:pPr>
            <a:r>
              <a:rPr lang="sl-SI" dirty="0">
                <a:latin typeface="Arial" pitchFamily="34" charset="0"/>
                <a:cs typeface="Arial" pitchFamily="34" charset="0"/>
              </a:rPr>
              <a:t>Srednja šola za strojništvo:</a:t>
            </a:r>
          </a:p>
          <a:p>
            <a:pPr marL="0" indent="0">
              <a:defRPr/>
            </a:pPr>
            <a:r>
              <a:rPr lang="sl-SI" b="0" dirty="0">
                <a:latin typeface="Arial" pitchFamily="34" charset="0"/>
                <a:cs typeface="Arial" pitchFamily="34" charset="0"/>
              </a:rPr>
              <a:t>petek, 14. februarja 2025, ob 11. in 17. uri </a:t>
            </a:r>
            <a:r>
              <a:rPr lang="sl-SI" b="0" i="1" dirty="0">
                <a:latin typeface="Arial" pitchFamily="34" charset="0"/>
                <a:cs typeface="Arial" pitchFamily="34" charset="0"/>
              </a:rPr>
              <a:t>v veliki predavalnici v pritličju šolskega centra, Podlubnik 1b, </a:t>
            </a:r>
          </a:p>
          <a:p>
            <a:pPr marL="0" indent="0">
              <a:defRPr/>
            </a:pPr>
            <a:r>
              <a:rPr lang="sl-SI" b="0" dirty="0">
                <a:latin typeface="Arial" pitchFamily="34" charset="0"/>
                <a:cs typeface="Arial" pitchFamily="34" charset="0"/>
              </a:rPr>
              <a:t>ter v soboto, 15. februarja 2025, ob 9. uri, </a:t>
            </a:r>
            <a:r>
              <a:rPr lang="sl-SI" b="0" i="1" dirty="0">
                <a:latin typeface="Arial" pitchFamily="34" charset="0"/>
                <a:cs typeface="Arial" pitchFamily="34" charset="0"/>
              </a:rPr>
              <a:t>v predavalnici v I. nadstropju Medpodjetniškega izobraževalnega centra, Podlubnik 1b.</a:t>
            </a:r>
            <a:endParaRPr lang="sl-SI" i="1" dirty="0">
              <a:solidFill>
                <a:srgbClr val="FF0000"/>
              </a:solidFill>
              <a:latin typeface="Arial" pitchFamily="34" charset="0"/>
              <a:cs typeface="Arial" pitchFamily="34" charset="0"/>
            </a:endParaRPr>
          </a:p>
          <a:p>
            <a:pPr marL="285750" indent="-285750">
              <a:buFont typeface="Arial" pitchFamily="34" charset="0"/>
              <a:buChar char="•"/>
              <a:defRPr/>
            </a:pPr>
            <a:r>
              <a:rPr lang="sl-SI" dirty="0">
                <a:latin typeface="Arial" pitchFamily="34" charset="0"/>
                <a:cs typeface="Arial" pitchFamily="34" charset="0"/>
              </a:rPr>
              <a:t>Srednja šola za lesarstvo:</a:t>
            </a:r>
          </a:p>
          <a:p>
            <a:pPr marL="0" indent="0">
              <a:spcBef>
                <a:spcPts val="0"/>
              </a:spcBef>
              <a:defRPr/>
            </a:pPr>
            <a:r>
              <a:rPr lang="sl-SI" b="0" dirty="0">
                <a:latin typeface="Arial" pitchFamily="34" charset="0"/>
                <a:cs typeface="Arial" pitchFamily="34" charset="0"/>
              </a:rPr>
              <a:t>petek, 14. februarja 2025, ob 9. uri in 15. uri, in v soboto, 15. februarja 2025, ob 9. uri, </a:t>
            </a:r>
            <a:r>
              <a:rPr lang="sl-SI" b="0" i="1" dirty="0">
                <a:latin typeface="Arial" pitchFamily="34" charset="0"/>
                <a:cs typeface="Arial" pitchFamily="34" charset="0"/>
              </a:rPr>
              <a:t>oboje v učilnici T107/7a, na naslovu Kidričeva cesta 59, Škofja Loka.</a:t>
            </a:r>
          </a:p>
          <a:p>
            <a:pPr marL="0" indent="0">
              <a:defRPr/>
            </a:pPr>
            <a:endParaRPr lang="sl-SI" dirty="0">
              <a:solidFill>
                <a:srgbClr val="FF0000"/>
              </a:solidFill>
              <a:latin typeface="Arial" pitchFamily="34" charset="0"/>
              <a:cs typeface="Arial" pitchFamily="34" charset="0"/>
            </a:endParaRPr>
          </a:p>
          <a:p>
            <a:pPr>
              <a:buFontTx/>
              <a:buNone/>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363127611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39093" y="1727243"/>
            <a:ext cx="8795268" cy="4633914"/>
          </a:xfrm>
        </p:spPr>
        <p:txBody>
          <a:bodyPr>
            <a:normAutofit/>
          </a:bodyPr>
          <a:lstStyle/>
          <a:p>
            <a:pPr eaLnBrk="1" hangingPunct="1">
              <a:defRPr/>
            </a:pPr>
            <a:r>
              <a:rPr lang="sl-SI" sz="2200" dirty="0">
                <a:solidFill>
                  <a:srgbClr val="7030A0"/>
                </a:solidFill>
                <a:cs typeface="Arial" charset="0"/>
              </a:rPr>
              <a:t>Zdravniško potrdilo:</a:t>
            </a:r>
          </a:p>
          <a:p>
            <a:pPr marL="342900" lvl="1" indent="-342900">
              <a:lnSpc>
                <a:spcPts val="2400"/>
              </a:lnSpc>
              <a:spcBef>
                <a:spcPts val="800"/>
              </a:spcBef>
              <a:buClr>
                <a:schemeClr val="bg2"/>
              </a:buClr>
              <a:defRPr/>
            </a:pPr>
            <a:r>
              <a:rPr lang="sl-SI" sz="2200" dirty="0">
                <a:cs typeface="Arial" charset="0"/>
              </a:rPr>
              <a:t>Gimnazija (športni oddelek), ekonomska gimnazija (športni oddelek),</a:t>
            </a:r>
          </a:p>
          <a:p>
            <a:pPr marL="342900" lvl="1" indent="-342900">
              <a:lnSpc>
                <a:spcPts val="2400"/>
              </a:lnSpc>
              <a:spcBef>
                <a:spcPts val="800"/>
              </a:spcBef>
              <a:buClr>
                <a:schemeClr val="bg2"/>
              </a:buClr>
              <a:defRPr/>
            </a:pPr>
            <a:r>
              <a:rPr lang="sl-SI" sz="2200" dirty="0">
                <a:cs typeface="Arial" charset="0"/>
              </a:rPr>
              <a:t>Umetniška gimnazija (glasbena in plesna smer),</a:t>
            </a:r>
          </a:p>
          <a:p>
            <a:pPr marL="342900" lvl="1" indent="-342900">
              <a:lnSpc>
                <a:spcPts val="2400"/>
              </a:lnSpc>
              <a:spcBef>
                <a:spcPts val="800"/>
              </a:spcBef>
              <a:buClr>
                <a:schemeClr val="bg2"/>
              </a:buClr>
              <a:defRPr/>
            </a:pPr>
            <a:r>
              <a:rPr lang="sl-SI" sz="2200" dirty="0">
                <a:cs typeface="Arial" charset="0"/>
              </a:rPr>
              <a:t>Rudarstvo (geotehnik).</a:t>
            </a:r>
          </a:p>
          <a:p>
            <a:pPr lvl="1" eaLnBrk="1" hangingPunct="1">
              <a:lnSpc>
                <a:spcPts val="2400"/>
              </a:lnSpc>
              <a:spcBef>
                <a:spcPts val="0"/>
              </a:spcBef>
              <a:defRPr/>
            </a:pPr>
            <a:endParaRPr lang="sl-SI" sz="2200" dirty="0">
              <a:solidFill>
                <a:srgbClr val="000000"/>
              </a:solidFill>
              <a:cs typeface="Arial" pitchFamily="34" charset="0"/>
            </a:endParaRPr>
          </a:p>
          <a:p>
            <a:pPr eaLnBrk="1" hangingPunct="1">
              <a:defRPr/>
            </a:pPr>
            <a:endParaRPr lang="sl-SI" sz="2200" dirty="0">
              <a:solidFill>
                <a:srgbClr val="7030A0"/>
              </a:solidFill>
              <a:effectLst/>
            </a:endParaRPr>
          </a:p>
          <a:p>
            <a:pPr eaLnBrk="1" hangingPunct="1">
              <a:buFontTx/>
              <a:buNone/>
              <a:defRPr/>
            </a:pPr>
            <a:r>
              <a:rPr lang="sl-SI" sz="2200" dirty="0"/>
              <a:t>                                  </a:t>
            </a:r>
          </a:p>
          <a:p>
            <a:pPr algn="ctr" eaLnBrk="1" hangingPunct="1">
              <a:buFontTx/>
              <a:buNone/>
              <a:defRPr/>
            </a:pPr>
            <a:endParaRPr lang="en-US" sz="2200" dirty="0"/>
          </a:p>
        </p:txBody>
      </p:sp>
      <p:pic>
        <p:nvPicPr>
          <p:cNvPr id="3" name="Slika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07306" y="593988"/>
            <a:ext cx="1575377" cy="2266509"/>
          </a:xfrm>
          <a:prstGeom prst="rect">
            <a:avLst/>
          </a:prstGeom>
        </p:spPr>
      </p:pic>
      <p:sp>
        <p:nvSpPr>
          <p:cNvPr id="6" name="Naslov 1"/>
          <p:cNvSpPr txBox="1">
            <a:spLocks/>
          </p:cNvSpPr>
          <p:nvPr/>
        </p:nvSpPr>
        <p:spPr>
          <a:xfrm>
            <a:off x="0" y="293259"/>
            <a:ext cx="1079499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POSEBNI POGOJI ZA VPIS </a:t>
            </a:r>
            <a:endParaRPr lang="en-US" dirty="0">
              <a:solidFill>
                <a:srgbClr val="002060"/>
              </a:solidFill>
            </a:endParaRPr>
          </a:p>
        </p:txBody>
      </p:sp>
      <p:sp>
        <p:nvSpPr>
          <p:cNvPr id="12" name="Rectangle 3"/>
          <p:cNvSpPr txBox="1">
            <a:spLocks noChangeArrowheads="1"/>
          </p:cNvSpPr>
          <p:nvPr/>
        </p:nvSpPr>
        <p:spPr>
          <a:xfrm>
            <a:off x="739093" y="3860801"/>
            <a:ext cx="7515743" cy="213359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defRPr/>
            </a:pPr>
            <a:r>
              <a:rPr lang="sl-SI" sz="2200" dirty="0">
                <a:solidFill>
                  <a:srgbClr val="7030A0"/>
                </a:solidFill>
                <a:cs typeface="Arial" charset="0"/>
              </a:rPr>
              <a:t>Preizkus nadarjenosti oz. posebnih spretnosti:</a:t>
            </a:r>
          </a:p>
          <a:p>
            <a:pPr>
              <a:lnSpc>
                <a:spcPts val="2400"/>
              </a:lnSpc>
              <a:buClr>
                <a:schemeClr val="bg2"/>
              </a:buClr>
              <a:buFont typeface="Wingdings" panose="05000000000000000000" pitchFamily="2" charset="2"/>
              <a:buChar char="§"/>
              <a:defRPr/>
            </a:pPr>
            <a:r>
              <a:rPr lang="sl-SI" sz="2200" b="0" dirty="0">
                <a:cs typeface="Arial" charset="0"/>
              </a:rPr>
              <a:t>Tehnik zobne protetike, </a:t>
            </a:r>
          </a:p>
          <a:p>
            <a:pPr>
              <a:lnSpc>
                <a:spcPts val="2400"/>
              </a:lnSpc>
              <a:buClr>
                <a:schemeClr val="bg2"/>
              </a:buClr>
              <a:buFont typeface="Wingdings" panose="05000000000000000000" pitchFamily="2" charset="2"/>
              <a:buChar char="§"/>
              <a:defRPr/>
            </a:pPr>
            <a:r>
              <a:rPr lang="sl-SI" sz="2200" b="0" dirty="0">
                <a:cs typeface="Arial" charset="0"/>
              </a:rPr>
              <a:t>Tehnik oblikovanja, </a:t>
            </a:r>
          </a:p>
          <a:p>
            <a:pPr>
              <a:lnSpc>
                <a:spcPts val="2400"/>
              </a:lnSpc>
              <a:buClr>
                <a:schemeClr val="bg2"/>
              </a:buClr>
              <a:buFont typeface="Wingdings" panose="05000000000000000000" pitchFamily="2" charset="2"/>
              <a:buChar char="§"/>
              <a:defRPr/>
            </a:pPr>
            <a:r>
              <a:rPr lang="sl-SI" sz="2200" b="0" dirty="0">
                <a:cs typeface="Arial" charset="0"/>
              </a:rPr>
              <a:t>Fotografski tehnik, </a:t>
            </a:r>
          </a:p>
          <a:p>
            <a:pPr>
              <a:lnSpc>
                <a:spcPts val="2400"/>
              </a:lnSpc>
              <a:buClr>
                <a:schemeClr val="bg2"/>
              </a:buClr>
              <a:buFont typeface="Wingdings" panose="05000000000000000000" pitchFamily="2" charset="2"/>
              <a:buChar char="§"/>
              <a:defRPr/>
            </a:pPr>
            <a:r>
              <a:rPr lang="sl-SI" sz="2200" b="0" dirty="0">
                <a:cs typeface="Arial" charset="0"/>
              </a:rPr>
              <a:t>Umetniška gimnazija: likovna, glasbena, plesna smer.</a:t>
            </a:r>
            <a:endParaRPr lang="en-US" sz="2200" b="0" dirty="0"/>
          </a:p>
        </p:txBody>
      </p:sp>
      <p:sp>
        <p:nvSpPr>
          <p:cNvPr id="2" name="TextBox 1"/>
          <p:cNvSpPr txBox="1"/>
          <p:nvPr/>
        </p:nvSpPr>
        <p:spPr>
          <a:xfrm>
            <a:off x="8850343" y="5259618"/>
            <a:ext cx="3100764" cy="1200329"/>
          </a:xfrm>
          <a:prstGeom prst="rect">
            <a:avLst/>
          </a:prstGeom>
          <a:noFill/>
        </p:spPr>
        <p:txBody>
          <a:bodyPr wrap="square" rtlCol="0">
            <a:spAutoFit/>
          </a:bodyPr>
          <a:lstStyle/>
          <a:p>
            <a:r>
              <a:rPr lang="en-US" sz="2400" b="1" dirty="0">
                <a:solidFill>
                  <a:srgbClr val="002060"/>
                </a:solidFill>
              </a:rPr>
              <a:t>PRIJAVA </a:t>
            </a:r>
            <a:r>
              <a:rPr lang="sl-SI" sz="2400" b="1" dirty="0">
                <a:solidFill>
                  <a:srgbClr val="002060"/>
                </a:solidFill>
              </a:rPr>
              <a:t>DO 4. </a:t>
            </a:r>
            <a:r>
              <a:rPr lang="en-US" sz="2400" b="1" dirty="0">
                <a:solidFill>
                  <a:srgbClr val="002060"/>
                </a:solidFill>
              </a:rPr>
              <a:t>3</a:t>
            </a:r>
            <a:r>
              <a:rPr lang="sl-SI" sz="2400" b="1" dirty="0">
                <a:solidFill>
                  <a:srgbClr val="002060"/>
                </a:solidFill>
              </a:rPr>
              <a:t>.</a:t>
            </a:r>
            <a:r>
              <a:rPr lang="en-US" sz="2400" b="1" dirty="0">
                <a:solidFill>
                  <a:srgbClr val="002060"/>
                </a:solidFill>
              </a:rPr>
              <a:t>, </a:t>
            </a:r>
            <a:endParaRPr lang="sl-SI" sz="2400" b="1" dirty="0">
              <a:solidFill>
                <a:srgbClr val="002060"/>
              </a:solidFill>
            </a:endParaRPr>
          </a:p>
          <a:p>
            <a:r>
              <a:rPr lang="sl-SI" sz="2400" b="1" dirty="0">
                <a:solidFill>
                  <a:srgbClr val="002060"/>
                </a:solidFill>
              </a:rPr>
              <a:t>NA ŠOLO, NA KATERO SE ŽELITE VPISATI</a:t>
            </a:r>
            <a:endParaRPr lang="sl-SI" dirty="0">
              <a:solidFill>
                <a:srgbClr val="002060"/>
              </a:solidFill>
            </a:endParaRPr>
          </a:p>
        </p:txBody>
      </p:sp>
      <p:sp>
        <p:nvSpPr>
          <p:cNvPr id="7" name="PoljeZBesedilom 6"/>
          <p:cNvSpPr txBox="1"/>
          <p:nvPr/>
        </p:nvSpPr>
        <p:spPr>
          <a:xfrm>
            <a:off x="8690332" y="3043926"/>
            <a:ext cx="2283566" cy="2215991"/>
          </a:xfrm>
          <a:prstGeom prst="rect">
            <a:avLst/>
          </a:prstGeom>
          <a:noFill/>
        </p:spPr>
        <p:txBody>
          <a:bodyPr wrap="square" rtlCol="0">
            <a:spAutoFit/>
          </a:bodyPr>
          <a:lstStyle/>
          <a:p>
            <a:r>
              <a:rPr lang="sl-SI" dirty="0"/>
              <a:t>Vsi obrazci so na spletni strani ministrstva</a:t>
            </a:r>
            <a:r>
              <a:rPr lang="en-US" dirty="0"/>
              <a:t>:</a:t>
            </a:r>
          </a:p>
          <a:p>
            <a:r>
              <a:rPr lang="sl-SI" sz="1400" b="1" dirty="0">
                <a:solidFill>
                  <a:srgbClr val="002060"/>
                </a:solidFill>
                <a:sym typeface="Wingdings" panose="05000000000000000000" pitchFamily="2" charset="2"/>
              </a:rPr>
              <a:t>Prijavnice in obrazci</a:t>
            </a:r>
            <a:r>
              <a:rPr lang="sl-SI" sz="1400" dirty="0">
                <a:solidFill>
                  <a:srgbClr val="002060"/>
                </a:solidFill>
                <a:sym typeface="Wingdings" panose="05000000000000000000" pitchFamily="2" charset="2"/>
              </a:rPr>
              <a:t>  </a:t>
            </a:r>
            <a:r>
              <a:rPr lang="sl-SI" sz="1400" dirty="0">
                <a:solidFill>
                  <a:srgbClr val="002060"/>
                </a:solidFill>
              </a:rPr>
              <a:t>Prijava za opravljanje preizkusov nadarjenosti, znanja in spretnosti in izpolnjevanje posebnih pogojev za vpis</a:t>
            </a:r>
          </a:p>
        </p:txBody>
      </p:sp>
      <p:sp>
        <p:nvSpPr>
          <p:cNvPr id="8" name="Desni zaviti oklepaj 7"/>
          <p:cNvSpPr/>
          <p:nvPr/>
        </p:nvSpPr>
        <p:spPr>
          <a:xfrm>
            <a:off x="8217387" y="3860801"/>
            <a:ext cx="175874" cy="21335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extLst>
      <p:ext uri="{BB962C8B-B14F-4D97-AF65-F5344CB8AC3E}">
        <p14:creationId xmlns:p14="http://schemas.microsoft.com/office/powerpoint/2010/main" val="28757900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598495" y="1417320"/>
            <a:ext cx="11129554" cy="4701469"/>
          </a:xfrm>
        </p:spPr>
        <p:txBody>
          <a:bodyPr>
            <a:normAutofit/>
          </a:bodyPr>
          <a:lstStyle/>
          <a:p>
            <a:pPr indent="-457200">
              <a:lnSpc>
                <a:spcPts val="2400"/>
              </a:lnSpc>
              <a:defRPr/>
            </a:pPr>
            <a:r>
              <a:rPr lang="sl-SI" sz="2200" dirty="0">
                <a:solidFill>
                  <a:srgbClr val="7030A0"/>
                </a:solidFill>
                <a:cs typeface="Arial" charset="0"/>
              </a:rPr>
              <a:t>Športni dosežki </a:t>
            </a:r>
            <a:r>
              <a:rPr lang="sl-SI" sz="2000" b="0" dirty="0">
                <a:solidFill>
                  <a:srgbClr val="7030A0"/>
                </a:solidFill>
                <a:cs typeface="Arial" charset="0"/>
              </a:rPr>
              <a:t>(kandidati morajo biti registrirani športniki, vpisani v uradno Evidenco registriranih in kategoriziranih športnikov):</a:t>
            </a:r>
          </a:p>
          <a:p>
            <a:pPr>
              <a:lnSpc>
                <a:spcPts val="2400"/>
              </a:lnSpc>
              <a:buFont typeface="Wingdings" panose="05000000000000000000" pitchFamily="2" charset="2"/>
              <a:buChar char="§"/>
              <a:defRPr/>
            </a:pPr>
            <a:r>
              <a:rPr lang="pl-PL" sz="2200" dirty="0">
                <a:solidFill>
                  <a:srgbClr val="000000"/>
                </a:solidFill>
                <a:cs typeface="Arial" pitchFamily="34" charset="0"/>
              </a:rPr>
              <a:t>Gimnazija (športni oddelek), ekonomska gimnazija (športni oddelek)</a:t>
            </a:r>
            <a:endParaRPr lang="sl-SI" sz="2200" dirty="0">
              <a:cs typeface="Arial" charset="0"/>
            </a:endParaRPr>
          </a:p>
          <a:p>
            <a:pPr indent="-457200">
              <a:lnSpc>
                <a:spcPts val="2400"/>
              </a:lnSpc>
              <a:buFont typeface="Arial" pitchFamily="34" charset="0"/>
              <a:buNone/>
              <a:defRPr/>
            </a:pPr>
            <a:endParaRPr lang="en-US" sz="2200" dirty="0">
              <a:cs typeface="Arial" charset="0"/>
            </a:endParaRPr>
          </a:p>
          <a:p>
            <a:pPr indent="-457200">
              <a:lnSpc>
                <a:spcPts val="2400"/>
              </a:lnSpc>
              <a:buFont typeface="Arial" pitchFamily="34" charset="0"/>
              <a:buNone/>
              <a:defRPr/>
            </a:pPr>
            <a:endParaRPr lang="en-US" sz="2200" dirty="0">
              <a:cs typeface="Arial" charset="0"/>
            </a:endParaRPr>
          </a:p>
          <a:p>
            <a:pPr indent="-457200">
              <a:lnSpc>
                <a:spcPts val="2400"/>
              </a:lnSpc>
              <a:buFont typeface="Arial" pitchFamily="34" charset="0"/>
              <a:buNone/>
              <a:defRPr/>
            </a:pPr>
            <a:endParaRPr lang="en-US" sz="2200" dirty="0">
              <a:cs typeface="Arial" charset="0"/>
            </a:endParaRPr>
          </a:p>
          <a:p>
            <a:pPr indent="-457200">
              <a:lnSpc>
                <a:spcPts val="2400"/>
              </a:lnSpc>
              <a:buFont typeface="Arial" pitchFamily="34" charset="0"/>
              <a:buNone/>
              <a:defRPr/>
            </a:pPr>
            <a:endParaRPr lang="sl-SI" sz="2200" dirty="0">
              <a:cs typeface="Arial" charset="0"/>
            </a:endParaRPr>
          </a:p>
          <a:p>
            <a:pPr indent="-457200">
              <a:lnSpc>
                <a:spcPts val="2400"/>
              </a:lnSpc>
              <a:buFont typeface="Arial" pitchFamily="34" charset="0"/>
              <a:buNone/>
              <a:defRPr/>
            </a:pPr>
            <a:endParaRPr lang="en-US" sz="2200" dirty="0">
              <a:cs typeface="Arial" charset="0"/>
            </a:endParaRPr>
          </a:p>
          <a:p>
            <a:pPr indent="-457200">
              <a:lnSpc>
                <a:spcPts val="2400"/>
              </a:lnSpc>
              <a:defRPr/>
            </a:pPr>
            <a:r>
              <a:rPr lang="sl-SI" sz="2200" dirty="0">
                <a:cs typeface="Arial" charset="0"/>
              </a:rPr>
              <a:t>Kandidate se na podlagi športne uspešnosti razvrsti v statuse A, B, C; </a:t>
            </a:r>
          </a:p>
          <a:p>
            <a:pPr indent="-457200">
              <a:lnSpc>
                <a:spcPts val="2400"/>
              </a:lnSpc>
              <a:defRPr/>
            </a:pPr>
            <a:r>
              <a:rPr lang="sl-SI" sz="2200" dirty="0">
                <a:cs typeface="Arial" charset="0"/>
              </a:rPr>
              <a:t>statusa A in B jim v primeru omejitve vpisa v izbirnem postopku</a:t>
            </a:r>
          </a:p>
          <a:p>
            <a:pPr indent="-457200">
              <a:lnSpc>
                <a:spcPts val="2400"/>
              </a:lnSpc>
              <a:defRPr/>
            </a:pPr>
            <a:r>
              <a:rPr lang="sl-SI" sz="2200" dirty="0">
                <a:cs typeface="Arial" charset="0"/>
              </a:rPr>
              <a:t>prineseta dodatne točke.</a:t>
            </a:r>
          </a:p>
        </p:txBody>
      </p:sp>
      <p:sp>
        <p:nvSpPr>
          <p:cNvPr id="10" name="PoljeZBesedilom 7"/>
          <p:cNvSpPr txBox="1"/>
          <p:nvPr/>
        </p:nvSpPr>
        <p:spPr>
          <a:xfrm>
            <a:off x="1904424" y="2760826"/>
            <a:ext cx="8517696" cy="1631216"/>
          </a:xfrm>
          <a:prstGeom prst="rect">
            <a:avLst/>
          </a:prstGeom>
          <a:noFill/>
        </p:spPr>
        <p:txBody>
          <a:bodyPr wrap="square" rtlCol="0">
            <a:spAutoFit/>
          </a:bodyPr>
          <a:lstStyle/>
          <a:p>
            <a:pPr marL="342900" indent="-342900">
              <a:lnSpc>
                <a:spcPts val="2400"/>
              </a:lnSpc>
              <a:spcBef>
                <a:spcPts val="800"/>
              </a:spcBef>
              <a:buFont typeface="Arial" panose="020B0604020202020204" pitchFamily="34" charset="0"/>
              <a:buChar char="•"/>
              <a:defRPr/>
            </a:pPr>
            <a:r>
              <a:rPr lang="sl-SI" sz="2200" b="1" dirty="0">
                <a:solidFill>
                  <a:srgbClr val="7030A0"/>
                </a:solidFill>
                <a:cs typeface="Arial" pitchFamily="34" charset="0"/>
              </a:rPr>
              <a:t>potrdilo nacionalne panožne športne zveze</a:t>
            </a:r>
            <a:r>
              <a:rPr lang="sl-SI" sz="2200" dirty="0">
                <a:solidFill>
                  <a:srgbClr val="7030A0"/>
                </a:solidFill>
                <a:cs typeface="Arial" pitchFamily="34" charset="0"/>
              </a:rPr>
              <a:t>, ki vsebuje:</a:t>
            </a:r>
          </a:p>
          <a:p>
            <a:pPr>
              <a:lnSpc>
                <a:spcPts val="2400"/>
              </a:lnSpc>
              <a:spcBef>
                <a:spcPts val="800"/>
              </a:spcBef>
              <a:defRPr/>
            </a:pPr>
            <a:r>
              <a:rPr lang="sl-SI" sz="2200" b="1" dirty="0">
                <a:solidFill>
                  <a:srgbClr val="7030A0"/>
                </a:solidFill>
                <a:cs typeface="Arial" pitchFamily="34" charset="0"/>
              </a:rPr>
              <a:t>- izjavo trenerja </a:t>
            </a:r>
            <a:r>
              <a:rPr lang="sl-SI" sz="2200" dirty="0">
                <a:solidFill>
                  <a:srgbClr val="7030A0"/>
                </a:solidFill>
                <a:cs typeface="Arial" pitchFamily="34" charset="0"/>
              </a:rPr>
              <a:t>o sodelovanju s športnim koordinatorjem in</a:t>
            </a:r>
          </a:p>
          <a:p>
            <a:pPr marL="342000" indent="-457200">
              <a:lnSpc>
                <a:spcPts val="2400"/>
              </a:lnSpc>
              <a:spcBef>
                <a:spcPts val="800"/>
              </a:spcBef>
              <a:buFont typeface="Arial" pitchFamily="34" charset="0"/>
              <a:buNone/>
              <a:defRPr/>
            </a:pPr>
            <a:r>
              <a:rPr lang="sl-SI" sz="2200" dirty="0">
                <a:solidFill>
                  <a:srgbClr val="7030A0"/>
                </a:solidFill>
                <a:cs typeface="Arial" pitchFamily="34" charset="0"/>
              </a:rPr>
              <a:t>- podatke o doseženih </a:t>
            </a:r>
            <a:r>
              <a:rPr lang="sl-SI" sz="2200" b="1" dirty="0">
                <a:solidFill>
                  <a:srgbClr val="7030A0"/>
                </a:solidFill>
                <a:cs typeface="Arial" pitchFamily="34" charset="0"/>
              </a:rPr>
              <a:t>športnih rezultatih </a:t>
            </a:r>
            <a:r>
              <a:rPr lang="sl-SI" sz="2200" dirty="0">
                <a:solidFill>
                  <a:srgbClr val="7030A0"/>
                </a:solidFill>
                <a:cs typeface="Arial" pitchFamily="34" charset="0"/>
              </a:rPr>
              <a:t>kandidata </a:t>
            </a:r>
          </a:p>
          <a:p>
            <a:pPr marL="342000" indent="-457200">
              <a:lnSpc>
                <a:spcPts val="2400"/>
              </a:lnSpc>
              <a:spcBef>
                <a:spcPts val="800"/>
              </a:spcBef>
              <a:buFont typeface="Arial" pitchFamily="34" charset="0"/>
              <a:buNone/>
              <a:defRPr/>
            </a:pPr>
            <a:r>
              <a:rPr lang="sl-SI" sz="2200" b="1" u="sng" dirty="0">
                <a:solidFill>
                  <a:srgbClr val="C00000"/>
                </a:solidFill>
                <a:cs typeface="Arial" pitchFamily="34" charset="0"/>
              </a:rPr>
              <a:t>v zadnjih dveh letih</a:t>
            </a:r>
            <a:endParaRPr lang="sl-SI" sz="2200" b="1" u="sng" dirty="0">
              <a:solidFill>
                <a:srgbClr val="C00000"/>
              </a:solidFill>
            </a:endParaRPr>
          </a:p>
        </p:txBody>
      </p:sp>
      <p:sp>
        <p:nvSpPr>
          <p:cNvPr id="2" name="Desni zaviti oklepaj 1"/>
          <p:cNvSpPr/>
          <p:nvPr/>
        </p:nvSpPr>
        <p:spPr>
          <a:xfrm>
            <a:off x="9530335" y="3148226"/>
            <a:ext cx="193779" cy="5486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6" name="Naslov 1"/>
          <p:cNvSpPr txBox="1">
            <a:spLocks/>
          </p:cNvSpPr>
          <p:nvPr/>
        </p:nvSpPr>
        <p:spPr>
          <a:xfrm>
            <a:off x="-397719" y="547714"/>
            <a:ext cx="11163295" cy="75850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POSEBNI POGOJI ZA VPIS</a:t>
            </a:r>
            <a:endParaRPr lang="en-US" dirty="0">
              <a:solidFill>
                <a:srgbClr val="002060"/>
              </a:solidFill>
            </a:endParaRPr>
          </a:p>
        </p:txBody>
      </p:sp>
      <p:sp>
        <p:nvSpPr>
          <p:cNvPr id="4" name="PoljeZBesedilom 3"/>
          <p:cNvSpPr txBox="1"/>
          <p:nvPr/>
        </p:nvSpPr>
        <p:spPr>
          <a:xfrm>
            <a:off x="9896311" y="2453050"/>
            <a:ext cx="2079625" cy="1938992"/>
          </a:xfrm>
          <a:prstGeom prst="rect">
            <a:avLst/>
          </a:prstGeom>
          <a:noFill/>
        </p:spPr>
        <p:txBody>
          <a:bodyPr wrap="square" rtlCol="0">
            <a:spAutoFit/>
          </a:bodyPr>
          <a:lstStyle/>
          <a:p>
            <a:r>
              <a:rPr lang="sl-SI" dirty="0"/>
              <a:t>Obrazci na spletni strani ministrstva</a:t>
            </a:r>
            <a:r>
              <a:rPr lang="en-US" dirty="0"/>
              <a:t>:</a:t>
            </a:r>
          </a:p>
          <a:p>
            <a:r>
              <a:rPr lang="sl-SI" sz="1400" b="1" dirty="0">
                <a:solidFill>
                  <a:srgbClr val="002060"/>
                </a:solidFill>
                <a:sym typeface="Wingdings" panose="05000000000000000000" pitchFamily="2" charset="2"/>
              </a:rPr>
              <a:t>Prijavnice in obrazci </a:t>
            </a:r>
            <a:r>
              <a:rPr lang="sl-SI" sz="1400" dirty="0">
                <a:solidFill>
                  <a:srgbClr val="002060"/>
                </a:solidFill>
                <a:sym typeface="Wingdings" panose="05000000000000000000" pitchFamily="2" charset="2"/>
              </a:rPr>
              <a:t> </a:t>
            </a:r>
            <a:r>
              <a:rPr lang="sl-SI" sz="1400" dirty="0">
                <a:solidFill>
                  <a:srgbClr val="002060"/>
                </a:solidFill>
              </a:rPr>
              <a:t>Prijava za opravljanje preizkusov nadarjenosti, znanja in spretnosti in izpolnjevanje posebnih pogojev za vpis</a:t>
            </a:r>
          </a:p>
        </p:txBody>
      </p:sp>
      <p:sp>
        <p:nvSpPr>
          <p:cNvPr id="8" name="PoljeZBesedilom 7"/>
          <p:cNvSpPr txBox="1"/>
          <p:nvPr/>
        </p:nvSpPr>
        <p:spPr>
          <a:xfrm>
            <a:off x="235179" y="2976269"/>
            <a:ext cx="1895830" cy="1200329"/>
          </a:xfrm>
          <a:prstGeom prst="rect">
            <a:avLst/>
          </a:prstGeom>
          <a:noFill/>
        </p:spPr>
        <p:txBody>
          <a:bodyPr wrap="square" rtlCol="0">
            <a:spAutoFit/>
          </a:bodyPr>
          <a:lstStyle/>
          <a:p>
            <a:r>
              <a:rPr lang="sl-SI" sz="2400" b="1" dirty="0">
                <a:solidFill>
                  <a:srgbClr val="002060"/>
                </a:solidFill>
              </a:rPr>
              <a:t>DO 4. 3. POTREBNO </a:t>
            </a:r>
          </a:p>
          <a:p>
            <a:r>
              <a:rPr lang="sl-SI" sz="2400" b="1" dirty="0">
                <a:solidFill>
                  <a:srgbClr val="002060"/>
                </a:solidFill>
              </a:rPr>
              <a:t>POSLATI:</a:t>
            </a:r>
          </a:p>
        </p:txBody>
      </p:sp>
      <p:sp>
        <p:nvSpPr>
          <p:cNvPr id="9" name="PoljeZBesedilom 8"/>
          <p:cNvSpPr txBox="1"/>
          <p:nvPr/>
        </p:nvSpPr>
        <p:spPr>
          <a:xfrm>
            <a:off x="9627224" y="4701059"/>
            <a:ext cx="1734838" cy="1015663"/>
          </a:xfrm>
          <a:prstGeom prst="rect">
            <a:avLst/>
          </a:prstGeom>
          <a:noFill/>
        </p:spPr>
        <p:txBody>
          <a:bodyPr wrap="square" rtlCol="0">
            <a:spAutoFit/>
          </a:bodyPr>
          <a:lstStyle/>
          <a:p>
            <a:pPr algn="r"/>
            <a:r>
              <a:rPr lang="sl-SI" sz="2000" b="1" dirty="0">
                <a:solidFill>
                  <a:srgbClr val="7030A0"/>
                </a:solidFill>
                <a:latin typeface="Arial" charset="0"/>
                <a:cs typeface="Arial" charset="0"/>
              </a:rPr>
              <a:t>+ </a:t>
            </a:r>
            <a:r>
              <a:rPr lang="sl-SI" sz="2000" b="1" u="sng" dirty="0">
                <a:solidFill>
                  <a:srgbClr val="7030A0"/>
                </a:solidFill>
                <a:latin typeface="Arial" charset="0"/>
                <a:cs typeface="Arial" charset="0"/>
              </a:rPr>
              <a:t>razgovor</a:t>
            </a:r>
            <a:r>
              <a:rPr lang="sl-SI" sz="2000" b="1" dirty="0">
                <a:solidFill>
                  <a:srgbClr val="7030A0"/>
                </a:solidFill>
                <a:latin typeface="Arial" charset="0"/>
                <a:cs typeface="Arial" charset="0"/>
              </a:rPr>
              <a:t> z učenci na gimnaziji</a:t>
            </a:r>
          </a:p>
        </p:txBody>
      </p:sp>
    </p:spTree>
    <p:extLst>
      <p:ext uri="{BB962C8B-B14F-4D97-AF65-F5344CB8AC3E}">
        <p14:creationId xmlns:p14="http://schemas.microsoft.com/office/powerpoint/2010/main" val="345963719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85752" y="2053453"/>
            <a:ext cx="11595100" cy="4216720"/>
          </a:xfrm>
        </p:spPr>
        <p:txBody>
          <a:bodyPr>
            <a:normAutofit/>
          </a:bodyPr>
          <a:lstStyle/>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b="1" dirty="0" smtClean="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dirty="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b="1" dirty="0" smtClean="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dirty="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b="1" dirty="0" smtClean="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dirty="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b="1" dirty="0" smtClean="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dirty="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b="1" dirty="0" smtClean="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b="1" dirty="0">
              <a:solidFill>
                <a:srgbClr val="7030A0"/>
              </a:solidFill>
              <a:cs typeface="Arial" panose="020B0604020202020204" pitchFamily="34" charset="0"/>
            </a:endParaRPr>
          </a:p>
          <a:p>
            <a:pPr marL="0" lvl="0" indent="0"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000" b="1" dirty="0">
              <a:solidFill>
                <a:srgbClr val="7030A0"/>
              </a:solidFill>
              <a:cs typeface="Arial" panose="020B0604020202020204" pitchFamily="34" charset="0"/>
            </a:endParaRPr>
          </a:p>
          <a:p>
            <a:pPr marL="0" lvl="0" indent="0" algn="r" eaLnBrk="1" hangingPunct="1">
              <a:spcBef>
                <a:spcPts val="635"/>
              </a:spcBef>
              <a:buClr>
                <a:srgbClr val="F49100"/>
              </a:buClr>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200" b="0" dirty="0">
                <a:solidFill>
                  <a:srgbClr val="7030A0"/>
                </a:solidFill>
                <a:cs typeface="Arial" panose="020B0604020202020204" pitchFamily="34" charset="0"/>
              </a:rPr>
              <a:t>Prijavo za opravljanje preizkusa oz. dokazila o športnih dosežkih </a:t>
            </a:r>
            <a:r>
              <a:rPr lang="sl-SI" altLang="sl-SI" sz="2200" dirty="0">
                <a:solidFill>
                  <a:srgbClr val="7030A0"/>
                </a:solidFill>
                <a:cs typeface="Arial" panose="020B0604020202020204" pitchFamily="34" charset="0"/>
              </a:rPr>
              <a:t>oddajo tudi učenci</a:t>
            </a:r>
            <a:r>
              <a:rPr lang="sl-SI" altLang="sl-SI" sz="2200" b="0" dirty="0">
                <a:solidFill>
                  <a:srgbClr val="7030A0"/>
                </a:solidFill>
                <a:cs typeface="Arial" panose="020B0604020202020204" pitchFamily="34" charset="0"/>
              </a:rPr>
              <a:t>, ki bodo prijavo o vpisu oddali na šolo, kjer ni potrebno opravljati preizkusa, a obstaja </a:t>
            </a:r>
            <a:r>
              <a:rPr lang="sl-SI" altLang="sl-SI" sz="2200" dirty="0">
                <a:solidFill>
                  <a:srgbClr val="7030A0"/>
                </a:solidFill>
                <a:cs typeface="Arial" panose="020B0604020202020204" pitchFamily="34" charset="0"/>
              </a:rPr>
              <a:t>možnost, da jo bodo v prenosnem roku (do 6. 5.) prenesli na program, kjer se zahteva preizkus </a:t>
            </a:r>
            <a:r>
              <a:rPr lang="sl-SI" altLang="sl-SI" sz="2200" b="0" dirty="0">
                <a:solidFill>
                  <a:srgbClr val="7030A0"/>
                </a:solidFill>
                <a:cs typeface="Arial" panose="020B0604020202020204" pitchFamily="34" charset="0"/>
              </a:rPr>
              <a:t>ali pa bodo </a:t>
            </a:r>
            <a:r>
              <a:rPr lang="sl-SI" altLang="sl-SI" sz="2200" dirty="0">
                <a:solidFill>
                  <a:srgbClr val="7030A0"/>
                </a:solidFill>
                <a:cs typeface="Arial" panose="020B0604020202020204" pitchFamily="34" charset="0"/>
              </a:rPr>
              <a:t>le-tega navedli v morebitnem drugem krogu </a:t>
            </a:r>
            <a:r>
              <a:rPr lang="sl-SI" altLang="sl-SI" sz="2200" b="0" dirty="0">
                <a:solidFill>
                  <a:srgbClr val="7030A0"/>
                </a:solidFill>
                <a:cs typeface="Arial" panose="020B0604020202020204" pitchFamily="34" charset="0"/>
              </a:rPr>
              <a:t>izbirnega postopka.</a:t>
            </a:r>
          </a:p>
          <a:p>
            <a:pPr marL="0" lvl="0" indent="0" eaLnBrk="1" hangingPunct="1">
              <a:buNone/>
            </a:pPr>
            <a:endParaRPr lang="sl-SI" altLang="sl-SI" sz="1000" b="1" dirty="0">
              <a:solidFill>
                <a:srgbClr val="FF0000"/>
              </a:solidFill>
            </a:endParaRPr>
          </a:p>
        </p:txBody>
      </p:sp>
      <p:sp>
        <p:nvSpPr>
          <p:cNvPr id="4" name="Naslov 1"/>
          <p:cNvSpPr txBox="1">
            <a:spLocks/>
          </p:cNvSpPr>
          <p:nvPr/>
        </p:nvSpPr>
        <p:spPr>
          <a:xfrm>
            <a:off x="685804" y="462713"/>
            <a:ext cx="1079499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POMEMBNI DATUMI za opravljanje preizkusov nadarjenosti in posredovanje dokazil o športnih dosežkih</a:t>
            </a:r>
          </a:p>
        </p:txBody>
      </p:sp>
      <p:graphicFrame>
        <p:nvGraphicFramePr>
          <p:cNvPr id="5" name="Tabela 4">
            <a:extLst>
              <a:ext uri="{FF2B5EF4-FFF2-40B4-BE49-F238E27FC236}">
                <a16:creationId xmlns:a16="http://schemas.microsoft.com/office/drawing/2014/main" id="{62B87F1A-6419-44D9-BFB5-9A25CE77EB68}"/>
              </a:ext>
            </a:extLst>
          </p:cNvPr>
          <p:cNvGraphicFramePr>
            <a:graphicFrameLocks noGrp="1"/>
          </p:cNvGraphicFramePr>
          <p:nvPr>
            <p:extLst>
              <p:ext uri="{D42A27DB-BD31-4B8C-83A1-F6EECF244321}">
                <p14:modId xmlns:p14="http://schemas.microsoft.com/office/powerpoint/2010/main" val="3513068353"/>
              </p:ext>
            </p:extLst>
          </p:nvPr>
        </p:nvGraphicFramePr>
        <p:xfrm>
          <a:off x="685804" y="1965544"/>
          <a:ext cx="10985500" cy="2275202"/>
        </p:xfrm>
        <a:graphic>
          <a:graphicData uri="http://schemas.openxmlformats.org/drawingml/2006/table">
            <a:tbl>
              <a:tblPr firstRow="1" bandRow="1">
                <a:tableStyleId>{5C22544A-7EE6-4342-B048-85BDC9FD1C3A}</a:tableStyleId>
              </a:tblPr>
              <a:tblGrid>
                <a:gridCol w="2717798">
                  <a:extLst>
                    <a:ext uri="{9D8B030D-6E8A-4147-A177-3AD203B41FA5}">
                      <a16:colId xmlns:a16="http://schemas.microsoft.com/office/drawing/2014/main" val="20000"/>
                    </a:ext>
                  </a:extLst>
                </a:gridCol>
                <a:gridCol w="8267702">
                  <a:extLst>
                    <a:ext uri="{9D8B030D-6E8A-4147-A177-3AD203B41FA5}">
                      <a16:colId xmlns:a16="http://schemas.microsoft.com/office/drawing/2014/main" val="20001"/>
                    </a:ext>
                  </a:extLst>
                </a:gridCol>
              </a:tblGrid>
              <a:tr h="791902">
                <a:tc>
                  <a:txBody>
                    <a:bodyPr/>
                    <a:lstStyle/>
                    <a:p>
                      <a:r>
                        <a:rPr lang="sl-SI" sz="1800" b="1" baseline="0" dirty="0" smtClean="0">
                          <a:solidFill>
                            <a:schemeClr val="tx1"/>
                          </a:solidFill>
                          <a:latin typeface="Arial" pitchFamily="34" charset="0"/>
                          <a:cs typeface="Arial" pitchFamily="34" charset="0"/>
                        </a:rPr>
                        <a:t>DO 4. MARCA</a:t>
                      </a:r>
                      <a:endParaRPr lang="sl-SI" sz="1800" b="1" baseline="0" dirty="0">
                        <a:solidFill>
                          <a:schemeClr val="tx1"/>
                        </a:solidFill>
                        <a:latin typeface="Arial" pitchFamily="34" charset="0"/>
                        <a:cs typeface="Arial" pitchFamily="34" charset="0"/>
                      </a:endParaRPr>
                    </a:p>
                  </a:txBody>
                  <a:tcPr marL="91436" marR="91436" marT="45705" marB="45705">
                    <a:lnB w="12700"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altLang="sl-SI"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Prijava</a:t>
                      </a:r>
                      <a:r>
                        <a:rPr kumimoji="0" lang="sl-SI" altLang="sl-SI"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na opravljanje preizkusa posebne nadarjenosti / ugotavljanje </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altLang="sl-SI"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izpolnjevanja športnih pogojev (prek pošte na srednjo šolo)</a:t>
                      </a:r>
                      <a:endParaRPr kumimoji="0" lang="sl-SI" altLang="sl-S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436" marR="91436" marT="45705" marB="45705">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82535">
                <a:tc>
                  <a:txBody>
                    <a:bodyPr/>
                    <a:lstStyle/>
                    <a:p>
                      <a:r>
                        <a:rPr lang="sl-SI" sz="1800" b="1" dirty="0" smtClean="0">
                          <a:latin typeface="Arial" pitchFamily="34" charset="0"/>
                          <a:cs typeface="Arial" pitchFamily="34" charset="0"/>
                        </a:rPr>
                        <a:t>MED 8. IN 22. MARCEM</a:t>
                      </a:r>
                      <a:endParaRPr lang="sl-SI" sz="1800" b="1" dirty="0">
                        <a:latin typeface="Arial" pitchFamily="34" charset="0"/>
                        <a:cs typeface="Arial" pitchFamily="34" charset="0"/>
                      </a:endParaRPr>
                    </a:p>
                  </a:txBody>
                  <a:tcPr marL="91436" marR="91436" marT="45705" marB="45705">
                    <a:lnT w="12700" cap="flat" cmpd="sng" algn="ctr">
                      <a:solidFill>
                        <a:schemeClr val="bg1"/>
                      </a:solidFill>
                      <a:prstDash val="solid"/>
                      <a:round/>
                      <a:headEnd type="none" w="med" len="med"/>
                      <a:tailEnd type="none" w="med" len="med"/>
                    </a:lnT>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sz="18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Preizkusi</a:t>
                      </a:r>
                      <a:r>
                        <a:rPr kumimoji="0" lang="sl-SI" sz="18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posebne nadarjenosti ter </a:t>
                      </a:r>
                      <a:r>
                        <a:rPr kumimoji="0" lang="sl-SI" sz="18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ugotavljanje izpolnjevanja pogojev </a:t>
                      </a:r>
                      <a:r>
                        <a:rPr kumimoji="0" lang="sl-SI" sz="18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za </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sz="18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športne oddelke</a:t>
                      </a:r>
                      <a:endParaRPr kumimoji="0" lang="sl-SI"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436" marR="91436" marT="45705" marB="45705">
                    <a:lnT w="12700" cap="flat" cmpd="sng" algn="ctr">
                      <a:solidFill>
                        <a:schemeClr val="bg1"/>
                      </a:solidFill>
                      <a:prstDash val="solid"/>
                      <a:round/>
                      <a:headEnd type="none" w="med" len="med"/>
                      <a:tailEnd type="none" w="med" len="med"/>
                    </a:lnT>
                    <a:solidFill>
                      <a:srgbClr val="CCECFF"/>
                    </a:solidFill>
                  </a:tcPr>
                </a:tc>
                <a:extLst>
                  <a:ext uri="{0D108BD9-81ED-4DB2-BD59-A6C34878D82A}">
                    <a16:rowId xmlns:a16="http://schemas.microsoft.com/office/drawing/2014/main" val="10002"/>
                  </a:ext>
                </a:extLst>
              </a:tr>
              <a:tr h="394778">
                <a:tc>
                  <a:txBody>
                    <a:bodyPr/>
                    <a:lstStyle/>
                    <a:p>
                      <a:r>
                        <a:rPr lang="sl-SI" sz="1800" b="1" dirty="0" smtClean="0">
                          <a:latin typeface="Arial" pitchFamily="34" charset="0"/>
                          <a:cs typeface="Arial" pitchFamily="34" charset="0"/>
                        </a:rPr>
                        <a:t>DO 28. MARCA</a:t>
                      </a:r>
                      <a:endParaRPr lang="sl-SI" sz="1800" b="1" dirty="0">
                        <a:latin typeface="Arial" pitchFamily="34" charset="0"/>
                        <a:cs typeface="Arial" pitchFamily="34" charset="0"/>
                      </a:endParaRPr>
                    </a:p>
                  </a:txBody>
                  <a:tcPr marL="91436" marR="91436" marT="45705" marB="45705">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sz="18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Srednje šole izdajo </a:t>
                      </a:r>
                      <a:r>
                        <a:rPr kumimoji="0" lang="sl-SI" sz="18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potrdila</a:t>
                      </a:r>
                      <a:r>
                        <a:rPr kumimoji="0" lang="sl-SI" sz="18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o opravljenih preizkusih / o izpolnjevanju </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sz="18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pogojev za vpis v športni oddelek</a:t>
                      </a:r>
                      <a:endParaRPr kumimoji="0" lang="sl-SI"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436" marR="91436" marT="45705" marB="45705">
                    <a:solidFill>
                      <a:srgbClr val="CCEC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3822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959103" y="338785"/>
            <a:ext cx="3781331" cy="1144921"/>
          </a:xfrm>
        </p:spPr>
        <p:txBody>
          <a:bodyPr vert="horz" wrap="square" lIns="0" tIns="35206" rIns="0" bIns="0" numCol="1" anchor="ctr" anchorCtr="0" compatLnSpc="1">
            <a:prstTxWarp prst="textNoShape">
              <a:avLst/>
            </a:prstTxWarp>
            <a:normAutofit/>
          </a:bodyPr>
          <a:lstStyle/>
          <a:p>
            <a:pPr eaLnBrk="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dirty="0">
                <a:solidFill>
                  <a:srgbClr val="002060"/>
                </a:solidFill>
              </a:rPr>
              <a:t>Kje Najti informacije</a:t>
            </a:r>
          </a:p>
        </p:txBody>
      </p:sp>
      <p:sp>
        <p:nvSpPr>
          <p:cNvPr id="16387" name="Rectangle 2"/>
          <p:cNvSpPr>
            <a:spLocks noGrp="1" noChangeArrowheads="1"/>
          </p:cNvSpPr>
          <p:nvPr>
            <p:ph idx="1"/>
          </p:nvPr>
        </p:nvSpPr>
        <p:spPr>
          <a:xfrm>
            <a:off x="325665" y="1225866"/>
            <a:ext cx="5956663" cy="4482601"/>
          </a:xfrm>
        </p:spPr>
        <p:txBody>
          <a:bodyPr>
            <a:noAutofit/>
          </a:bodyPr>
          <a:lstStyle/>
          <a:p>
            <a:pPr marL="97932" indent="0" eaLnBrk="1">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800" dirty="0"/>
          </a:p>
          <a:p>
            <a:pPr marL="383682" indent="-285750">
              <a:buSzPct val="45000"/>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1800" dirty="0"/>
              <a:t>Spletna stran OŠ Naklo:</a:t>
            </a:r>
            <a:endParaRPr lang="sl-SI" altLang="sl-SI" sz="1800" dirty="0">
              <a:solidFill>
                <a:srgbClr val="FF0000"/>
              </a:solidFill>
              <a:latin typeface="Arial" panose="020B0604020202020204" pitchFamily="34" charset="0"/>
              <a:cs typeface="Arial" panose="020B0604020202020204" pitchFamily="34" charset="0"/>
              <a:hlinkClick r:id="rId3"/>
            </a:endParaRP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1800" dirty="0">
                <a:solidFill>
                  <a:srgbClr val="002060"/>
                </a:solidFill>
                <a:cs typeface="Arial" panose="020B0604020202020204" pitchFamily="34" charset="0"/>
                <a:hlinkClick r:id="rId3"/>
              </a:rPr>
              <a:t>http://www.os-naklo.si </a:t>
            </a:r>
            <a:r>
              <a:rPr lang="sl-SI" altLang="sl-SI" sz="1800" dirty="0">
                <a:solidFill>
                  <a:srgbClr val="002060"/>
                </a:solidFill>
                <a:cs typeface="Arial" panose="020B0604020202020204" pitchFamily="34" charset="0"/>
              </a:rPr>
              <a:t>(</a:t>
            </a:r>
            <a:r>
              <a:rPr lang="sl-SI" altLang="sl-SI" sz="1400" dirty="0"/>
              <a:t>Za starše </a:t>
            </a:r>
            <a:r>
              <a:rPr lang="sl-SI" altLang="sl-SI" sz="1400" dirty="0">
                <a:sym typeface="Wingdings" panose="05000000000000000000" pitchFamily="2" charset="2"/>
              </a:rPr>
              <a:t> S</a:t>
            </a:r>
            <a:r>
              <a:rPr lang="sl-SI" altLang="sl-SI" sz="1400" dirty="0"/>
              <a:t>vetovalna služba </a:t>
            </a:r>
            <a:r>
              <a:rPr lang="sl-SI" altLang="sl-SI" sz="1400" dirty="0">
                <a:sym typeface="Wingdings" panose="05000000000000000000" pitchFamily="2" charset="2"/>
              </a:rPr>
              <a:t> Svetovalni kotiček)</a:t>
            </a:r>
            <a:endParaRPr lang="sl-SI" altLang="sl-SI" sz="1400" b="0" dirty="0">
              <a:solidFill>
                <a:srgbClr val="002060"/>
              </a:solidFill>
              <a:cs typeface="Arial" panose="020B0604020202020204" pitchFamily="34" charset="0"/>
              <a:hlinkClick r:id="rId4"/>
            </a:endParaRP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b="0" dirty="0">
                <a:cs typeface="Arial" panose="020B0604020202020204" pitchFamily="34" charset="0"/>
              </a:rPr>
              <a:t>- pomembni datumi</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b="0" dirty="0">
                <a:cs typeface="Arial" panose="020B0604020202020204" pitchFamily="34" charset="0"/>
              </a:rPr>
              <a:t>- predstavitev z roditeljskega sestanka</a:t>
            </a:r>
            <a:endParaRPr lang="sl-SI" altLang="sl-SI" b="0" dirty="0">
              <a:cs typeface="Arial" panose="020B0604020202020204" pitchFamily="34" charset="0"/>
              <a:hlinkClick r:id="rId4"/>
            </a:endParaRP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800" dirty="0">
              <a:solidFill>
                <a:srgbClr val="FF0000"/>
              </a:solidFill>
              <a:cs typeface="Arial" panose="020B0604020202020204" pitchFamily="34" charset="0"/>
              <a:hlinkClick r:id="rId4"/>
            </a:endParaRPr>
          </a:p>
          <a:p>
            <a:pPr marL="383682" indent="-285750" eaLnBrk="1">
              <a:buSzPct val="45000"/>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1800" dirty="0"/>
              <a:t>Spletna stran Ministrstva za </a:t>
            </a:r>
            <a:r>
              <a:rPr lang="sl-SI" altLang="sl-SI" sz="1800" dirty="0" smtClean="0"/>
              <a:t>vzgojo in izobraževanje </a:t>
            </a:r>
          </a:p>
          <a:p>
            <a:pPr marL="97932" indent="0" eaLnBrk="1">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1800" dirty="0">
                <a:sym typeface="Wingdings" panose="05000000000000000000" pitchFamily="2" charset="2"/>
              </a:rPr>
              <a:t>(</a:t>
            </a:r>
            <a:r>
              <a:rPr lang="sl-SI" altLang="sl-SI" sz="1800" dirty="0" smtClean="0">
                <a:sym typeface="Wingdings" panose="05000000000000000000" pitchFamily="2" charset="2"/>
              </a:rPr>
              <a:t>Vpis </a:t>
            </a:r>
            <a:r>
              <a:rPr lang="sl-SI" altLang="sl-SI" sz="1800" dirty="0">
                <a:sym typeface="Wingdings" panose="05000000000000000000" pitchFamily="2" charset="2"/>
              </a:rPr>
              <a:t>v </a:t>
            </a:r>
            <a:r>
              <a:rPr lang="sl-SI" altLang="sl-SI" sz="1800" dirty="0" smtClean="0">
                <a:sym typeface="Wingdings" panose="05000000000000000000" pitchFamily="2" charset="2"/>
              </a:rPr>
              <a:t>srednjo šolo)</a:t>
            </a:r>
            <a:r>
              <a:rPr lang="sl-SI" altLang="sl-SI" sz="1800" dirty="0" smtClean="0"/>
              <a:t>:</a:t>
            </a:r>
            <a:r>
              <a:rPr lang="sl-SI" altLang="sl-SI" sz="1800" dirty="0" smtClean="0">
                <a:solidFill>
                  <a:srgbClr val="FF0066"/>
                </a:solidFill>
                <a:latin typeface="Arial" panose="020B0604020202020204" pitchFamily="34" charset="0"/>
                <a:cs typeface="Arial" panose="020B0604020202020204" pitchFamily="34" charset="0"/>
              </a:rPr>
              <a:t> </a:t>
            </a:r>
            <a:r>
              <a:rPr lang="sl-SI" sz="1800" dirty="0" smtClean="0">
                <a:hlinkClick r:id="rId5"/>
              </a:rPr>
              <a:t>https://www.gov.si/teme/vpis-v-srednjo-solo/</a:t>
            </a:r>
            <a:endParaRPr lang="sl-SI" sz="1800" dirty="0" smtClean="0"/>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b="0" dirty="0" smtClean="0">
                <a:cs typeface="Arial" panose="020B0604020202020204" pitchFamily="34" charset="0"/>
              </a:rPr>
              <a:t>- rokovnik, pogoji za vpis, kriteriji ob omejitvi vpisa, arhiv </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b="0" dirty="0" smtClean="0">
                <a:cs typeface="Arial" panose="020B0604020202020204" pitchFamily="34" charset="0"/>
              </a:rPr>
              <a:t>omejitev </a:t>
            </a:r>
            <a:r>
              <a:rPr lang="sl-SI" altLang="sl-SI" b="0" dirty="0">
                <a:cs typeface="Arial" panose="020B0604020202020204" pitchFamily="34" charset="0"/>
              </a:rPr>
              <a:t>vpisa …</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800" b="1" dirty="0">
              <a:solidFill>
                <a:srgbClr val="FF0066"/>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91333" y="1225865"/>
            <a:ext cx="5345991" cy="5187997"/>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800" dirty="0"/>
          </a:p>
          <a:p>
            <a:pPr marL="383682" indent="-285750">
              <a:buSzPct val="45000"/>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1800" dirty="0"/>
              <a:t>Spletna stran Moja izbira:</a:t>
            </a:r>
            <a:endParaRPr lang="sl-SI" altLang="sl-SI" sz="1800" dirty="0">
              <a:hlinkClick r:id="rId4"/>
            </a:endParaRP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1800" dirty="0">
                <a:hlinkClick r:id="rId6"/>
              </a:rPr>
              <a:t>http://www.mojaizbira.si/</a:t>
            </a:r>
            <a:endParaRPr lang="sl-SI" altLang="sl-SI" sz="1800" dirty="0">
              <a:hlinkClick r:id="rId4"/>
            </a:endParaRP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b="0" dirty="0">
                <a:cs typeface="Arial" panose="020B0604020202020204" pitchFamily="34" charset="0"/>
              </a:rPr>
              <a:t>- opisi programov in poklicev; vprašalnik Kam in kako</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b="0" dirty="0">
              <a:cs typeface="Arial" panose="020B0604020202020204" pitchFamily="34" charset="0"/>
            </a:endParaRP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b="0" dirty="0">
              <a:cs typeface="Arial" panose="020B0604020202020204" pitchFamily="34" charset="0"/>
            </a:endParaRPr>
          </a:p>
          <a:p>
            <a:pPr marL="285750" indent="-285750">
              <a:buFont typeface="Arial" panose="020B0604020202020204" pitchFamily="34" charset="0"/>
              <a:buChar char="•"/>
              <a:defRPr/>
            </a:pPr>
            <a:r>
              <a:rPr lang="sl-SI" altLang="sl-SI" sz="1800" dirty="0"/>
              <a:t>Spletna stran Zavoda RS za zaposlovanje:</a:t>
            </a:r>
          </a:p>
          <a:p>
            <a:pPr marL="97200" lvl="1">
              <a:spcBef>
                <a:spcPts val="800"/>
              </a:spcBef>
              <a:buNone/>
              <a:defRPr/>
            </a:pPr>
            <a:r>
              <a:rPr lang="sl-SI" altLang="sl-SI" sz="1800" b="1" dirty="0">
                <a:hlinkClick r:id="rId7"/>
              </a:rPr>
              <a:t>www.ess.gov.si</a:t>
            </a:r>
            <a:endParaRPr lang="sl-SI" altLang="sl-SI" sz="1800" b="1" dirty="0"/>
          </a:p>
          <a:p>
            <a:pPr marL="97200" lvl="1" indent="0">
              <a:spcBef>
                <a:spcPts val="800"/>
              </a:spcBef>
              <a:buNone/>
              <a:defRPr/>
            </a:pPr>
            <a:r>
              <a:rPr lang="sl-SI" altLang="sl-SI" dirty="0">
                <a:cs typeface="Arial" panose="020B0604020202020204" pitchFamily="34" charset="0"/>
              </a:rPr>
              <a:t>- Karierno središče (informacije, svetovanje, pripomočki)</a:t>
            </a:r>
          </a:p>
          <a:p>
            <a:pPr marL="97200" lvl="1" indent="0">
              <a:spcBef>
                <a:spcPts val="800"/>
              </a:spcBef>
              <a:buNone/>
              <a:defRPr/>
            </a:pPr>
            <a:r>
              <a:rPr lang="sl-SI" altLang="sl-SI" dirty="0">
                <a:cs typeface="Arial" panose="020B0604020202020204" pitchFamily="34" charset="0"/>
              </a:rPr>
              <a:t>- opisi poklicev</a:t>
            </a:r>
            <a:endParaRPr lang="sl-SI" altLang="sl-SI" b="0" dirty="0">
              <a:cs typeface="Arial" panose="020B0604020202020204" pitchFamily="34" charset="0"/>
            </a:endParaRP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1800" dirty="0">
              <a:solidFill>
                <a:srgbClr val="3333FF"/>
              </a:solidFill>
            </a:endParaRPr>
          </a:p>
        </p:txBody>
      </p:sp>
    </p:spTree>
    <p:extLst>
      <p:ext uri="{BB962C8B-B14F-4D97-AF65-F5344CB8AC3E}">
        <p14:creationId xmlns:p14="http://schemas.microsoft.com/office/powerpoint/2010/main" val="3837606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idx="1"/>
          </p:nvPr>
        </p:nvSpPr>
        <p:spPr>
          <a:xfrm>
            <a:off x="411181" y="1805356"/>
            <a:ext cx="11412979" cy="5052644"/>
          </a:xfrm>
        </p:spPr>
        <p:txBody>
          <a:bodyPr vert="horz" wrap="square" lIns="0" tIns="20803" rIns="0" bIns="0" numCol="1" anchor="t" anchorCtr="0" compatLnSpc="1">
            <a:prstTxWarp prst="textNoShape">
              <a:avLst/>
            </a:prstTxWarp>
            <a:normAutofit lnSpcReduction="10000"/>
          </a:bodyPr>
          <a:lstStyle/>
          <a:p>
            <a:pPr marL="0" indent="0" eaLnBrk="1" hangingPunct="1">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359" dirty="0">
                <a:cs typeface="Arial" panose="020B0604020202020204" pitchFamily="34" charset="0"/>
              </a:rPr>
              <a:t>LJ:</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359" dirty="0">
                <a:solidFill>
                  <a:srgbClr val="FF0000"/>
                </a:solidFill>
                <a:cs typeface="Arial" panose="020B0604020202020204" pitchFamily="34" charset="0"/>
              </a:rPr>
              <a:t>Tehnik zobne protetike</a:t>
            </a:r>
            <a:r>
              <a:rPr lang="sl-SI" altLang="sl-SI" sz="2359" dirty="0">
                <a:cs typeface="Arial" panose="020B0604020202020204" pitchFamily="34" charset="0"/>
              </a:rPr>
              <a:t> - 12. 3. 2025 ob 14.30,</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359" dirty="0">
                <a:solidFill>
                  <a:srgbClr val="FF0000"/>
                </a:solidFill>
                <a:cs typeface="Arial" panose="020B0604020202020204" pitchFamily="34" charset="0"/>
              </a:rPr>
              <a:t>Fotografski tehnik </a:t>
            </a:r>
            <a:r>
              <a:rPr lang="sl-SI" altLang="sl-SI" sz="2359" dirty="0">
                <a:cs typeface="Arial" panose="020B0604020202020204" pitchFamily="34" charset="0"/>
              </a:rPr>
              <a:t>- 7. 3. 2025 in 8. 3. 2025,</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359" dirty="0">
                <a:solidFill>
                  <a:srgbClr val="FF0000"/>
                </a:solidFill>
                <a:cs typeface="Arial" panose="020B0604020202020204" pitchFamily="34" charset="0"/>
              </a:rPr>
              <a:t>Tehnik oblikovanja </a:t>
            </a:r>
            <a:r>
              <a:rPr lang="sl-SI" altLang="sl-SI" sz="2359" dirty="0">
                <a:cs typeface="Arial" panose="020B0604020202020204" pitchFamily="34" charset="0"/>
              </a:rPr>
              <a:t>- 7. 3. 2025 in 8. 3. 2025,</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359" dirty="0">
                <a:solidFill>
                  <a:srgbClr val="FF0000"/>
                </a:solidFill>
                <a:cs typeface="Arial" panose="020B0604020202020204" pitchFamily="34" charset="0"/>
              </a:rPr>
              <a:t>Umetniška gimnazija – likovna smer </a:t>
            </a:r>
            <a:r>
              <a:rPr lang="sl-SI" altLang="sl-SI" sz="2359" dirty="0">
                <a:cs typeface="Arial" panose="020B0604020202020204" pitchFamily="34" charset="0"/>
              </a:rPr>
              <a:t>– 7. 3. 2025 in 8. 3. 2025,</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359" dirty="0">
                <a:solidFill>
                  <a:srgbClr val="FF0000"/>
                </a:solidFill>
                <a:cs typeface="Arial" panose="020B0604020202020204" pitchFamily="34" charset="0"/>
              </a:rPr>
              <a:t>Umetniška gimnazija – glasbena smer </a:t>
            </a:r>
            <a:r>
              <a:rPr lang="sl-SI" altLang="sl-SI" sz="2359" dirty="0">
                <a:cs typeface="Arial" panose="020B0604020202020204" pitchFamily="34" charset="0"/>
              </a:rPr>
              <a:t>–14. 3. 2025 in 15. 3. 2025 ob 8.00</a:t>
            </a:r>
            <a:r>
              <a:rPr lang="sl-SI" altLang="sl-SI" sz="2359" dirty="0">
                <a:solidFill>
                  <a:srgbClr val="FF0000"/>
                </a:solidFill>
                <a:cs typeface="Arial" panose="020B0604020202020204" pitchFamily="34" charset="0"/>
              </a:rPr>
              <a:t>*</a:t>
            </a:r>
            <a:r>
              <a:rPr lang="sl-SI" altLang="sl-SI" sz="2359" dirty="0">
                <a:cs typeface="Arial" panose="020B0604020202020204" pitchFamily="34" charset="0"/>
              </a:rPr>
              <a:t>,</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359" dirty="0">
                <a:solidFill>
                  <a:srgbClr val="FF0000"/>
                </a:solidFill>
                <a:cs typeface="Arial" panose="020B0604020202020204" pitchFamily="34" charset="0"/>
              </a:rPr>
              <a:t>Umetniška gimnazija – plesna smer </a:t>
            </a:r>
            <a:r>
              <a:rPr lang="sl-SI" altLang="sl-SI" sz="2359" dirty="0">
                <a:cs typeface="Arial" panose="020B0604020202020204" pitchFamily="34" charset="0"/>
              </a:rPr>
              <a:t>– </a:t>
            </a:r>
            <a:r>
              <a:rPr lang="pt-BR" altLang="sl-SI" sz="2359" dirty="0">
                <a:cs typeface="Arial" panose="020B0604020202020204" pitchFamily="34" charset="0"/>
              </a:rPr>
              <a:t>1</a:t>
            </a:r>
            <a:r>
              <a:rPr lang="sl-SI" altLang="sl-SI" sz="2359" dirty="0">
                <a:cs typeface="Arial" panose="020B0604020202020204" pitchFamily="34" charset="0"/>
              </a:rPr>
              <a:t>8</a:t>
            </a:r>
            <a:r>
              <a:rPr lang="pt-BR" altLang="sl-SI" sz="2359" dirty="0">
                <a:cs typeface="Arial" panose="020B0604020202020204" pitchFamily="34" charset="0"/>
              </a:rPr>
              <a:t>. </a:t>
            </a:r>
            <a:r>
              <a:rPr lang="sl-SI" altLang="sl-SI" sz="2359" dirty="0">
                <a:cs typeface="Arial" panose="020B0604020202020204" pitchFamily="34" charset="0"/>
              </a:rPr>
              <a:t>3. </a:t>
            </a:r>
            <a:r>
              <a:rPr lang="pt-BR" altLang="sl-SI" sz="2359" dirty="0">
                <a:cs typeface="Arial" panose="020B0604020202020204" pitchFamily="34" charset="0"/>
              </a:rPr>
              <a:t>202</a:t>
            </a:r>
            <a:r>
              <a:rPr lang="sl-SI" altLang="sl-SI" sz="2359" dirty="0">
                <a:cs typeface="Arial" panose="020B0604020202020204" pitchFamily="34" charset="0"/>
              </a:rPr>
              <a:t>5</a:t>
            </a:r>
            <a:r>
              <a:rPr lang="pt-BR" altLang="sl-SI" sz="2359" dirty="0">
                <a:cs typeface="Arial" panose="020B0604020202020204" pitchFamily="34" charset="0"/>
              </a:rPr>
              <a:t> ob 9.</a:t>
            </a:r>
            <a:r>
              <a:rPr lang="sl-SI" altLang="sl-SI" sz="2359" dirty="0">
                <a:cs typeface="Arial" panose="020B0604020202020204" pitchFamily="34" charset="0"/>
              </a:rPr>
              <a:t>00</a:t>
            </a:r>
            <a:r>
              <a:rPr lang="pt-BR" altLang="sl-SI" sz="2359" dirty="0">
                <a:cs typeface="Arial" panose="020B0604020202020204" pitchFamily="34" charset="0"/>
              </a:rPr>
              <a:t> </a:t>
            </a:r>
            <a:r>
              <a:rPr lang="sl-SI" altLang="sl-SI" sz="2359" dirty="0">
                <a:cs typeface="Arial" panose="020B0604020202020204" pitchFamily="34" charset="0"/>
              </a:rPr>
              <a:t>na Srednji vzgojiteljski šoli, gimnaziji in umetniški gimnaziji Ljubljana</a:t>
            </a:r>
            <a:r>
              <a:rPr lang="sl-SI" altLang="sl-SI" sz="2359" dirty="0">
                <a:solidFill>
                  <a:srgbClr val="FF0000"/>
                </a:solidFill>
                <a:cs typeface="Arial" panose="020B0604020202020204" pitchFamily="34" charset="0"/>
              </a:rPr>
              <a:t>*</a:t>
            </a:r>
            <a:r>
              <a:rPr lang="sl-SI" altLang="sl-SI" sz="2359" dirty="0">
                <a:cs typeface="Arial" panose="020B0604020202020204" pitchFamily="34" charset="0"/>
              </a:rPr>
              <a:t>,</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de-DE" altLang="sl-SI" sz="2359" dirty="0">
                <a:cs typeface="Arial" panose="020B0604020202020204" pitchFamily="34" charset="0"/>
              </a:rPr>
              <a:t>14. 3–1</a:t>
            </a:r>
            <a:r>
              <a:rPr lang="sl-SI" altLang="sl-SI" sz="2359" dirty="0">
                <a:cs typeface="Arial" panose="020B0604020202020204" pitchFamily="34" charset="0"/>
              </a:rPr>
              <a:t>5</a:t>
            </a:r>
            <a:r>
              <a:rPr lang="de-DE" altLang="sl-SI" sz="2359" dirty="0">
                <a:cs typeface="Arial" panose="020B0604020202020204" pitchFamily="34" charset="0"/>
              </a:rPr>
              <a:t>. 3. 202</a:t>
            </a:r>
            <a:r>
              <a:rPr lang="sl-SI" altLang="sl-SI" sz="2359" dirty="0">
                <a:cs typeface="Arial" panose="020B0604020202020204" pitchFamily="34" charset="0"/>
              </a:rPr>
              <a:t>5</a:t>
            </a:r>
            <a:r>
              <a:rPr lang="de-DE" altLang="sl-SI" sz="2359" dirty="0">
                <a:cs typeface="Arial" panose="020B0604020202020204" pitchFamily="34" charset="0"/>
              </a:rPr>
              <a:t> ob 8.00</a:t>
            </a:r>
            <a:r>
              <a:rPr lang="sl-SI" altLang="sl-SI" sz="2359" dirty="0">
                <a:cs typeface="Arial" panose="020B0604020202020204" pitchFamily="34" charset="0"/>
              </a:rPr>
              <a:t> na Konservatoriju za glasbo in balet</a:t>
            </a:r>
            <a:r>
              <a:rPr lang="sl-SI" altLang="sl-SI" sz="2359" dirty="0">
                <a:solidFill>
                  <a:srgbClr val="FF0000"/>
                </a:solidFill>
                <a:cs typeface="Arial" panose="020B0604020202020204" pitchFamily="34" charset="0"/>
              </a:rPr>
              <a:t>*</a:t>
            </a:r>
            <a:r>
              <a:rPr lang="sl-SI" altLang="sl-SI" sz="2359" dirty="0">
                <a:cs typeface="Arial" panose="020B0604020202020204" pitchFamily="34" charset="0"/>
              </a:rPr>
              <a:t>.</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800" dirty="0">
              <a:cs typeface="Arial" panose="020B0604020202020204" pitchFamily="34" charset="0"/>
            </a:endParaRP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400" dirty="0">
                <a:solidFill>
                  <a:srgbClr val="FF0000"/>
                </a:solidFill>
                <a:cs typeface="Arial" panose="020B0604020202020204" pitchFamily="34" charset="0"/>
              </a:rPr>
              <a:t>*</a:t>
            </a:r>
            <a:r>
              <a:rPr lang="sl-SI" altLang="sl-SI" sz="1800" dirty="0">
                <a:cs typeface="Arial" panose="020B0604020202020204" pitchFamily="34" charset="0"/>
              </a:rPr>
              <a:t>o natančnejših razporeditvah </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1800" dirty="0">
                <a:cs typeface="Arial" panose="020B0604020202020204" pitchFamily="34" charset="0"/>
              </a:rPr>
              <a:t>bodo prijavljeni kandidati </a:t>
            </a:r>
          </a:p>
          <a:p>
            <a:pPr marL="0" indent="0">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1800" dirty="0">
                <a:cs typeface="Arial" panose="020B0604020202020204" pitchFamily="34" charset="0"/>
              </a:rPr>
              <a:t>obveščeni pisno na dom</a:t>
            </a:r>
            <a:endParaRPr lang="sl-SI" altLang="sl-SI" sz="2200" b="1" dirty="0">
              <a:solidFill>
                <a:srgbClr val="00B050"/>
              </a:solidFill>
              <a:cs typeface="Arial" panose="020B0604020202020204" pitchFamily="34" charset="0"/>
            </a:endParaRPr>
          </a:p>
        </p:txBody>
      </p:sp>
      <p:sp>
        <p:nvSpPr>
          <p:cNvPr id="4" name="Naslov 1"/>
          <p:cNvSpPr txBox="1">
            <a:spLocks/>
          </p:cNvSpPr>
          <p:nvPr/>
        </p:nvSpPr>
        <p:spPr>
          <a:xfrm>
            <a:off x="596899" y="371372"/>
            <a:ext cx="454587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PREIZKUSI NADARJENOSTI OZ. SPRETNOSTI</a:t>
            </a:r>
          </a:p>
        </p:txBody>
      </p:sp>
      <p:sp>
        <p:nvSpPr>
          <p:cNvPr id="3" name="PoljeZBesedilom 2"/>
          <p:cNvSpPr txBox="1"/>
          <p:nvPr/>
        </p:nvSpPr>
        <p:spPr>
          <a:xfrm>
            <a:off x="8193212" y="2148911"/>
            <a:ext cx="3634808" cy="1200329"/>
          </a:xfrm>
          <a:prstGeom prst="rect">
            <a:avLst/>
          </a:prstGeom>
          <a:noFill/>
        </p:spPr>
        <p:txBody>
          <a:bodyPr wrap="square" rtlCol="0">
            <a:spAutoFit/>
          </a:bodyPr>
          <a:lstStyle/>
          <a:p>
            <a:pPr algn="r"/>
            <a:r>
              <a:rPr lang="sl-SI" sz="2400" b="1" dirty="0">
                <a:solidFill>
                  <a:srgbClr val="7030A0"/>
                </a:solidFill>
              </a:rPr>
              <a:t>Pripomočki,</a:t>
            </a:r>
            <a:r>
              <a:rPr lang="sl-SI" sz="2400" dirty="0">
                <a:solidFill>
                  <a:srgbClr val="7030A0"/>
                </a:solidFill>
              </a:rPr>
              <a:t> ki jih mora učenec prinesti s sabo: </a:t>
            </a:r>
            <a:r>
              <a:rPr lang="sl-SI" sz="2400" b="1" dirty="0">
                <a:solidFill>
                  <a:srgbClr val="7030A0"/>
                </a:solidFill>
              </a:rPr>
              <a:t>glejte razpis!</a:t>
            </a:r>
          </a:p>
        </p:txBody>
      </p:sp>
      <p:sp>
        <p:nvSpPr>
          <p:cNvPr id="7" name="PoljeZBesedilom 6"/>
          <p:cNvSpPr txBox="1"/>
          <p:nvPr/>
        </p:nvSpPr>
        <p:spPr>
          <a:xfrm>
            <a:off x="-228600" y="5448300"/>
            <a:ext cx="11927908" cy="954107"/>
          </a:xfrm>
          <a:prstGeom prst="rect">
            <a:avLst/>
          </a:prstGeom>
          <a:noFill/>
        </p:spPr>
        <p:txBody>
          <a:bodyPr wrap="square" rtlCol="0">
            <a:spAutoFit/>
          </a:bodyPr>
          <a:lstStyle/>
          <a:p>
            <a:pPr algn="r"/>
            <a:r>
              <a:rPr lang="sl-SI" sz="2800" b="1" dirty="0">
                <a:solidFill>
                  <a:srgbClr val="7030A0"/>
                </a:solidFill>
              </a:rPr>
              <a:t>Potrdilo o opravljenem preizkusu velja samo </a:t>
            </a:r>
          </a:p>
          <a:p>
            <a:pPr algn="r"/>
            <a:r>
              <a:rPr lang="sl-SI" sz="2800" b="1" dirty="0">
                <a:solidFill>
                  <a:srgbClr val="7030A0"/>
                </a:solidFill>
              </a:rPr>
              <a:t>za šolo, na kateri je učenec opravljal preizkus.</a:t>
            </a:r>
          </a:p>
        </p:txBody>
      </p:sp>
      <p:sp>
        <p:nvSpPr>
          <p:cNvPr id="2" name="PoljeZBesedilom 1"/>
          <p:cNvSpPr txBox="1"/>
          <p:nvPr/>
        </p:nvSpPr>
        <p:spPr>
          <a:xfrm>
            <a:off x="5807494" y="211201"/>
            <a:ext cx="6020526"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sl-SI" dirty="0">
                <a:solidFill>
                  <a:schemeClr val="tx1"/>
                </a:solidFill>
              </a:rPr>
              <a:t>Preizkusi bodo izvedeni </a:t>
            </a:r>
            <a:r>
              <a:rPr lang="sl-SI" b="1" u="sng" dirty="0">
                <a:solidFill>
                  <a:schemeClr val="tx1"/>
                </a:solidFill>
              </a:rPr>
              <a:t>v živo</a:t>
            </a:r>
            <a:r>
              <a:rPr lang="sl-SI" dirty="0">
                <a:solidFill>
                  <a:schemeClr val="tx1"/>
                </a:solidFill>
              </a:rPr>
              <a:t> ali </a:t>
            </a:r>
            <a:r>
              <a:rPr lang="sl-SI" b="1" u="sng" dirty="0">
                <a:solidFill>
                  <a:schemeClr val="tx1"/>
                </a:solidFill>
              </a:rPr>
              <a:t>na daljavo.</a:t>
            </a:r>
          </a:p>
          <a:p>
            <a:pPr algn="just"/>
            <a:r>
              <a:rPr lang="sl-SI" u="sng" dirty="0">
                <a:solidFill>
                  <a:schemeClr val="tx1"/>
                </a:solidFill>
              </a:rPr>
              <a:t>O vseh podrobnostih bodo šole </a:t>
            </a:r>
            <a:r>
              <a:rPr lang="sl-SI" b="1" u="sng" dirty="0">
                <a:solidFill>
                  <a:schemeClr val="tx1"/>
                </a:solidFill>
              </a:rPr>
              <a:t>prijavljene kandidate </a:t>
            </a:r>
            <a:r>
              <a:rPr lang="sl-SI" u="sng" dirty="0">
                <a:solidFill>
                  <a:schemeClr val="tx1"/>
                </a:solidFill>
              </a:rPr>
              <a:t>na preizkus </a:t>
            </a:r>
            <a:r>
              <a:rPr lang="sl-SI" b="1" u="sng" dirty="0">
                <a:solidFill>
                  <a:schemeClr val="tx1"/>
                </a:solidFill>
              </a:rPr>
              <a:t>šole obvestile neposredno</a:t>
            </a:r>
            <a:r>
              <a:rPr lang="sl-SI" u="sng" dirty="0">
                <a:solidFill>
                  <a:schemeClr val="tx1"/>
                </a:solidFill>
              </a:rPr>
              <a:t>,</a:t>
            </a:r>
            <a:r>
              <a:rPr lang="sl-SI" dirty="0">
                <a:solidFill>
                  <a:schemeClr val="tx1"/>
                </a:solidFill>
              </a:rPr>
              <a:t> kandidatom pa svetujemo tudi </a:t>
            </a:r>
            <a:r>
              <a:rPr lang="sl-SI" b="1" dirty="0">
                <a:solidFill>
                  <a:schemeClr val="tx1"/>
                </a:solidFill>
              </a:rPr>
              <a:t>spremljanje spletnih strani šol</a:t>
            </a:r>
            <a:r>
              <a:rPr lang="sl-SI" dirty="0">
                <a:solidFill>
                  <a:schemeClr val="tx1"/>
                </a:solidFill>
              </a:rPr>
              <a:t>, ki bodo izvajale preizkuse nadarjenosti za vpis v posamezne programe.</a:t>
            </a:r>
          </a:p>
        </p:txBody>
      </p:sp>
    </p:spTree>
    <p:extLst>
      <p:ext uri="{BB962C8B-B14F-4D97-AF65-F5344CB8AC3E}">
        <p14:creationId xmlns:p14="http://schemas.microsoft.com/office/powerpoint/2010/main" val="3489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868763454"/>
              </p:ext>
            </p:extLst>
          </p:nvPr>
        </p:nvGraphicFramePr>
        <p:xfrm>
          <a:off x="711202" y="1629927"/>
          <a:ext cx="10985500" cy="4558933"/>
        </p:xfrm>
        <a:graphic>
          <a:graphicData uri="http://schemas.openxmlformats.org/drawingml/2006/table">
            <a:tbl>
              <a:tblPr firstRow="1" bandRow="1">
                <a:tableStyleId>{5C22544A-7EE6-4342-B048-85BDC9FD1C3A}</a:tableStyleId>
              </a:tblPr>
              <a:tblGrid>
                <a:gridCol w="2717798">
                  <a:extLst>
                    <a:ext uri="{9D8B030D-6E8A-4147-A177-3AD203B41FA5}">
                      <a16:colId xmlns:a16="http://schemas.microsoft.com/office/drawing/2014/main" val="20000"/>
                    </a:ext>
                  </a:extLst>
                </a:gridCol>
                <a:gridCol w="8267702">
                  <a:extLst>
                    <a:ext uri="{9D8B030D-6E8A-4147-A177-3AD203B41FA5}">
                      <a16:colId xmlns:a16="http://schemas.microsoft.com/office/drawing/2014/main" val="20001"/>
                    </a:ext>
                  </a:extLst>
                </a:gridCol>
              </a:tblGrid>
              <a:tr h="1436216">
                <a:tc>
                  <a:txBody>
                    <a:bodyPr/>
                    <a:lstStyle/>
                    <a:p>
                      <a:r>
                        <a:rPr lang="sl-SI" sz="1800" b="1" baseline="0" dirty="0">
                          <a:solidFill>
                            <a:srgbClr val="C00000"/>
                          </a:solidFill>
                          <a:latin typeface="Arial" pitchFamily="34" charset="0"/>
                          <a:cs typeface="Arial" pitchFamily="34" charset="0"/>
                        </a:rPr>
                        <a:t>DO 2. APRILA</a:t>
                      </a:r>
                    </a:p>
                  </a:txBody>
                  <a:tcPr marL="91436" marR="91436" marT="45705" marB="45705">
                    <a:lnB w="12700" cap="flat" cmpd="sng" algn="ctr">
                      <a:solidFill>
                        <a:schemeClr val="bg1"/>
                      </a:solidFill>
                      <a:prstDash val="solid"/>
                      <a:round/>
                      <a:headEnd type="none" w="med" len="med"/>
                      <a:tailEnd type="none" w="med" len="med"/>
                    </a:lnB>
                    <a:solidFill>
                      <a:srgbClr val="CCECFF"/>
                    </a:solidFill>
                  </a:tcPr>
                </a:tc>
                <a:tc>
                  <a:txBody>
                    <a:bodyPr/>
                    <a:lstStyle/>
                    <a:p>
                      <a:r>
                        <a:rPr lang="sl-SI" sz="1800" b="1" dirty="0">
                          <a:solidFill>
                            <a:srgbClr val="C00000"/>
                          </a:solidFill>
                          <a:latin typeface="Arial" pitchFamily="34" charset="0"/>
                          <a:cs typeface="Arial" pitchFamily="34" charset="0"/>
                        </a:rPr>
                        <a:t>ROK</a:t>
                      </a:r>
                      <a:r>
                        <a:rPr lang="sl-SI" sz="1800" b="1" baseline="0" dirty="0">
                          <a:solidFill>
                            <a:srgbClr val="C00000"/>
                          </a:solidFill>
                          <a:latin typeface="Arial" pitchFamily="34" charset="0"/>
                          <a:cs typeface="Arial" pitchFamily="34" charset="0"/>
                        </a:rPr>
                        <a:t> ZA ODDAJO</a:t>
                      </a:r>
                      <a:r>
                        <a:rPr lang="sl-SI" sz="1800" b="1" dirty="0">
                          <a:solidFill>
                            <a:srgbClr val="C00000"/>
                          </a:solidFill>
                          <a:latin typeface="Arial" pitchFamily="34" charset="0"/>
                          <a:cs typeface="Arial" pitchFamily="34" charset="0"/>
                        </a:rPr>
                        <a:t> PRIJAVNIC ZA VPIS </a:t>
                      </a:r>
                    </a:p>
                    <a:p>
                      <a:r>
                        <a:rPr lang="sl-SI" sz="1800" b="0" baseline="0" dirty="0">
                          <a:solidFill>
                            <a:schemeClr val="tx1"/>
                          </a:solidFill>
                          <a:latin typeface="Arial" pitchFamily="34" charset="0"/>
                          <a:cs typeface="Arial" pitchFamily="34" charset="0"/>
                        </a:rPr>
                        <a:t>Prijavnico </a:t>
                      </a:r>
                      <a:r>
                        <a:rPr lang="sl-SI" sz="1800" b="0" u="sng" baseline="0" dirty="0">
                          <a:solidFill>
                            <a:schemeClr val="tx1"/>
                          </a:solidFill>
                          <a:latin typeface="Arial" pitchFamily="34" charset="0"/>
                          <a:cs typeface="Arial" pitchFamily="34" charset="0"/>
                        </a:rPr>
                        <a:t>izpolnimo elektronsko skupaj </a:t>
                      </a:r>
                      <a:r>
                        <a:rPr lang="sl-SI" sz="1800" b="0" u="sng" dirty="0">
                          <a:solidFill>
                            <a:schemeClr val="tx1"/>
                          </a:solidFill>
                          <a:latin typeface="Arial" pitchFamily="34" charset="0"/>
                          <a:cs typeface="Arial" pitchFamily="34" charset="0"/>
                        </a:rPr>
                        <a:t>v šoli</a:t>
                      </a:r>
                      <a:r>
                        <a:rPr lang="sl-SI" sz="1800" b="0" dirty="0">
                          <a:solidFill>
                            <a:schemeClr val="tx1"/>
                          </a:solidFill>
                          <a:latin typeface="Arial" pitchFamily="34" charset="0"/>
                          <a:cs typeface="Arial" pitchFamily="34" charset="0"/>
                        </a:rPr>
                        <a:t>, jo natisnemo, </a:t>
                      </a:r>
                      <a:r>
                        <a:rPr lang="sl-SI" sz="1800" b="0" u="none" baseline="0" dirty="0">
                          <a:solidFill>
                            <a:schemeClr val="tx1"/>
                          </a:solidFill>
                          <a:latin typeface="Arial" pitchFamily="34" charset="0"/>
                          <a:cs typeface="Arial" pitchFamily="34" charset="0"/>
                        </a:rPr>
                        <a:t>starši jo doma podpišete, devetošolci jo </a:t>
                      </a:r>
                      <a:r>
                        <a:rPr lang="sl-SI" sz="1800" b="0" u="sng" baseline="0" dirty="0">
                          <a:solidFill>
                            <a:schemeClr val="tx1"/>
                          </a:solidFill>
                          <a:latin typeface="Arial" pitchFamily="34" charset="0"/>
                          <a:cs typeface="Arial" pitchFamily="34" charset="0"/>
                        </a:rPr>
                        <a:t>v drugi polovici marca</a:t>
                      </a:r>
                      <a:r>
                        <a:rPr lang="sl-SI" sz="1800" b="0" u="none" baseline="0" dirty="0">
                          <a:solidFill>
                            <a:schemeClr val="tx1"/>
                          </a:solidFill>
                          <a:latin typeface="Arial" pitchFamily="34" charset="0"/>
                          <a:cs typeface="Arial" pitchFamily="34" charset="0"/>
                        </a:rPr>
                        <a:t> oddajo v svetovalni službi;</a:t>
                      </a:r>
                    </a:p>
                    <a:p>
                      <a:r>
                        <a:rPr lang="sl-SI" sz="1800" b="0" baseline="0" dirty="0">
                          <a:solidFill>
                            <a:srgbClr val="C00000"/>
                          </a:solidFill>
                          <a:latin typeface="Arial" pitchFamily="34" charset="0"/>
                          <a:cs typeface="Arial" pitchFamily="34" charset="0"/>
                        </a:rPr>
                        <a:t>Vsak učenec odda prijavo samo na eno šolo! </a:t>
                      </a:r>
                    </a:p>
                    <a:p>
                      <a:r>
                        <a:rPr lang="sl-SI" sz="1400" b="0" baseline="0" dirty="0">
                          <a:solidFill>
                            <a:schemeClr val="tx1"/>
                          </a:solidFill>
                          <a:latin typeface="Arial" pitchFamily="34" charset="0"/>
                          <a:cs typeface="Arial" pitchFamily="34" charset="0"/>
                        </a:rPr>
                        <a:t>(izjema: vzporedni vpis v program Umetniška gimnazija - glasbena in plesna smer)</a:t>
                      </a:r>
                      <a:endParaRPr lang="sl-SI" sz="1400" b="0" dirty="0">
                        <a:solidFill>
                          <a:schemeClr val="tx1"/>
                        </a:solidFill>
                        <a:latin typeface="Arial" pitchFamily="34" charset="0"/>
                        <a:cs typeface="Arial" pitchFamily="34" charset="0"/>
                      </a:endParaRPr>
                    </a:p>
                  </a:txBody>
                  <a:tcPr marL="91436" marR="91436" marT="45705" marB="45705">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82535">
                <a:tc>
                  <a:txBody>
                    <a:bodyPr/>
                    <a:lstStyle/>
                    <a:p>
                      <a:r>
                        <a:rPr lang="sl-SI" sz="1800" b="1" dirty="0">
                          <a:latin typeface="Arial" pitchFamily="34" charset="0"/>
                          <a:cs typeface="Arial" pitchFamily="34" charset="0"/>
                        </a:rPr>
                        <a:t>8. APRIL</a:t>
                      </a:r>
                    </a:p>
                  </a:txBody>
                  <a:tcPr marL="91436" marR="91436" marT="45705" marB="45705">
                    <a:lnT w="12700" cap="flat" cmpd="sng" algn="ctr">
                      <a:solidFill>
                        <a:schemeClr val="bg1"/>
                      </a:solidFill>
                      <a:prstDash val="solid"/>
                      <a:round/>
                      <a:headEnd type="none" w="med" len="med"/>
                      <a:tailEnd type="none" w="med" len="med"/>
                    </a:lnT>
                    <a:solidFill>
                      <a:srgbClr val="CCECFF"/>
                    </a:solidFill>
                  </a:tcPr>
                </a:tc>
                <a:tc>
                  <a:txBody>
                    <a:bodyPr/>
                    <a:lstStyle/>
                    <a:p>
                      <a:r>
                        <a:rPr lang="sl-SI" sz="1800" b="1" kern="1200" baseline="0" dirty="0">
                          <a:solidFill>
                            <a:schemeClr val="dk1"/>
                          </a:solidFill>
                          <a:latin typeface="Arial" pitchFamily="34" charset="0"/>
                          <a:ea typeface="+mn-ea"/>
                          <a:cs typeface="Arial" pitchFamily="34" charset="0"/>
                        </a:rPr>
                        <a:t>JAVNA OBJAVA ŠTEVILČNEGA STANJA PRIJAV     </a:t>
                      </a:r>
                    </a:p>
                    <a:p>
                      <a:r>
                        <a:rPr lang="sl-SI" sz="1800" b="0" kern="1200" baseline="0" dirty="0">
                          <a:solidFill>
                            <a:schemeClr val="dk1"/>
                          </a:solidFill>
                          <a:latin typeface="Arial" pitchFamily="34" charset="0"/>
                          <a:ea typeface="+mn-ea"/>
                          <a:cs typeface="Arial" pitchFamily="34" charset="0"/>
                        </a:rPr>
                        <a:t>(spletna stran ministrstva)</a:t>
                      </a:r>
                      <a:endParaRPr lang="sl-SI" sz="1800" b="0" dirty="0">
                        <a:latin typeface="Arial" pitchFamily="34" charset="0"/>
                        <a:cs typeface="Arial" pitchFamily="34" charset="0"/>
                      </a:endParaRPr>
                    </a:p>
                  </a:txBody>
                  <a:tcPr marL="91436" marR="91436" marT="45705" marB="45705">
                    <a:lnT w="12700" cap="flat" cmpd="sng" algn="ctr">
                      <a:solidFill>
                        <a:schemeClr val="bg1"/>
                      </a:solidFill>
                      <a:prstDash val="solid"/>
                      <a:round/>
                      <a:headEnd type="none" w="med" len="med"/>
                      <a:tailEnd type="none" w="med" len="med"/>
                    </a:lnT>
                    <a:solidFill>
                      <a:srgbClr val="CCECFF"/>
                    </a:solidFill>
                  </a:tcPr>
                </a:tc>
                <a:extLst>
                  <a:ext uri="{0D108BD9-81ED-4DB2-BD59-A6C34878D82A}">
                    <a16:rowId xmlns:a16="http://schemas.microsoft.com/office/drawing/2014/main" val="10002"/>
                  </a:ext>
                </a:extLst>
              </a:tr>
              <a:tr h="394778">
                <a:tc>
                  <a:txBody>
                    <a:bodyPr/>
                    <a:lstStyle/>
                    <a:p>
                      <a:r>
                        <a:rPr lang="sl-SI" sz="1800" b="1" dirty="0">
                          <a:latin typeface="Arial" pitchFamily="34" charset="0"/>
                          <a:cs typeface="Arial" pitchFamily="34" charset="0"/>
                        </a:rPr>
                        <a:t>DO 6. </a:t>
                      </a:r>
                      <a:r>
                        <a:rPr lang="sl-SI" sz="1800" b="1" dirty="0" smtClean="0">
                          <a:latin typeface="Arial" pitchFamily="34" charset="0"/>
                          <a:cs typeface="Arial" pitchFamily="34" charset="0"/>
                        </a:rPr>
                        <a:t>MAJA –</a:t>
                      </a:r>
                      <a:r>
                        <a:rPr lang="sl-SI" sz="1800" b="1" baseline="0" dirty="0" smtClean="0">
                          <a:latin typeface="Arial" pitchFamily="34" charset="0"/>
                          <a:cs typeface="Arial" pitchFamily="34" charset="0"/>
                        </a:rPr>
                        <a:t> </a:t>
                      </a:r>
                      <a:r>
                        <a:rPr lang="sl-SI" sz="1800" b="1" baseline="0" dirty="0" smtClean="0">
                          <a:solidFill>
                            <a:srgbClr val="00B050"/>
                          </a:solidFill>
                          <a:latin typeface="Arial" pitchFamily="34" charset="0"/>
                          <a:cs typeface="Arial" pitchFamily="34" charset="0"/>
                        </a:rPr>
                        <a:t>podaljšan rok!</a:t>
                      </a:r>
                      <a:endParaRPr lang="sl-SI" sz="1800" b="1" dirty="0">
                        <a:solidFill>
                          <a:srgbClr val="00B050"/>
                        </a:solidFill>
                        <a:latin typeface="Arial" pitchFamily="34" charset="0"/>
                        <a:cs typeface="Arial" pitchFamily="34" charset="0"/>
                      </a:endParaRPr>
                    </a:p>
                  </a:txBody>
                  <a:tcPr marL="91436" marR="91436" marT="45705" marB="45705">
                    <a:solidFill>
                      <a:srgbClr val="CCECFF"/>
                    </a:solidFill>
                  </a:tcPr>
                </a:tc>
                <a:tc>
                  <a:txBody>
                    <a:bodyPr/>
                    <a:lstStyle/>
                    <a:p>
                      <a:r>
                        <a:rPr lang="sl-SI" sz="1800" b="1" i="0" kern="1200" baseline="0" dirty="0">
                          <a:solidFill>
                            <a:schemeClr val="dk1"/>
                          </a:solidFill>
                          <a:latin typeface="Arial" pitchFamily="34" charset="0"/>
                          <a:ea typeface="+mn-ea"/>
                          <a:cs typeface="Arial" pitchFamily="34" charset="0"/>
                        </a:rPr>
                        <a:t>MOŽNI</a:t>
                      </a:r>
                      <a:r>
                        <a:rPr lang="sl-SI" sz="1800" b="0" i="0" kern="1200" baseline="0" dirty="0">
                          <a:solidFill>
                            <a:schemeClr val="dk1"/>
                          </a:solidFill>
                          <a:latin typeface="Arial" pitchFamily="34" charset="0"/>
                          <a:ea typeface="+mn-ea"/>
                          <a:cs typeface="Arial" pitchFamily="34" charset="0"/>
                        </a:rPr>
                        <a:t> </a:t>
                      </a:r>
                      <a:r>
                        <a:rPr lang="sl-SI" sz="1800" b="1" i="0" kern="1200" baseline="0" dirty="0">
                          <a:solidFill>
                            <a:schemeClr val="dk1"/>
                          </a:solidFill>
                          <a:latin typeface="Arial" pitchFamily="34" charset="0"/>
                          <a:ea typeface="+mn-ea"/>
                          <a:cs typeface="Arial" pitchFamily="34" charset="0"/>
                        </a:rPr>
                        <a:t>PRENOSI</a:t>
                      </a:r>
                      <a:r>
                        <a:rPr lang="sl-SI" sz="1800" b="0" i="0" kern="1200" baseline="0" dirty="0">
                          <a:solidFill>
                            <a:schemeClr val="dk1"/>
                          </a:solidFill>
                          <a:latin typeface="Arial" pitchFamily="34" charset="0"/>
                          <a:ea typeface="+mn-ea"/>
                          <a:cs typeface="Arial" pitchFamily="34" charset="0"/>
                        </a:rPr>
                        <a:t> </a:t>
                      </a:r>
                      <a:r>
                        <a:rPr lang="sl-SI" sz="1800" b="1" i="0" kern="1200" baseline="0" dirty="0">
                          <a:solidFill>
                            <a:schemeClr val="dk1"/>
                          </a:solidFill>
                          <a:latin typeface="Arial" pitchFamily="34" charset="0"/>
                          <a:ea typeface="+mn-ea"/>
                          <a:cs typeface="Arial" pitchFamily="34" charset="0"/>
                        </a:rPr>
                        <a:t>PRIJAV</a:t>
                      </a:r>
                      <a:endParaRPr lang="sl-SI" sz="1800" b="0" i="0" kern="1200" baseline="0" dirty="0">
                        <a:solidFill>
                          <a:schemeClr val="dk1"/>
                        </a:solidFill>
                        <a:latin typeface="Arial" pitchFamily="34" charset="0"/>
                        <a:ea typeface="+mn-ea"/>
                        <a:cs typeface="Arial" pitchFamily="34" charset="0"/>
                      </a:endParaRPr>
                    </a:p>
                  </a:txBody>
                  <a:tcPr marL="91436" marR="91436" marT="45705" marB="45705">
                    <a:solidFill>
                      <a:srgbClr val="CCECFF"/>
                    </a:solidFill>
                  </a:tcPr>
                </a:tc>
                <a:extLst>
                  <a:ext uri="{0D108BD9-81ED-4DB2-BD59-A6C34878D82A}">
                    <a16:rowId xmlns:a16="http://schemas.microsoft.com/office/drawing/2014/main" val="10003"/>
                  </a:ext>
                </a:extLst>
              </a:tr>
              <a:tr h="662587">
                <a:tc>
                  <a:txBody>
                    <a:bodyPr/>
                    <a:lstStyle/>
                    <a:p>
                      <a:r>
                        <a:rPr lang="sl-SI" sz="1800" b="1" dirty="0">
                          <a:latin typeface="Arial" pitchFamily="34" charset="0"/>
                          <a:cs typeface="Arial" pitchFamily="34" charset="0"/>
                        </a:rPr>
                        <a:t>26. MAJ</a:t>
                      </a:r>
                      <a:endParaRPr lang="sl-SI" sz="1600" b="0" dirty="0">
                        <a:latin typeface="Arial" pitchFamily="34" charset="0"/>
                        <a:cs typeface="Arial" pitchFamily="34" charset="0"/>
                      </a:endParaRPr>
                    </a:p>
                  </a:txBody>
                  <a:tcPr marL="91436" marR="91436" marT="45705" marB="45705">
                    <a:solidFill>
                      <a:srgbClr val="CCECFF"/>
                    </a:solidFill>
                  </a:tcPr>
                </a:tc>
                <a:tc>
                  <a:txBody>
                    <a:bodyPr/>
                    <a:lstStyle/>
                    <a:p>
                      <a:r>
                        <a:rPr lang="sl-SI" sz="1800" b="1" i="0" kern="1200" baseline="0" dirty="0">
                          <a:solidFill>
                            <a:schemeClr val="dk1"/>
                          </a:solidFill>
                          <a:latin typeface="Arial" pitchFamily="34" charset="0"/>
                          <a:ea typeface="+mn-ea"/>
                          <a:cs typeface="Arial" pitchFamily="34" charset="0"/>
                        </a:rPr>
                        <a:t>OBJAVA ŠOL, KI BODO IMELE OMEJITEV VPISA</a:t>
                      </a:r>
                    </a:p>
                    <a:p>
                      <a:r>
                        <a:rPr lang="sl-SI" sz="1800" b="0" i="0" kern="1200" baseline="0" dirty="0">
                          <a:solidFill>
                            <a:schemeClr val="dk1"/>
                          </a:solidFill>
                          <a:latin typeface="Arial" pitchFamily="34" charset="0"/>
                          <a:ea typeface="+mn-ea"/>
                          <a:cs typeface="Arial" pitchFamily="34" charset="0"/>
                        </a:rPr>
                        <a:t>(spletna stran ministrstva)</a:t>
                      </a:r>
                    </a:p>
                  </a:txBody>
                  <a:tcPr marL="91436" marR="91436" marT="45705" marB="45705">
                    <a:solidFill>
                      <a:srgbClr val="CCECFF"/>
                    </a:solidFill>
                  </a:tcPr>
                </a:tc>
                <a:extLst>
                  <a:ext uri="{0D108BD9-81ED-4DB2-BD59-A6C34878D82A}">
                    <a16:rowId xmlns:a16="http://schemas.microsoft.com/office/drawing/2014/main" val="10004"/>
                  </a:ext>
                </a:extLst>
              </a:tr>
              <a:tr h="392724">
                <a:tc>
                  <a:txBody>
                    <a:bodyPr/>
                    <a:lstStyle/>
                    <a:p>
                      <a:r>
                        <a:rPr lang="sl-SI" sz="1800" b="1" dirty="0">
                          <a:latin typeface="Arial" pitchFamily="34" charset="0"/>
                          <a:cs typeface="Arial" pitchFamily="34" charset="0"/>
                        </a:rPr>
                        <a:t>13. JUNIJ</a:t>
                      </a:r>
                    </a:p>
                  </a:txBody>
                  <a:tcPr marL="91436" marR="91436" marT="45705" marB="45705">
                    <a:solidFill>
                      <a:srgbClr val="CCECFF"/>
                    </a:solidFill>
                  </a:tcPr>
                </a:tc>
                <a:tc>
                  <a:txBody>
                    <a:bodyPr/>
                    <a:lstStyle/>
                    <a:p>
                      <a:r>
                        <a:rPr lang="sl-SI" sz="1800" b="1" i="0" kern="1200" baseline="0" dirty="0">
                          <a:solidFill>
                            <a:schemeClr val="dk1"/>
                          </a:solidFill>
                          <a:latin typeface="Arial" pitchFamily="34" charset="0"/>
                          <a:ea typeface="+mn-ea"/>
                          <a:cs typeface="Arial" pitchFamily="34" charset="0"/>
                        </a:rPr>
                        <a:t>RAZDELITEV ZAKLJUČNIH SPRIČEVAL</a:t>
                      </a:r>
                    </a:p>
                  </a:txBody>
                  <a:tcPr marL="91436" marR="91436" marT="45705" marB="45705">
                    <a:solidFill>
                      <a:srgbClr val="CCECFF"/>
                    </a:solidFill>
                  </a:tcPr>
                </a:tc>
                <a:extLst>
                  <a:ext uri="{0D108BD9-81ED-4DB2-BD59-A6C34878D82A}">
                    <a16:rowId xmlns:a16="http://schemas.microsoft.com/office/drawing/2014/main" val="10005"/>
                  </a:ext>
                </a:extLst>
              </a:tr>
              <a:tr h="744821">
                <a:tc>
                  <a:txBody>
                    <a:bodyPr/>
                    <a:lstStyle/>
                    <a:p>
                      <a:r>
                        <a:rPr lang="pl-PL" sz="1800" b="1" dirty="0">
                          <a:latin typeface="Arial" pitchFamily="34" charset="0"/>
                          <a:cs typeface="Arial" pitchFamily="34" charset="0"/>
                        </a:rPr>
                        <a:t>MED 16. IN 20.</a:t>
                      </a:r>
                    </a:p>
                    <a:p>
                      <a:r>
                        <a:rPr lang="pl-PL" sz="1800" b="1" dirty="0">
                          <a:latin typeface="Arial" pitchFamily="34" charset="0"/>
                          <a:cs typeface="Arial" pitchFamily="34" charset="0"/>
                        </a:rPr>
                        <a:t>JUNIJEM</a:t>
                      </a:r>
                    </a:p>
                  </a:txBody>
                  <a:tcPr marL="91436" marR="91436" marT="45699" marB="45699">
                    <a:solidFill>
                      <a:srgbClr val="CCECFF"/>
                    </a:solidFill>
                  </a:tcPr>
                </a:tc>
                <a:tc>
                  <a:txBody>
                    <a:bodyPr/>
                    <a:lstStyle/>
                    <a:p>
                      <a:r>
                        <a:rPr lang="sl-SI" sz="1800" b="1" kern="1200" baseline="0" dirty="0">
                          <a:solidFill>
                            <a:srgbClr val="C00000"/>
                          </a:solidFill>
                          <a:latin typeface="Arial" pitchFamily="34" charset="0"/>
                          <a:ea typeface="+mn-ea"/>
                          <a:cs typeface="Arial" pitchFamily="34" charset="0"/>
                        </a:rPr>
                        <a:t>VPIS NA SREDNJE ŠOLE, KJER NI OMEJITVE VPISA (o točnih datumih in urah obvestijo srednje šole) </a:t>
                      </a:r>
                      <a:r>
                        <a:rPr lang="sl-SI" sz="1800" b="1" kern="1200" baseline="0" dirty="0">
                          <a:solidFill>
                            <a:schemeClr val="tx1"/>
                          </a:solidFill>
                          <a:latin typeface="Arial" pitchFamily="34" charset="0"/>
                          <a:ea typeface="+mn-ea"/>
                          <a:cs typeface="Arial" pitchFamily="34" charset="0"/>
                        </a:rPr>
                        <a:t>o</a:t>
                      </a:r>
                      <a:r>
                        <a:rPr lang="sl-SI" sz="1800" b="1" kern="1200" baseline="0" dirty="0">
                          <a:solidFill>
                            <a:schemeClr val="dk1"/>
                          </a:solidFill>
                          <a:latin typeface="Arial" pitchFamily="34" charset="0"/>
                          <a:ea typeface="+mn-ea"/>
                          <a:cs typeface="Arial" pitchFamily="34" charset="0"/>
                        </a:rPr>
                        <a:t>z. </a:t>
                      </a:r>
                      <a:r>
                        <a:rPr lang="sl-SI" sz="1800" b="1" kern="1200" baseline="0" dirty="0">
                          <a:solidFill>
                            <a:schemeClr val="accent6">
                              <a:lumMod val="75000"/>
                            </a:schemeClr>
                          </a:solidFill>
                          <a:latin typeface="Arial" pitchFamily="34" charset="0"/>
                          <a:ea typeface="+mn-ea"/>
                          <a:cs typeface="Arial" pitchFamily="34" charset="0"/>
                        </a:rPr>
                        <a:t>izvedba 1. kroga izbirnega postopka</a:t>
                      </a:r>
                    </a:p>
                  </a:txBody>
                  <a:tcPr marL="91436" marR="91436" marT="45699" marB="45699">
                    <a:solidFill>
                      <a:srgbClr val="CCECFF"/>
                    </a:solidFill>
                  </a:tcPr>
                </a:tc>
                <a:extLst>
                  <a:ext uri="{0D108BD9-81ED-4DB2-BD59-A6C34878D82A}">
                    <a16:rowId xmlns:a16="http://schemas.microsoft.com/office/drawing/2014/main" val="10006"/>
                  </a:ext>
                </a:extLst>
              </a:tr>
            </a:tbl>
          </a:graphicData>
        </a:graphic>
      </p:graphicFrame>
      <p:sp>
        <p:nvSpPr>
          <p:cNvPr id="5" name="Naslov 1"/>
          <p:cNvSpPr txBox="1">
            <a:spLocks/>
          </p:cNvSpPr>
          <p:nvPr/>
        </p:nvSpPr>
        <p:spPr>
          <a:xfrm>
            <a:off x="1662114" y="284453"/>
            <a:ext cx="908367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PRIJAVA ZA VPIS - pomembni datumi:</a:t>
            </a:r>
            <a:endParaRPr lang="en-US" dirty="0">
              <a:solidFill>
                <a:srgbClr val="002060"/>
              </a:solidFill>
            </a:endParaRPr>
          </a:p>
        </p:txBody>
      </p:sp>
    </p:spTree>
    <p:extLst>
      <p:ext uri="{BB962C8B-B14F-4D97-AF65-F5344CB8AC3E}">
        <p14:creationId xmlns:p14="http://schemas.microsoft.com/office/powerpoint/2010/main" val="627967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1919222" y="630275"/>
            <a:ext cx="8559800" cy="7735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V PRIMERU OMEJITVE VPISA – POMEMBNI DATUMI:</a:t>
            </a:r>
            <a:endParaRPr lang="en-US" dirty="0">
              <a:solidFill>
                <a:srgbClr val="00206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3947213423"/>
              </p:ext>
            </p:extLst>
          </p:nvPr>
        </p:nvGraphicFramePr>
        <p:xfrm>
          <a:off x="706372" y="1741622"/>
          <a:ext cx="10985500" cy="4117308"/>
        </p:xfrm>
        <a:graphic>
          <a:graphicData uri="http://schemas.openxmlformats.org/drawingml/2006/table">
            <a:tbl>
              <a:tblPr firstRow="1" bandRow="1">
                <a:tableStyleId>{5C22544A-7EE6-4342-B048-85BDC9FD1C3A}</a:tableStyleId>
              </a:tblPr>
              <a:tblGrid>
                <a:gridCol w="2717798">
                  <a:extLst>
                    <a:ext uri="{9D8B030D-6E8A-4147-A177-3AD203B41FA5}">
                      <a16:colId xmlns:a16="http://schemas.microsoft.com/office/drawing/2014/main" val="20000"/>
                    </a:ext>
                  </a:extLst>
                </a:gridCol>
                <a:gridCol w="8267702">
                  <a:extLst>
                    <a:ext uri="{9D8B030D-6E8A-4147-A177-3AD203B41FA5}">
                      <a16:colId xmlns:a16="http://schemas.microsoft.com/office/drawing/2014/main" val="20001"/>
                    </a:ext>
                  </a:extLst>
                </a:gridCol>
              </a:tblGrid>
              <a:tr h="791902">
                <a:tc>
                  <a:txBody>
                    <a:bodyPr/>
                    <a:lstStyle/>
                    <a:p>
                      <a:r>
                        <a:rPr lang="sl-SI" sz="1800" b="1" baseline="0" dirty="0">
                          <a:solidFill>
                            <a:schemeClr val="tx1"/>
                          </a:solidFill>
                          <a:latin typeface="Arial" pitchFamily="34" charset="0"/>
                          <a:cs typeface="Arial" pitchFamily="34" charset="0"/>
                        </a:rPr>
                        <a:t>20. JUNIJ</a:t>
                      </a:r>
                    </a:p>
                  </a:txBody>
                  <a:tcPr marL="91436" marR="91436" marT="45705" marB="45705">
                    <a:lnB w="12700"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altLang="sl-SI"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Objava spodnjih mej 1. kroga izbirnega postopka</a:t>
                      </a:r>
                      <a:r>
                        <a:rPr kumimoji="0" lang="sl-SI" altLang="sl-S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(spletna stran ministrstva)</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altLang="sl-SI"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seznanitev kandidatov, ki niso bili uspešni v 1. krogu izbirnega postopka</a:t>
                      </a:r>
                    </a:p>
                  </a:txBody>
                  <a:tcPr marL="91436" marR="91436" marT="45705" marB="45705">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82535">
                <a:tc>
                  <a:txBody>
                    <a:bodyPr/>
                    <a:lstStyle/>
                    <a:p>
                      <a:r>
                        <a:rPr lang="sl-SI" sz="1800" b="1" dirty="0">
                          <a:latin typeface="Arial" pitchFamily="34" charset="0"/>
                          <a:cs typeface="Arial" pitchFamily="34" charset="0"/>
                        </a:rPr>
                        <a:t>DO</a:t>
                      </a:r>
                      <a:r>
                        <a:rPr lang="sl-SI" sz="1800" b="1" baseline="0" dirty="0">
                          <a:latin typeface="Arial" pitchFamily="34" charset="0"/>
                          <a:cs typeface="Arial" pitchFamily="34" charset="0"/>
                        </a:rPr>
                        <a:t> 26. JUNIJA</a:t>
                      </a:r>
                      <a:endParaRPr lang="sl-SI" sz="1800" b="1" dirty="0">
                        <a:latin typeface="Arial" pitchFamily="34" charset="0"/>
                        <a:cs typeface="Arial" pitchFamily="34" charset="0"/>
                      </a:endParaRPr>
                    </a:p>
                  </a:txBody>
                  <a:tcPr marL="91436" marR="91436" marT="45705" marB="45705">
                    <a:lnT w="12700" cap="flat" cmpd="sng" algn="ctr">
                      <a:solidFill>
                        <a:schemeClr val="bg1"/>
                      </a:solidFill>
                      <a:prstDash val="solid"/>
                      <a:round/>
                      <a:headEnd type="none" w="med" len="med"/>
                      <a:tailEnd type="none" w="med" len="med"/>
                    </a:lnT>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altLang="sl-SI" sz="1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Prijava neizbranih v 1. krogu izbirnega postopka za  2. krog</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altLang="sl-SI"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(na srednji šoli; do 15. ure)</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Učenci, ki niso izbrani v 1. krogu, so na srednjih šolah seznanjeni s prostimi vpisnimi mesti, na katera lahko kandidirajo v 2. krogu.</a:t>
                      </a:r>
                    </a:p>
                  </a:txBody>
                  <a:tcPr marL="91436" marR="91436" marT="45705" marB="45705">
                    <a:lnT w="12700" cap="flat" cmpd="sng" algn="ctr">
                      <a:solidFill>
                        <a:schemeClr val="bg1"/>
                      </a:solidFill>
                      <a:prstDash val="solid"/>
                      <a:round/>
                      <a:headEnd type="none" w="med" len="med"/>
                      <a:tailEnd type="none" w="med" len="med"/>
                    </a:lnT>
                    <a:solidFill>
                      <a:srgbClr val="CCECFF"/>
                    </a:solidFill>
                  </a:tcPr>
                </a:tc>
                <a:extLst>
                  <a:ext uri="{0D108BD9-81ED-4DB2-BD59-A6C34878D82A}">
                    <a16:rowId xmlns:a16="http://schemas.microsoft.com/office/drawing/2014/main" val="10002"/>
                  </a:ext>
                </a:extLst>
              </a:tr>
              <a:tr h="394778">
                <a:tc>
                  <a:txBody>
                    <a:bodyPr/>
                    <a:lstStyle/>
                    <a:p>
                      <a:r>
                        <a:rPr lang="sl-SI" sz="1800" b="1" dirty="0">
                          <a:latin typeface="Arial" pitchFamily="34" charset="0"/>
                          <a:cs typeface="Arial" pitchFamily="34" charset="0"/>
                        </a:rPr>
                        <a:t>30. JUNIJ</a:t>
                      </a:r>
                    </a:p>
                  </a:txBody>
                  <a:tcPr marL="91436" marR="91436" marT="45705" marB="45705">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sz="1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Objava spodnjih mej 2. kroga izbirnega postopka </a:t>
                      </a:r>
                      <a:r>
                        <a:rPr kumimoji="0" lang="sl-SI"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(spletna stran ministrstva)</a:t>
                      </a:r>
                    </a:p>
                  </a:txBody>
                  <a:tcPr marL="91436" marR="91436" marT="45705" marB="45705">
                    <a:solidFill>
                      <a:srgbClr val="CCECFF"/>
                    </a:solidFill>
                  </a:tcPr>
                </a:tc>
                <a:extLst>
                  <a:ext uri="{0D108BD9-81ED-4DB2-BD59-A6C34878D82A}">
                    <a16:rowId xmlns:a16="http://schemas.microsoft.com/office/drawing/2014/main" val="10003"/>
                  </a:ext>
                </a:extLst>
              </a:tr>
              <a:tr h="401193">
                <a:tc>
                  <a:txBody>
                    <a:bodyPr/>
                    <a:lstStyle/>
                    <a:p>
                      <a:r>
                        <a:rPr lang="sl-SI" sz="1800" b="1" dirty="0">
                          <a:latin typeface="Arial" pitchFamily="34" charset="0"/>
                          <a:cs typeface="Arial" pitchFamily="34" charset="0"/>
                        </a:rPr>
                        <a:t>2. JULIJ</a:t>
                      </a:r>
                      <a:endParaRPr lang="sl-SI" sz="1600" b="0" dirty="0">
                        <a:latin typeface="Arial" pitchFamily="34" charset="0"/>
                        <a:cs typeface="Arial" pitchFamily="34" charset="0"/>
                      </a:endParaRPr>
                    </a:p>
                  </a:txBody>
                  <a:tcPr marL="91436" marR="91436" marT="45705" marB="45705">
                    <a:solidFill>
                      <a:srgbClr val="CCECFF"/>
                    </a:solidFill>
                  </a:tcPr>
                </a:tc>
                <a:tc>
                  <a:txBody>
                    <a:bodyPr/>
                    <a:lstStyle/>
                    <a:p>
                      <a:r>
                        <a:rPr lang="sl-SI" sz="1800" b="0" i="0" kern="1200" baseline="0" dirty="0">
                          <a:solidFill>
                            <a:schemeClr val="dk1"/>
                          </a:solidFill>
                          <a:latin typeface="Arial" pitchFamily="34" charset="0"/>
                          <a:ea typeface="+mn-ea"/>
                          <a:cs typeface="Arial" pitchFamily="34" charset="0"/>
                        </a:rPr>
                        <a:t>Vpis kandidatov, ki so bili izbrani v 2. krogu izbirnega postopka</a:t>
                      </a:r>
                    </a:p>
                  </a:txBody>
                  <a:tcPr marL="91436" marR="91436" marT="45705" marB="45705">
                    <a:solidFill>
                      <a:srgbClr val="CCECFF"/>
                    </a:solidFill>
                  </a:tcPr>
                </a:tc>
                <a:extLst>
                  <a:ext uri="{0D108BD9-81ED-4DB2-BD59-A6C34878D82A}">
                    <a16:rowId xmlns:a16="http://schemas.microsoft.com/office/drawing/2014/main" val="10004"/>
                  </a:ext>
                </a:extLst>
              </a:tr>
              <a:tr h="392724">
                <a:tc>
                  <a:txBody>
                    <a:bodyPr/>
                    <a:lstStyle/>
                    <a:p>
                      <a:r>
                        <a:rPr lang="sl-SI" sz="1800" b="1" dirty="0">
                          <a:latin typeface="Arial" pitchFamily="34" charset="0"/>
                          <a:cs typeface="Arial" pitchFamily="34" charset="0"/>
                        </a:rPr>
                        <a:t>DO</a:t>
                      </a:r>
                      <a:r>
                        <a:rPr lang="sl-SI" sz="1800" b="1" baseline="0" dirty="0">
                          <a:latin typeface="Arial" pitchFamily="34" charset="0"/>
                          <a:cs typeface="Arial" pitchFamily="34" charset="0"/>
                        </a:rPr>
                        <a:t> 3. JULIJA</a:t>
                      </a:r>
                      <a:endParaRPr lang="sl-SI" sz="1800" b="1" dirty="0">
                        <a:latin typeface="Arial" pitchFamily="34" charset="0"/>
                        <a:cs typeface="Arial" pitchFamily="34" charset="0"/>
                      </a:endParaRPr>
                    </a:p>
                  </a:txBody>
                  <a:tcPr marL="91436" marR="91436" marT="45705" marB="45705">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Objava preostalih prostih vpisnih mest</a:t>
                      </a:r>
                    </a:p>
                  </a:txBody>
                  <a:tcPr marL="91436" marR="91436" marT="45705" marB="45705">
                    <a:solidFill>
                      <a:srgbClr val="CCECFF"/>
                    </a:solidFill>
                  </a:tcPr>
                </a:tc>
                <a:extLst>
                  <a:ext uri="{0D108BD9-81ED-4DB2-BD59-A6C34878D82A}">
                    <a16:rowId xmlns:a16="http://schemas.microsoft.com/office/drawing/2014/main" val="10005"/>
                  </a:ext>
                </a:extLst>
              </a:tr>
              <a:tr h="744821">
                <a:tc>
                  <a:txBody>
                    <a:bodyPr/>
                    <a:lstStyle/>
                    <a:p>
                      <a:r>
                        <a:rPr lang="pl-PL" sz="1800" b="1" dirty="0">
                          <a:latin typeface="Arial" pitchFamily="34" charset="0"/>
                          <a:cs typeface="Arial" pitchFamily="34" charset="0"/>
                        </a:rPr>
                        <a:t>DO 31. AVGUSTA</a:t>
                      </a:r>
                    </a:p>
                  </a:txBody>
                  <a:tcPr marL="91436" marR="91436" marT="45699" marB="45699">
                    <a:solidFill>
                      <a:srgbClr val="CCECFF"/>
                    </a:solidFill>
                  </a:tcPr>
                </a:tc>
                <a:tc>
                  <a:txBody>
                    <a:bodyPr/>
                    <a:lstStyle/>
                    <a:p>
                      <a:r>
                        <a:rPr kumimoji="0" lang="sl-SI"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Srednje šole sprejemajo prijave oz. vpisujejo, dokler imajo prosta mesta, vendar najdlje do 31. avgusta</a:t>
                      </a:r>
                      <a:endParaRPr lang="sl-SI" sz="1800" b="0" kern="1200" baseline="0" dirty="0">
                        <a:solidFill>
                          <a:schemeClr val="accent6">
                            <a:lumMod val="75000"/>
                          </a:schemeClr>
                        </a:solidFill>
                        <a:latin typeface="Arial" pitchFamily="34" charset="0"/>
                        <a:ea typeface="+mn-ea"/>
                        <a:cs typeface="Arial" pitchFamily="34" charset="0"/>
                      </a:endParaRPr>
                    </a:p>
                  </a:txBody>
                  <a:tcPr marL="91436" marR="91436" marT="45699" marB="45699">
                    <a:solidFill>
                      <a:srgbClr val="CCEC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1638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značba mesta vsebine 2">
            <a:extLst>
              <a:ext uri="{FF2B5EF4-FFF2-40B4-BE49-F238E27FC236}">
                <a16:creationId xmlns:a16="http://schemas.microsoft.com/office/drawing/2014/main" id="{C8831084-1D86-AFCF-16C1-F6ADC8E0E0C2}"/>
              </a:ext>
            </a:extLst>
          </p:cNvPr>
          <p:cNvGraphicFramePr>
            <a:graphicFrameLocks noGrp="1"/>
          </p:cNvGraphicFramePr>
          <p:nvPr>
            <p:ph idx="1"/>
            <p:extLst>
              <p:ext uri="{D42A27DB-BD31-4B8C-83A1-F6EECF244321}">
                <p14:modId xmlns:p14="http://schemas.microsoft.com/office/powerpoint/2010/main" val="528906174"/>
              </p:ext>
            </p:extLst>
          </p:nvPr>
        </p:nvGraphicFramePr>
        <p:xfrm>
          <a:off x="1763147" y="3164508"/>
          <a:ext cx="8739135" cy="3366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Naslov 1"/>
          <p:cNvSpPr txBox="1">
            <a:spLocks/>
          </p:cNvSpPr>
          <p:nvPr/>
        </p:nvSpPr>
        <p:spPr>
          <a:xfrm>
            <a:off x="1662114" y="147721"/>
            <a:ext cx="908367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ELEKTRONSKA ODDAJA PRIJAVNICE</a:t>
            </a:r>
            <a:endParaRPr lang="en-US" dirty="0">
              <a:solidFill>
                <a:srgbClr val="002060"/>
              </a:solidFill>
            </a:endParaRPr>
          </a:p>
        </p:txBody>
      </p:sp>
      <p:sp>
        <p:nvSpPr>
          <p:cNvPr id="10" name="Označba mesta vsebine 2">
            <a:extLst>
              <a:ext uri="{FF2B5EF4-FFF2-40B4-BE49-F238E27FC236}">
                <a16:creationId xmlns:a16="http://schemas.microsoft.com/office/drawing/2014/main" id="{257DD07E-5837-B2AD-520D-76506AE7DF62}"/>
              </a:ext>
            </a:extLst>
          </p:cNvPr>
          <p:cNvSpPr txBox="1">
            <a:spLocks/>
          </p:cNvSpPr>
          <p:nvPr/>
        </p:nvSpPr>
        <p:spPr>
          <a:xfrm>
            <a:off x="677333" y="1371601"/>
            <a:ext cx="10910764" cy="165361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anose="020B0604020202020204" pitchFamily="34" charset="0"/>
              <a:buChar char="•"/>
            </a:pPr>
            <a:r>
              <a:rPr lang="sl-SI" sz="2400" dirty="0"/>
              <a:t>Preko spletne strani ministrstva bo na voljo dostop do vpisne aplikacije, kjer bo možnost elektronske oddaje prijavnice (</a:t>
            </a:r>
            <a:r>
              <a:rPr lang="sl-SI" sz="2400" dirty="0">
                <a:solidFill>
                  <a:srgbClr val="FF0000"/>
                </a:solidFill>
              </a:rPr>
              <a:t>oddamo v šoli</a:t>
            </a:r>
            <a:r>
              <a:rPr lang="sl-SI" sz="2400" dirty="0"/>
              <a:t>).</a:t>
            </a:r>
          </a:p>
          <a:p>
            <a:pPr>
              <a:buFont typeface="Arial" panose="020B0604020202020204" pitchFamily="34" charset="0"/>
              <a:buChar char="•"/>
            </a:pPr>
            <a:r>
              <a:rPr lang="sl-SI" sz="2400" dirty="0"/>
              <a:t>Kandidat se bo moral najprej registrirati, na </a:t>
            </a:r>
            <a:r>
              <a:rPr lang="sl-SI" sz="2400" dirty="0">
                <a:solidFill>
                  <a:srgbClr val="FF0000"/>
                </a:solidFill>
              </a:rPr>
              <a:t>svoj e-mail </a:t>
            </a:r>
            <a:r>
              <a:rPr lang="sl-SI" sz="2400" dirty="0"/>
              <a:t>bo prejel uporabniško ime, s katerim bo vstopil v aplikacijo. </a:t>
            </a:r>
          </a:p>
        </p:txBody>
      </p:sp>
    </p:spTree>
    <p:extLst>
      <p:ext uri="{BB962C8B-B14F-4D97-AF65-F5344CB8AC3E}">
        <p14:creationId xmlns:p14="http://schemas.microsoft.com/office/powerpoint/2010/main" val="3173094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1"/>
          <p:cNvSpPr txBox="1">
            <a:spLocks/>
          </p:cNvSpPr>
          <p:nvPr/>
        </p:nvSpPr>
        <p:spPr>
          <a:xfrm>
            <a:off x="1781755" y="344274"/>
            <a:ext cx="9083675"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ELEKTRONSKA Oddaja PRIJAVNICE</a:t>
            </a:r>
            <a:endParaRPr lang="en-US" dirty="0">
              <a:solidFill>
                <a:srgbClr val="002060"/>
              </a:solidFill>
            </a:endParaRPr>
          </a:p>
        </p:txBody>
      </p:sp>
      <p:sp>
        <p:nvSpPr>
          <p:cNvPr id="10" name="Označba mesta vsebine 2">
            <a:extLst>
              <a:ext uri="{FF2B5EF4-FFF2-40B4-BE49-F238E27FC236}">
                <a16:creationId xmlns:a16="http://schemas.microsoft.com/office/drawing/2014/main" id="{257DD07E-5837-B2AD-520D-76506AE7DF62}"/>
              </a:ext>
            </a:extLst>
          </p:cNvPr>
          <p:cNvSpPr txBox="1">
            <a:spLocks/>
          </p:cNvSpPr>
          <p:nvPr/>
        </p:nvSpPr>
        <p:spPr>
          <a:xfrm>
            <a:off x="748569" y="1875802"/>
            <a:ext cx="10910764" cy="2499643"/>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anose="020B0604020202020204" pitchFamily="34" charset="0"/>
              <a:buChar char="•"/>
            </a:pPr>
            <a:r>
              <a:rPr lang="sl-SI" sz="2400" dirty="0"/>
              <a:t>Če bi želeli doma </a:t>
            </a:r>
            <a:r>
              <a:rPr lang="sl-SI" sz="2400" u="sng" dirty="0"/>
              <a:t>spremeniti vsebino</a:t>
            </a:r>
            <a:r>
              <a:rPr lang="sl-SI" sz="2400" dirty="0"/>
              <a:t> že oddane elektronske prijavnice, to lahko storite s </a:t>
            </a:r>
            <a:r>
              <a:rPr lang="sl-SI" sz="2400" dirty="0">
                <a:solidFill>
                  <a:srgbClr val="FF0000"/>
                </a:solidFill>
              </a:rPr>
              <a:t>ponovnim vstopom v vpisno aplikacijo </a:t>
            </a:r>
            <a:r>
              <a:rPr lang="sl-SI" sz="2400" dirty="0"/>
              <a:t>in ponovno izpolnitvijo prijavnice na spletni strani ministrstva: </a:t>
            </a:r>
            <a:r>
              <a:rPr lang="sl-SI" sz="2400" dirty="0">
                <a:hlinkClick r:id="rId2"/>
              </a:rPr>
              <a:t>https://www.gov.si/teme/vpis-v-srednjo-solo</a:t>
            </a:r>
            <a:r>
              <a:rPr lang="sl-SI" sz="2400" dirty="0" smtClean="0">
                <a:hlinkClick r:id="rId2"/>
              </a:rPr>
              <a:t>/</a:t>
            </a:r>
            <a:r>
              <a:rPr lang="sl-SI" sz="2400" dirty="0" smtClean="0"/>
              <a:t>, ter </a:t>
            </a:r>
            <a:r>
              <a:rPr lang="sl-SI" sz="2400" dirty="0" smtClean="0">
                <a:solidFill>
                  <a:srgbClr val="FF0000"/>
                </a:solidFill>
              </a:rPr>
              <a:t>ponovnim tiskom prijavnice</a:t>
            </a:r>
            <a:r>
              <a:rPr lang="sl-SI" sz="2400" dirty="0" smtClean="0"/>
              <a:t>.</a:t>
            </a:r>
            <a:endParaRPr lang="sl-SI" sz="2400" dirty="0"/>
          </a:p>
          <a:p>
            <a:pPr marL="0" indent="0"/>
            <a:endParaRPr lang="sl-SI" sz="2400" dirty="0"/>
          </a:p>
          <a:p>
            <a:pPr>
              <a:buFont typeface="Arial" panose="020B0604020202020204" pitchFamily="34" charset="0"/>
              <a:buChar char="•"/>
            </a:pPr>
            <a:r>
              <a:rPr lang="sl-SI" sz="2800" dirty="0">
                <a:solidFill>
                  <a:srgbClr val="002060"/>
                </a:solidFill>
              </a:rPr>
              <a:t>Prijava je dokončna</a:t>
            </a:r>
            <a:r>
              <a:rPr lang="sl-SI" sz="2400" dirty="0"/>
              <a:t>, ko je elektronska prijavnica </a:t>
            </a:r>
            <a:r>
              <a:rPr lang="sl-SI" sz="2400" dirty="0">
                <a:solidFill>
                  <a:srgbClr val="FF0000"/>
                </a:solidFill>
              </a:rPr>
              <a:t>natisnjena</a:t>
            </a:r>
            <a:r>
              <a:rPr lang="sl-SI" sz="2400" dirty="0"/>
              <a:t> in </a:t>
            </a:r>
            <a:r>
              <a:rPr lang="sl-SI" sz="2400" dirty="0">
                <a:solidFill>
                  <a:srgbClr val="FF0000"/>
                </a:solidFill>
              </a:rPr>
              <a:t>po navadni pošti poslana na srednjo šolo (pošljemo z osnovne šole).</a:t>
            </a:r>
          </a:p>
        </p:txBody>
      </p:sp>
    </p:spTree>
    <p:extLst>
      <p:ext uri="{BB962C8B-B14F-4D97-AF65-F5344CB8AC3E}">
        <p14:creationId xmlns:p14="http://schemas.microsoft.com/office/powerpoint/2010/main" val="2450914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05826" y="801597"/>
            <a:ext cx="10027920" cy="548640"/>
          </a:xfrm>
        </p:spPr>
        <p:txBody>
          <a:bodyPr/>
          <a:lstStyle/>
          <a:p>
            <a:pPr algn="ctr"/>
            <a:r>
              <a:rPr lang="sl-SI" dirty="0">
                <a:solidFill>
                  <a:srgbClr val="002060"/>
                </a:solidFill>
              </a:rPr>
              <a:t>Prenos prijave</a:t>
            </a:r>
          </a:p>
        </p:txBody>
      </p:sp>
      <p:sp>
        <p:nvSpPr>
          <p:cNvPr id="4" name="Označba mesta vsebine 2">
            <a:extLst>
              <a:ext uri="{FF2B5EF4-FFF2-40B4-BE49-F238E27FC236}">
                <a16:creationId xmlns:a16="http://schemas.microsoft.com/office/drawing/2014/main" id="{196D93FE-BA26-4A9D-8F69-10B9A6CC8CEF}"/>
              </a:ext>
            </a:extLst>
          </p:cNvPr>
          <p:cNvSpPr>
            <a:spLocks noGrp="1"/>
          </p:cNvSpPr>
          <p:nvPr>
            <p:ph idx="1"/>
          </p:nvPr>
        </p:nvSpPr>
        <p:spPr>
          <a:xfrm>
            <a:off x="694425" y="1848290"/>
            <a:ext cx="10517658" cy="2544250"/>
          </a:xfrm>
        </p:spPr>
        <p:txBody>
          <a:bodyPr>
            <a:noAutofit/>
          </a:bodyPr>
          <a:lstStyle/>
          <a:p>
            <a:pPr>
              <a:lnSpc>
                <a:spcPct val="90000"/>
              </a:lnSpc>
              <a:buFont typeface="Arial" panose="020B0604020202020204" pitchFamily="34" charset="0"/>
              <a:buChar char="•"/>
            </a:pPr>
            <a:r>
              <a:rPr lang="sl-SI" sz="2400" b="1" dirty="0"/>
              <a:t>Kandidat, ki bi želel prenesti prijavnico, mora to </a:t>
            </a:r>
            <a:r>
              <a:rPr lang="sl-SI" sz="2400" b="1" dirty="0" smtClean="0"/>
              <a:t>storiti v predpisanemu roku.</a:t>
            </a:r>
            <a:endParaRPr lang="sl-SI" sz="2400" b="1" dirty="0"/>
          </a:p>
          <a:p>
            <a:pPr marL="0" indent="0">
              <a:lnSpc>
                <a:spcPct val="90000"/>
              </a:lnSpc>
            </a:pPr>
            <a:endParaRPr lang="sl-SI" sz="2400" b="1" dirty="0"/>
          </a:p>
          <a:p>
            <a:pPr>
              <a:lnSpc>
                <a:spcPct val="90000"/>
              </a:lnSpc>
              <a:buFont typeface="Arial" panose="020B0604020202020204" pitchFamily="34" charset="0"/>
              <a:buChar char="•"/>
            </a:pPr>
            <a:r>
              <a:rPr lang="sl-SI" sz="2400" dirty="0"/>
              <a:t>Postopek prenosa bo kandidat lahko v primeru, da je </a:t>
            </a:r>
            <a:r>
              <a:rPr lang="sl-SI" sz="2400" u="sng" dirty="0"/>
              <a:t>prvotno prijavnico oddal elektronsko</a:t>
            </a:r>
            <a:r>
              <a:rPr lang="sl-SI" sz="2400" dirty="0"/>
              <a:t>, </a:t>
            </a:r>
            <a:r>
              <a:rPr lang="sl-SI" sz="2400" dirty="0">
                <a:solidFill>
                  <a:srgbClr val="FF0000"/>
                </a:solidFill>
              </a:rPr>
              <a:t>prav tako izvedel elektronsko preko vpisne aplikacije</a:t>
            </a:r>
            <a:r>
              <a:rPr lang="sl-SI" sz="2400" dirty="0"/>
              <a:t> na spletni strani ministrstva: </a:t>
            </a:r>
            <a:r>
              <a:rPr lang="sl-SI" sz="2400" dirty="0">
                <a:hlinkClick r:id="rId2"/>
              </a:rPr>
              <a:t>https://www.gov.si/teme/vpis-v-srednjo-solo/</a:t>
            </a:r>
            <a:r>
              <a:rPr lang="sl-SI" sz="2400" dirty="0"/>
              <a:t> </a:t>
            </a:r>
          </a:p>
          <a:p>
            <a:pPr marL="0" indent="0">
              <a:lnSpc>
                <a:spcPct val="90000"/>
              </a:lnSpc>
            </a:pPr>
            <a:endParaRPr lang="sl-SI" sz="2400" dirty="0"/>
          </a:p>
          <a:p>
            <a:pPr>
              <a:lnSpc>
                <a:spcPct val="90000"/>
              </a:lnSpc>
              <a:buFont typeface="Arial" panose="020B0604020202020204" pitchFamily="34" charset="0"/>
              <a:buChar char="•"/>
            </a:pPr>
            <a:r>
              <a:rPr lang="sl-SI" sz="2400" dirty="0"/>
              <a:t>Tudi to mora </a:t>
            </a:r>
            <a:r>
              <a:rPr lang="sl-SI" sz="2400" dirty="0">
                <a:solidFill>
                  <a:srgbClr val="FF0000"/>
                </a:solidFill>
              </a:rPr>
              <a:t>natisniti, podpisati in poslati na drugo </a:t>
            </a:r>
            <a:r>
              <a:rPr lang="sl-SI" sz="2400" dirty="0" smtClean="0">
                <a:solidFill>
                  <a:srgbClr val="FF0000"/>
                </a:solidFill>
              </a:rPr>
              <a:t>šolo (pošljete starši)</a:t>
            </a:r>
            <a:r>
              <a:rPr lang="sl-SI" sz="2400" dirty="0" smtClean="0"/>
              <a:t>, prvotna srednja šola je o prenosu obveščena.</a:t>
            </a:r>
            <a:endParaRPr lang="sl-SI" sz="2400" dirty="0"/>
          </a:p>
        </p:txBody>
      </p:sp>
    </p:spTree>
    <p:extLst>
      <p:ext uri="{BB962C8B-B14F-4D97-AF65-F5344CB8AC3E}">
        <p14:creationId xmlns:p14="http://schemas.microsoft.com/office/powerpoint/2010/main" val="1172027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1568613" y="0"/>
            <a:ext cx="9465534"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B050"/>
                </a:solidFill>
              </a:rPr>
              <a:t>NOVA </a:t>
            </a:r>
            <a:r>
              <a:rPr lang="it-IT" dirty="0">
                <a:solidFill>
                  <a:srgbClr val="00B050"/>
                </a:solidFill>
              </a:rPr>
              <a:t>MERILA </a:t>
            </a:r>
            <a:r>
              <a:rPr lang="it-IT" dirty="0">
                <a:solidFill>
                  <a:srgbClr val="002060"/>
                </a:solidFill>
              </a:rPr>
              <a:t>ZA IZBIRO V PRIMERU OMEJITVE VPISA </a:t>
            </a:r>
            <a:endParaRPr lang="en-US" dirty="0">
              <a:solidFill>
                <a:srgbClr val="002060"/>
              </a:solidFill>
            </a:endParaRPr>
          </a:p>
        </p:txBody>
      </p:sp>
      <p:graphicFrame>
        <p:nvGraphicFramePr>
          <p:cNvPr id="3" name="Označba mesta vsebine 3">
            <a:extLst>
              <a:ext uri="{FF2B5EF4-FFF2-40B4-BE49-F238E27FC236}">
                <a16:creationId xmlns:a16="http://schemas.microsoft.com/office/drawing/2014/main" id="{E581634B-731E-40CD-8296-7E871E228712}"/>
              </a:ext>
            </a:extLst>
          </p:cNvPr>
          <p:cNvGraphicFramePr>
            <a:graphicFrameLocks/>
          </p:cNvGraphicFramePr>
          <p:nvPr>
            <p:extLst>
              <p:ext uri="{D42A27DB-BD31-4B8C-83A1-F6EECF244321}">
                <p14:modId xmlns:p14="http://schemas.microsoft.com/office/powerpoint/2010/main" val="126098885"/>
              </p:ext>
            </p:extLst>
          </p:nvPr>
        </p:nvGraphicFramePr>
        <p:xfrm>
          <a:off x="482155" y="1238506"/>
          <a:ext cx="5149524" cy="5133163"/>
        </p:xfrm>
        <a:graphic>
          <a:graphicData uri="http://schemas.openxmlformats.org/drawingml/2006/table">
            <a:tbl>
              <a:tblPr>
                <a:tableStyleId>{5940675A-B579-460E-94D1-54222C63F5DA}</a:tableStyleId>
              </a:tblPr>
              <a:tblGrid>
                <a:gridCol w="1630318">
                  <a:extLst>
                    <a:ext uri="{9D8B030D-6E8A-4147-A177-3AD203B41FA5}">
                      <a16:colId xmlns:a16="http://schemas.microsoft.com/office/drawing/2014/main" val="1219003850"/>
                    </a:ext>
                  </a:extLst>
                </a:gridCol>
                <a:gridCol w="1100746">
                  <a:extLst>
                    <a:ext uri="{9D8B030D-6E8A-4147-A177-3AD203B41FA5}">
                      <a16:colId xmlns:a16="http://schemas.microsoft.com/office/drawing/2014/main" val="1201343801"/>
                    </a:ext>
                  </a:extLst>
                </a:gridCol>
                <a:gridCol w="1093862">
                  <a:extLst>
                    <a:ext uri="{9D8B030D-6E8A-4147-A177-3AD203B41FA5}">
                      <a16:colId xmlns:a16="http://schemas.microsoft.com/office/drawing/2014/main" val="1005074459"/>
                    </a:ext>
                  </a:extLst>
                </a:gridCol>
                <a:gridCol w="1324598">
                  <a:extLst>
                    <a:ext uri="{9D8B030D-6E8A-4147-A177-3AD203B41FA5}">
                      <a16:colId xmlns:a16="http://schemas.microsoft.com/office/drawing/2014/main" val="252742061"/>
                    </a:ext>
                  </a:extLst>
                </a:gridCol>
              </a:tblGrid>
              <a:tr h="333661">
                <a:tc>
                  <a:txBody>
                    <a:bodyPr/>
                    <a:lstStyle/>
                    <a:p>
                      <a:pPr algn="l" fontAlgn="b"/>
                      <a:r>
                        <a:rPr lang="sl-SI" sz="1600" u="none" strike="noStrike" noProof="0" dirty="0">
                          <a:effectLst/>
                        </a:rPr>
                        <a:t>Predmet</a:t>
                      </a:r>
                      <a:endParaRPr lang="sl-SI" sz="1600" b="1" i="0" u="none" strike="noStrike" noProof="0"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sl-SI" sz="1600" u="none" strike="noStrike" noProof="0" dirty="0">
                          <a:effectLst/>
                        </a:rPr>
                        <a:t>7. razred </a:t>
                      </a:r>
                      <a:endParaRPr lang="sl-SI" sz="1600" b="1" i="0" u="none" strike="noStrike" noProof="0"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sl-SI" sz="1600" u="none" strike="noStrike" noProof="0" dirty="0">
                          <a:effectLst/>
                        </a:rPr>
                        <a:t>8. razred</a:t>
                      </a:r>
                      <a:endParaRPr lang="sl-SI" sz="1600" b="1" i="0" u="none" strike="noStrike" noProof="0"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sl-SI" sz="1600" u="none" strike="noStrike" noProof="0" dirty="0">
                          <a:effectLst/>
                        </a:rPr>
                        <a:t>9. razred</a:t>
                      </a:r>
                      <a:endParaRPr lang="sl-SI" sz="1600" b="1" i="0" u="none" strike="noStrike" noProof="0" dirty="0">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1811834180"/>
                  </a:ext>
                </a:extLst>
              </a:tr>
              <a:tr h="236569">
                <a:tc>
                  <a:txBody>
                    <a:bodyPr/>
                    <a:lstStyle/>
                    <a:p>
                      <a:pPr algn="l" fontAlgn="ctr"/>
                      <a:r>
                        <a:rPr lang="sl-SI" sz="1400" u="none" strike="noStrike" noProof="0" dirty="0">
                          <a:effectLst/>
                        </a:rPr>
                        <a:t>Slovenščina</a:t>
                      </a:r>
                      <a:endParaRPr lang="sl-SI" sz="1400" b="0" i="0" u="none" strike="noStrike" noProof="0" dirty="0">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393911511"/>
                  </a:ext>
                </a:extLst>
              </a:tr>
              <a:tr h="236569">
                <a:tc>
                  <a:txBody>
                    <a:bodyPr/>
                    <a:lstStyle/>
                    <a:p>
                      <a:pPr algn="l" fontAlgn="ctr"/>
                      <a:r>
                        <a:rPr lang="en-US" sz="1400" u="none" strike="noStrike">
                          <a:effectLst/>
                        </a:rPr>
                        <a:t>Matematika</a:t>
                      </a:r>
                      <a:endParaRPr lang="en-US" sz="1400" b="0" i="0" u="none" strike="noStrike">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3683472992"/>
                  </a:ext>
                </a:extLst>
              </a:tr>
              <a:tr h="236569">
                <a:tc>
                  <a:txBody>
                    <a:bodyPr/>
                    <a:lstStyle/>
                    <a:p>
                      <a:pPr algn="l" fontAlgn="ctr"/>
                      <a:r>
                        <a:rPr lang="en-US" sz="1400" u="none" strike="noStrike">
                          <a:effectLst/>
                        </a:rPr>
                        <a:t>Tuji jezik</a:t>
                      </a:r>
                      <a:endParaRPr lang="en-US" sz="1400" b="0" i="0" u="none" strike="noStrike">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2581925768"/>
                  </a:ext>
                </a:extLst>
              </a:tr>
              <a:tr h="236569">
                <a:tc>
                  <a:txBody>
                    <a:bodyPr/>
                    <a:lstStyle/>
                    <a:p>
                      <a:pPr algn="l" fontAlgn="ctr"/>
                      <a:r>
                        <a:rPr lang="en-US" sz="1400" u="none" strike="noStrike" dirty="0" err="1">
                          <a:effectLst/>
                        </a:rPr>
                        <a:t>Likovna</a:t>
                      </a:r>
                      <a:r>
                        <a:rPr lang="en-US" sz="1400" u="none" strike="noStrike" dirty="0">
                          <a:effectLst/>
                        </a:rPr>
                        <a:t> </a:t>
                      </a:r>
                      <a:r>
                        <a:rPr lang="en-US" sz="1400" u="none" strike="noStrike" dirty="0" err="1">
                          <a:effectLst/>
                        </a:rPr>
                        <a:t>umetnost</a:t>
                      </a:r>
                      <a:endParaRPr lang="en-US" sz="1400" b="0" i="0" u="none" strike="noStrike" dirty="0">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3981986959"/>
                  </a:ext>
                </a:extLst>
              </a:tr>
              <a:tr h="236569">
                <a:tc>
                  <a:txBody>
                    <a:bodyPr/>
                    <a:lstStyle/>
                    <a:p>
                      <a:pPr algn="l" fontAlgn="ctr"/>
                      <a:r>
                        <a:rPr lang="en-US" sz="1400" u="none" strike="noStrike" dirty="0" err="1">
                          <a:effectLst/>
                        </a:rPr>
                        <a:t>Glasbena</a:t>
                      </a:r>
                      <a:r>
                        <a:rPr lang="en-US" sz="1400" u="none" strike="noStrike" dirty="0">
                          <a:effectLst/>
                        </a:rPr>
                        <a:t> </a:t>
                      </a:r>
                      <a:r>
                        <a:rPr lang="en-US" sz="1400" u="none" strike="noStrike" dirty="0" err="1">
                          <a:effectLst/>
                        </a:rPr>
                        <a:t>umetnost</a:t>
                      </a:r>
                      <a:endParaRPr lang="en-US" sz="1400" b="0" i="0" u="none" strike="noStrike" dirty="0">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1984732526"/>
                  </a:ext>
                </a:extLst>
              </a:tr>
              <a:tr h="236569">
                <a:tc>
                  <a:txBody>
                    <a:bodyPr/>
                    <a:lstStyle/>
                    <a:p>
                      <a:pPr algn="l" fontAlgn="ctr"/>
                      <a:r>
                        <a:rPr lang="en-US" sz="1400" u="none" strike="noStrike">
                          <a:effectLst/>
                        </a:rPr>
                        <a:t>Geografija</a:t>
                      </a:r>
                      <a:endParaRPr lang="en-US" sz="1400" b="0" i="0" u="none" strike="noStrike">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2730137596"/>
                  </a:ext>
                </a:extLst>
              </a:tr>
              <a:tr h="236569">
                <a:tc>
                  <a:txBody>
                    <a:bodyPr/>
                    <a:lstStyle/>
                    <a:p>
                      <a:pPr algn="l" fontAlgn="ctr"/>
                      <a:r>
                        <a:rPr lang="en-US" sz="1400" u="none" strike="noStrike">
                          <a:effectLst/>
                        </a:rPr>
                        <a:t>Zgodovina</a:t>
                      </a:r>
                      <a:endParaRPr lang="en-US" sz="1400" b="0" i="0" u="none" strike="noStrike">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601949886"/>
                  </a:ext>
                </a:extLst>
              </a:tr>
              <a:tr h="236569">
                <a:tc>
                  <a:txBody>
                    <a:bodyPr/>
                    <a:lstStyle/>
                    <a:p>
                      <a:pPr algn="l" fontAlgn="ctr"/>
                      <a:r>
                        <a:rPr lang="sv-SE" sz="1400" u="none" strike="noStrike" dirty="0">
                          <a:effectLst/>
                        </a:rPr>
                        <a:t>Domovinska in državljanska kultura in etika </a:t>
                      </a:r>
                      <a:endParaRPr lang="en-US" sz="1400" b="0" i="0" u="none" strike="noStrike" dirty="0">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 </a:t>
                      </a:r>
                      <a:endParaRPr lang="en-US" sz="1600" b="1" i="0" u="none" strike="noStrike">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1792587547"/>
                  </a:ext>
                </a:extLst>
              </a:tr>
              <a:tr h="236569">
                <a:tc>
                  <a:txBody>
                    <a:bodyPr/>
                    <a:lstStyle/>
                    <a:p>
                      <a:pPr algn="l" fontAlgn="ctr"/>
                      <a:r>
                        <a:rPr lang="en-US" sz="1400" u="none" strike="noStrike" dirty="0" err="1">
                          <a:effectLst/>
                        </a:rPr>
                        <a:t>Fizika</a:t>
                      </a:r>
                      <a:endParaRPr lang="en-US" sz="1400" b="0" i="0" u="none" strike="noStrike" dirty="0">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a:effectLst/>
                        </a:rPr>
                        <a:t> </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681114506"/>
                  </a:ext>
                </a:extLst>
              </a:tr>
              <a:tr h="236569">
                <a:tc>
                  <a:txBody>
                    <a:bodyPr/>
                    <a:lstStyle/>
                    <a:p>
                      <a:pPr algn="l" fontAlgn="ctr"/>
                      <a:r>
                        <a:rPr lang="en-US" sz="1400" u="none" strike="noStrike">
                          <a:effectLst/>
                        </a:rPr>
                        <a:t>Kemija</a:t>
                      </a:r>
                      <a:endParaRPr lang="en-US" sz="1400" b="0" i="0" u="none" strike="noStrike">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a:effectLst/>
                        </a:rPr>
                        <a:t> </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4184744102"/>
                  </a:ext>
                </a:extLst>
              </a:tr>
              <a:tr h="236569">
                <a:tc>
                  <a:txBody>
                    <a:bodyPr/>
                    <a:lstStyle/>
                    <a:p>
                      <a:pPr algn="l" fontAlgn="ctr"/>
                      <a:r>
                        <a:rPr lang="en-US" sz="1400" u="none" strike="noStrike">
                          <a:effectLst/>
                        </a:rPr>
                        <a:t>Biologija</a:t>
                      </a:r>
                      <a:endParaRPr lang="en-US" sz="1400" b="0" i="0" u="none" strike="noStrike">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a:effectLst/>
                        </a:rPr>
                        <a:t> </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647131294"/>
                  </a:ext>
                </a:extLst>
              </a:tr>
              <a:tr h="236569">
                <a:tc>
                  <a:txBody>
                    <a:bodyPr/>
                    <a:lstStyle/>
                    <a:p>
                      <a:pPr algn="l" fontAlgn="ctr"/>
                      <a:r>
                        <a:rPr lang="en-US" sz="1400" u="none" strike="noStrike">
                          <a:effectLst/>
                        </a:rPr>
                        <a:t>Naravoslovje</a:t>
                      </a:r>
                      <a:endParaRPr lang="en-US" sz="1400" b="0" i="0" u="none" strike="noStrike">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 </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 </a:t>
                      </a:r>
                      <a:endParaRPr lang="en-US" sz="1600" b="1" i="0" u="none" strike="noStrike">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1883459191"/>
                  </a:ext>
                </a:extLst>
              </a:tr>
              <a:tr h="236569">
                <a:tc>
                  <a:txBody>
                    <a:bodyPr/>
                    <a:lstStyle/>
                    <a:p>
                      <a:pPr algn="l" fontAlgn="ctr"/>
                      <a:r>
                        <a:rPr lang="en-US" sz="1400" u="none" strike="noStrike">
                          <a:effectLst/>
                        </a:rPr>
                        <a:t>Tehnika in tehnologija</a:t>
                      </a:r>
                      <a:endParaRPr lang="en-US" sz="1400" b="0" i="0" u="none" strike="noStrike">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 </a:t>
                      </a:r>
                      <a:endParaRPr lang="en-US" sz="1600" b="1" i="0" u="none" strike="noStrike" dirty="0">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1132078347"/>
                  </a:ext>
                </a:extLst>
              </a:tr>
              <a:tr h="236978">
                <a:tc>
                  <a:txBody>
                    <a:bodyPr/>
                    <a:lstStyle/>
                    <a:p>
                      <a:pPr algn="l" fontAlgn="ctr"/>
                      <a:r>
                        <a:rPr lang="en-US" sz="1400" u="none" strike="noStrike" dirty="0" err="1">
                          <a:effectLst/>
                        </a:rPr>
                        <a:t>Šport</a:t>
                      </a:r>
                      <a:endParaRPr lang="en-US" sz="1400" b="0" i="0" u="none" strike="noStrike" dirty="0">
                        <a:solidFill>
                          <a:srgbClr val="000000"/>
                        </a:solidFill>
                        <a:effectLst/>
                        <a:latin typeface="Century Gothic" panose="020B0502020202020204" pitchFamily="34" charset="0"/>
                      </a:endParaRPr>
                    </a:p>
                  </a:txBody>
                  <a:tcPr marL="9439" marR="9439" marT="9439" marB="0" anchor="ctr"/>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a:t>
                      </a:r>
                      <a:endParaRPr lang="en-US" sz="1600" b="1" i="0" u="none" strike="noStrike" dirty="0">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4099168770"/>
                  </a:ext>
                </a:extLst>
              </a:tr>
              <a:tr h="337238">
                <a:tc>
                  <a:txBody>
                    <a:bodyPr/>
                    <a:lstStyle/>
                    <a:p>
                      <a:pPr algn="l" fontAlgn="b"/>
                      <a:r>
                        <a:rPr lang="en-US" sz="1600" u="none" strike="noStrike" dirty="0">
                          <a:effectLst/>
                        </a:rPr>
                        <a:t>SKUPAJ</a:t>
                      </a:r>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55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a:effectLst/>
                        </a:rPr>
                        <a:t>65</a:t>
                      </a:r>
                      <a:endParaRPr lang="en-US" sz="1600" b="1" i="0" u="none" strike="noStrike">
                        <a:solidFill>
                          <a:srgbClr val="00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55</a:t>
                      </a:r>
                      <a:endParaRPr lang="en-US" sz="1600" b="1" i="0" u="none" strike="noStrike" dirty="0">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1455255723"/>
                  </a:ext>
                </a:extLst>
              </a:tr>
              <a:tr h="337238">
                <a:tc>
                  <a:txBody>
                    <a:bodyPr/>
                    <a:lstStyle/>
                    <a:p>
                      <a:pPr algn="l" fontAlgn="b"/>
                      <a:r>
                        <a:rPr lang="en-US" sz="1600" u="none" strike="noStrike" dirty="0">
                          <a:effectLst/>
                        </a:rPr>
                        <a:t>SKUPAJ TOČK</a:t>
                      </a:r>
                      <a:endParaRPr lang="en-US" sz="1600" b="1" i="0" u="none" strike="noStrike" dirty="0">
                        <a:solidFill>
                          <a:srgbClr val="FF0000"/>
                        </a:solidFill>
                        <a:effectLst/>
                        <a:latin typeface="Century Gothic" panose="020B0502020202020204" pitchFamily="34" charset="0"/>
                      </a:endParaRPr>
                    </a:p>
                  </a:txBody>
                  <a:tcPr marL="9439" marR="9439" marT="9439" marB="0" anchor="b"/>
                </a:tc>
                <a:tc>
                  <a:txBody>
                    <a:bodyPr/>
                    <a:lstStyle/>
                    <a:p>
                      <a:pPr algn="ctr" fontAlgn="b"/>
                      <a:r>
                        <a:rPr lang="en-US" sz="1600" u="none" strike="noStrike" dirty="0">
                          <a:effectLst/>
                        </a:rPr>
                        <a:t>175</a:t>
                      </a:r>
                      <a:endParaRPr lang="en-US" sz="1600" b="1" i="0" u="none" strike="noStrike" dirty="0">
                        <a:solidFill>
                          <a:srgbClr val="FF0000"/>
                        </a:solidFill>
                        <a:effectLst/>
                        <a:latin typeface="Century Gothic" panose="020B0502020202020204" pitchFamily="34" charset="0"/>
                      </a:endParaRPr>
                    </a:p>
                  </a:txBody>
                  <a:tcPr marL="9439" marR="9439" marT="9439" marB="0" anchor="b"/>
                </a:tc>
                <a:tc>
                  <a:txBody>
                    <a:bodyPr/>
                    <a:lstStyle/>
                    <a:p>
                      <a:pPr algn="ctr" fontAlgn="b"/>
                      <a:endParaRPr lang="en-US" sz="1600" b="1" i="0" u="none" strike="noStrike" dirty="0">
                        <a:solidFill>
                          <a:srgbClr val="000000"/>
                        </a:solidFill>
                        <a:effectLst/>
                        <a:latin typeface="Century Gothic" panose="020B0502020202020204" pitchFamily="34" charset="0"/>
                      </a:endParaRPr>
                    </a:p>
                  </a:txBody>
                  <a:tcPr marL="9439" marR="9439" marT="9439" marB="0" anchor="b"/>
                </a:tc>
                <a:tc>
                  <a:txBody>
                    <a:bodyPr/>
                    <a:lstStyle/>
                    <a:p>
                      <a:pPr algn="ctr" fontAlgn="b"/>
                      <a:endParaRPr lang="en-US" sz="1600" b="1" i="0" u="none" strike="noStrike" dirty="0">
                        <a:solidFill>
                          <a:srgbClr val="000000"/>
                        </a:solidFill>
                        <a:effectLst/>
                        <a:latin typeface="Century Gothic" panose="020B0502020202020204" pitchFamily="34" charset="0"/>
                      </a:endParaRPr>
                    </a:p>
                  </a:txBody>
                  <a:tcPr marL="9439" marR="9439" marT="9439" marB="0" anchor="b"/>
                </a:tc>
                <a:extLst>
                  <a:ext uri="{0D108BD9-81ED-4DB2-BD59-A6C34878D82A}">
                    <a16:rowId xmlns:a16="http://schemas.microsoft.com/office/drawing/2014/main" val="1766023363"/>
                  </a:ext>
                </a:extLst>
              </a:tr>
            </a:tbl>
          </a:graphicData>
        </a:graphic>
      </p:graphicFrame>
      <p:sp>
        <p:nvSpPr>
          <p:cNvPr id="4" name="Označba mesta vsebine 2">
            <a:extLst>
              <a:ext uri="{FF2B5EF4-FFF2-40B4-BE49-F238E27FC236}">
                <a16:creationId xmlns:a16="http://schemas.microsoft.com/office/drawing/2014/main" id="{17EFD3CE-6BBF-4A17-B151-049EE526EE3D}"/>
              </a:ext>
            </a:extLst>
          </p:cNvPr>
          <p:cNvSpPr txBox="1">
            <a:spLocks/>
          </p:cNvSpPr>
          <p:nvPr/>
        </p:nvSpPr>
        <p:spPr>
          <a:xfrm>
            <a:off x="6443529" y="1576381"/>
            <a:ext cx="5682953" cy="96630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sl-SI" sz="1800" dirty="0">
                <a:latin typeface="Arial" panose="020B0604020202020204" pitchFamily="34" charset="0"/>
                <a:cs typeface="Arial" panose="020B0604020202020204" pitchFamily="34" charset="0"/>
              </a:rPr>
              <a:t>Vsota točk iz </a:t>
            </a:r>
            <a:r>
              <a:rPr lang="sl-SI" sz="1800" b="1" dirty="0">
                <a:latin typeface="Arial" panose="020B0604020202020204" pitchFamily="34" charset="0"/>
                <a:cs typeface="Arial" panose="020B0604020202020204" pitchFamily="34" charset="0"/>
              </a:rPr>
              <a:t>zaključenih ocen vseh obveznih predmetov od 7. do 9. razreda </a:t>
            </a:r>
            <a:r>
              <a:rPr lang="sl-SI" sz="1800" dirty="0">
                <a:latin typeface="Arial" panose="020B0604020202020204" pitchFamily="34" charset="0"/>
                <a:cs typeface="Arial" panose="020B0604020202020204" pitchFamily="34" charset="0"/>
              </a:rPr>
              <a:t>(brez izbirnih predmetov) </a:t>
            </a:r>
            <a:r>
              <a:rPr lang="sl-SI" sz="1800" b="1" dirty="0">
                <a:solidFill>
                  <a:srgbClr val="C00000"/>
                </a:solidFill>
                <a:latin typeface="Arial" panose="020B0604020202020204" pitchFamily="34" charset="0"/>
                <a:cs typeface="Arial" panose="020B0604020202020204" pitchFamily="34" charset="0"/>
              </a:rPr>
              <a:t>PRINESEJO NAJVEČ 60 % TOČK</a:t>
            </a:r>
          </a:p>
        </p:txBody>
      </p:sp>
      <p:cxnSp>
        <p:nvCxnSpPr>
          <p:cNvPr id="5" name="Raven puščični povezovalnik 4"/>
          <p:cNvCxnSpPr/>
          <p:nvPr/>
        </p:nvCxnSpPr>
        <p:spPr>
          <a:xfrm>
            <a:off x="5971224" y="2050989"/>
            <a:ext cx="660313" cy="0"/>
          </a:xfrm>
          <a:prstGeom prst="straightConnector1">
            <a:avLst/>
          </a:prstGeom>
          <a:ln w="762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7" name="Označba mesta vsebine 2">
            <a:extLst>
              <a:ext uri="{FF2B5EF4-FFF2-40B4-BE49-F238E27FC236}">
                <a16:creationId xmlns:a16="http://schemas.microsoft.com/office/drawing/2014/main" id="{17EFD3CE-6BBF-4A17-B151-049EE526EE3D}"/>
              </a:ext>
            </a:extLst>
          </p:cNvPr>
          <p:cNvSpPr txBox="1">
            <a:spLocks/>
          </p:cNvSpPr>
          <p:nvPr/>
        </p:nvSpPr>
        <p:spPr>
          <a:xfrm>
            <a:off x="6148698" y="5578720"/>
            <a:ext cx="2734655" cy="93735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sl-SI" sz="1800" dirty="0">
                <a:latin typeface="Arial" panose="020B0604020202020204" pitchFamily="34" charset="0"/>
                <a:cs typeface="Arial" panose="020B0604020202020204" pitchFamily="34" charset="0"/>
              </a:rPr>
              <a:t>Rezultat na </a:t>
            </a:r>
            <a:r>
              <a:rPr lang="sl-SI" sz="1800" b="1" dirty="0">
                <a:latin typeface="Arial" panose="020B0604020202020204" pitchFamily="34" charset="0"/>
                <a:cs typeface="Arial" panose="020B0604020202020204" pitchFamily="34" charset="0"/>
              </a:rPr>
              <a:t>NPZ iz slovenščine </a:t>
            </a:r>
            <a:r>
              <a:rPr lang="sl-SI" sz="1800" b="1" dirty="0">
                <a:solidFill>
                  <a:srgbClr val="C00000"/>
                </a:solidFill>
                <a:latin typeface="Arial" panose="020B0604020202020204" pitchFamily="34" charset="0"/>
                <a:cs typeface="Arial" panose="020B0604020202020204" pitchFamily="34" charset="0"/>
              </a:rPr>
              <a:t>PRINESE DO 20 % TOČK</a:t>
            </a:r>
          </a:p>
        </p:txBody>
      </p:sp>
      <p:pic>
        <p:nvPicPr>
          <p:cNvPr id="8" name="Slika 7"/>
          <p:cNvPicPr>
            <a:picLocks noChangeAspect="1"/>
          </p:cNvPicPr>
          <p:nvPr/>
        </p:nvPicPr>
        <p:blipFill>
          <a:blip r:embed="rId2"/>
          <a:stretch>
            <a:fillRect/>
          </a:stretch>
        </p:blipFill>
        <p:spPr>
          <a:xfrm>
            <a:off x="6443529" y="2982654"/>
            <a:ext cx="2216491" cy="1785899"/>
          </a:xfrm>
          <a:prstGeom prst="rect">
            <a:avLst/>
          </a:prstGeom>
          <a:ln w="12700">
            <a:solidFill>
              <a:schemeClr val="tx1"/>
            </a:solidFill>
          </a:ln>
        </p:spPr>
      </p:pic>
      <p:pic>
        <p:nvPicPr>
          <p:cNvPr id="9" name="Slika 8"/>
          <p:cNvPicPr>
            <a:picLocks noChangeAspect="1"/>
          </p:cNvPicPr>
          <p:nvPr/>
        </p:nvPicPr>
        <p:blipFill rotWithShape="1">
          <a:blip r:embed="rId3"/>
          <a:srcRect t="10881" b="4580"/>
          <a:stretch/>
        </p:blipFill>
        <p:spPr>
          <a:xfrm>
            <a:off x="9562743" y="2982654"/>
            <a:ext cx="2346311" cy="1785899"/>
          </a:xfrm>
          <a:prstGeom prst="rect">
            <a:avLst/>
          </a:prstGeom>
          <a:ln w="12700">
            <a:solidFill>
              <a:schemeClr val="tx1"/>
            </a:solidFill>
          </a:ln>
        </p:spPr>
      </p:pic>
      <p:sp>
        <p:nvSpPr>
          <p:cNvPr id="10" name="Označba mesta vsebine 2">
            <a:extLst>
              <a:ext uri="{FF2B5EF4-FFF2-40B4-BE49-F238E27FC236}">
                <a16:creationId xmlns:a16="http://schemas.microsoft.com/office/drawing/2014/main" id="{17EFD3CE-6BBF-4A17-B151-049EE526EE3D}"/>
              </a:ext>
            </a:extLst>
          </p:cNvPr>
          <p:cNvSpPr txBox="1">
            <a:spLocks/>
          </p:cNvSpPr>
          <p:nvPr/>
        </p:nvSpPr>
        <p:spPr>
          <a:xfrm>
            <a:off x="9400372" y="5578720"/>
            <a:ext cx="2640649" cy="94702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sl-SI" sz="1800" dirty="0">
                <a:latin typeface="Arial" panose="020B0604020202020204" pitchFamily="34" charset="0"/>
                <a:cs typeface="Arial" panose="020B0604020202020204" pitchFamily="34" charset="0"/>
              </a:rPr>
              <a:t>Rezultat na </a:t>
            </a:r>
            <a:r>
              <a:rPr lang="sl-SI" sz="1800" b="1" dirty="0">
                <a:latin typeface="Arial" panose="020B0604020202020204" pitchFamily="34" charset="0"/>
                <a:cs typeface="Arial" panose="020B0604020202020204" pitchFamily="34" charset="0"/>
              </a:rPr>
              <a:t>NPZ iz matematike </a:t>
            </a:r>
            <a:r>
              <a:rPr lang="sl-SI" sz="1800" b="1" dirty="0">
                <a:solidFill>
                  <a:srgbClr val="C00000"/>
                </a:solidFill>
                <a:latin typeface="Arial" panose="020B0604020202020204" pitchFamily="34" charset="0"/>
                <a:cs typeface="Arial" panose="020B0604020202020204" pitchFamily="34" charset="0"/>
              </a:rPr>
              <a:t>PRINESE DO 20 % TOČK</a:t>
            </a:r>
          </a:p>
        </p:txBody>
      </p:sp>
      <p:cxnSp>
        <p:nvCxnSpPr>
          <p:cNvPr id="11" name="Raven puščični povezovalnik 10"/>
          <p:cNvCxnSpPr/>
          <p:nvPr/>
        </p:nvCxnSpPr>
        <p:spPr>
          <a:xfrm>
            <a:off x="7389877" y="4837860"/>
            <a:ext cx="10832" cy="634129"/>
          </a:xfrm>
          <a:prstGeom prst="straightConnector1">
            <a:avLst/>
          </a:prstGeom>
          <a:ln w="762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2" name="Raven puščični povezovalnik 11"/>
          <p:cNvCxnSpPr/>
          <p:nvPr/>
        </p:nvCxnSpPr>
        <p:spPr>
          <a:xfrm>
            <a:off x="10733517" y="4837860"/>
            <a:ext cx="10832" cy="634129"/>
          </a:xfrm>
          <a:prstGeom prst="straightConnector1">
            <a:avLst/>
          </a:prstGeom>
          <a:ln w="76200">
            <a:solidFill>
              <a:srgbClr val="00B05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8629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1568613" y="111095"/>
            <a:ext cx="9465534"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B050"/>
                </a:solidFill>
              </a:rPr>
              <a:t>NOVA </a:t>
            </a:r>
            <a:r>
              <a:rPr lang="it-IT" dirty="0">
                <a:solidFill>
                  <a:srgbClr val="00B050"/>
                </a:solidFill>
              </a:rPr>
              <a:t>MERILA </a:t>
            </a:r>
            <a:r>
              <a:rPr lang="it-IT" dirty="0">
                <a:solidFill>
                  <a:srgbClr val="002060"/>
                </a:solidFill>
              </a:rPr>
              <a:t>ZA IZBIRO V PRIMERU OMEJITVE VPISA </a:t>
            </a:r>
            <a:endParaRPr lang="en-US" dirty="0">
              <a:solidFill>
                <a:srgbClr val="002060"/>
              </a:solidFill>
            </a:endParaRPr>
          </a:p>
        </p:txBody>
      </p:sp>
      <p:sp>
        <p:nvSpPr>
          <p:cNvPr id="14" name="Označba mesta vsebine 2"/>
          <p:cNvSpPr txBox="1">
            <a:spLocks/>
          </p:cNvSpPr>
          <p:nvPr/>
        </p:nvSpPr>
        <p:spPr>
          <a:xfrm>
            <a:off x="503830" y="1425821"/>
            <a:ext cx="11595100" cy="5265536"/>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sl-SI" altLang="sl-SI" sz="2400" dirty="0"/>
              <a:t>Po novem se bodo kandidati v primeru omejitve vpisa razvrstili na podlagi vsote odstotkov, pridobljenih iz:</a:t>
            </a:r>
          </a:p>
          <a:p>
            <a:endParaRPr lang="sl-SI" altLang="sl-SI" sz="2400" dirty="0"/>
          </a:p>
          <a:p>
            <a:endParaRPr lang="sl-SI" altLang="sl-SI" sz="2400" dirty="0"/>
          </a:p>
          <a:p>
            <a:endParaRPr lang="sl-SI" altLang="sl-SI" sz="2400" dirty="0"/>
          </a:p>
          <a:p>
            <a:pPr>
              <a:lnSpc>
                <a:spcPts val="1500"/>
              </a:lnSpc>
            </a:pPr>
            <a:r>
              <a:rPr lang="sl-SI" sz="1800" dirty="0">
                <a:ea typeface="Times New Roman" panose="02020603050405020304" pitchFamily="18" charset="0"/>
                <a:cs typeface="Arial" panose="020B0604020202020204" pitchFamily="34" charset="0"/>
              </a:rPr>
              <a:t>pri čemer je:</a:t>
            </a:r>
            <a:endParaRPr lang="sl-SI" sz="1800" dirty="0">
              <a:ea typeface="Times New Roman" panose="02020603050405020304" pitchFamily="18" charset="0"/>
              <a:cs typeface="Times New Roman" panose="02020603050405020304" pitchFamily="18" charset="0"/>
            </a:endParaRPr>
          </a:p>
          <a:p>
            <a:pPr algn="just">
              <a:lnSpc>
                <a:spcPts val="1500"/>
              </a:lnSpc>
            </a:pPr>
            <a:r>
              <a:rPr lang="sl-SI" sz="1800" i="1" dirty="0" err="1">
                <a:ea typeface="Times New Roman" panose="02020603050405020304" pitchFamily="18" charset="0"/>
                <a:cs typeface="Arial" panose="020B0604020202020204" pitchFamily="34" charset="0"/>
              </a:rPr>
              <a:t>S</a:t>
            </a:r>
            <a:r>
              <a:rPr lang="sl-SI" sz="1800" i="1" baseline="-25000" dirty="0" err="1">
                <a:ea typeface="Times New Roman" panose="02020603050405020304" pitchFamily="18" charset="0"/>
                <a:cs typeface="Arial" panose="020B0604020202020204" pitchFamily="34" charset="0"/>
              </a:rPr>
              <a:t>k</a:t>
            </a:r>
            <a:r>
              <a:rPr lang="sl-SI" sz="1800" i="1" dirty="0">
                <a:ea typeface="Times New Roman" panose="02020603050405020304" pitchFamily="18" charset="0"/>
                <a:cs typeface="Arial" panose="020B0604020202020204" pitchFamily="34" charset="0"/>
              </a:rPr>
              <a:t> - seštevek kandidatovih zaključnih ocen obveznih predmetov v 7., 8. in 9. razredu OŠ,</a:t>
            </a:r>
            <a:endParaRPr lang="sl-SI" sz="1800" dirty="0">
              <a:ea typeface="Times New Roman" panose="02020603050405020304" pitchFamily="18" charset="0"/>
              <a:cs typeface="Times New Roman" panose="02020603050405020304" pitchFamily="18" charset="0"/>
            </a:endParaRPr>
          </a:p>
          <a:p>
            <a:pPr algn="just">
              <a:lnSpc>
                <a:spcPts val="1500"/>
              </a:lnSpc>
            </a:pPr>
            <a:r>
              <a:rPr lang="sl-SI" sz="1800" i="1" dirty="0">
                <a:ea typeface="Times New Roman" panose="02020603050405020304" pitchFamily="18" charset="0"/>
                <a:cs typeface="Arial" panose="020B0604020202020204" pitchFamily="34" charset="0"/>
              </a:rPr>
              <a:t>S - maksimalni možni seštevek zaključnih ocen obveznih predmetov v 7., 8. in 9. razredu OŠ = 175,</a:t>
            </a:r>
            <a:endParaRPr lang="sl-SI" sz="1800" dirty="0">
              <a:ea typeface="Times New Roman" panose="02020603050405020304" pitchFamily="18" charset="0"/>
              <a:cs typeface="Times New Roman" panose="02020603050405020304" pitchFamily="18" charset="0"/>
            </a:endParaRPr>
          </a:p>
          <a:p>
            <a:pPr algn="just">
              <a:lnSpc>
                <a:spcPts val="1500"/>
              </a:lnSpc>
            </a:pPr>
            <a:r>
              <a:rPr lang="sl-SI" sz="1800" i="1" dirty="0">
                <a:ea typeface="Times New Roman" panose="02020603050405020304" pitchFamily="18" charset="0"/>
                <a:cs typeface="Arial" panose="020B0604020202020204" pitchFamily="34" charset="0"/>
              </a:rPr>
              <a:t>U - dosežek kandidata na NPZ iz učnega </a:t>
            </a:r>
            <a:r>
              <a:rPr lang="sl-SI" sz="1800" i="1" dirty="0" smtClean="0">
                <a:ea typeface="Times New Roman" panose="02020603050405020304" pitchFamily="18" charset="0"/>
                <a:cs typeface="Arial" panose="020B0604020202020204" pitchFamily="34" charset="0"/>
              </a:rPr>
              <a:t>jezika (slovenščine) </a:t>
            </a:r>
            <a:r>
              <a:rPr lang="sl-SI" sz="1800" i="1" dirty="0">
                <a:ea typeface="Times New Roman" panose="02020603050405020304" pitchFamily="18" charset="0"/>
                <a:cs typeface="Arial" panose="020B0604020202020204" pitchFamily="34" charset="0"/>
              </a:rPr>
              <a:t>v odstotnih točkah,</a:t>
            </a:r>
            <a:endParaRPr lang="sl-SI" sz="1800" dirty="0">
              <a:ea typeface="Times New Roman" panose="02020603050405020304" pitchFamily="18" charset="0"/>
              <a:cs typeface="Times New Roman" panose="02020603050405020304" pitchFamily="18" charset="0"/>
            </a:endParaRPr>
          </a:p>
          <a:p>
            <a:pPr>
              <a:lnSpc>
                <a:spcPts val="1500"/>
              </a:lnSpc>
            </a:pPr>
            <a:r>
              <a:rPr lang="sl-SI" sz="1800" i="1" dirty="0">
                <a:ea typeface="Times New Roman" panose="02020603050405020304" pitchFamily="18" charset="0"/>
                <a:cs typeface="Arial" panose="020B0604020202020204" pitchFamily="34" charset="0"/>
              </a:rPr>
              <a:t>M - dosežek kandidata na NPZ iz matematike v odstotnih točkah.</a:t>
            </a:r>
          </a:p>
          <a:p>
            <a:pPr>
              <a:lnSpc>
                <a:spcPts val="1500"/>
              </a:lnSpc>
            </a:pPr>
            <a:endParaRPr lang="sl-SI" sz="1800" i="1" dirty="0">
              <a:ea typeface="Times New Roman" panose="02020603050405020304" pitchFamily="18" charset="0"/>
              <a:cs typeface="Arial" panose="020B0604020202020204" pitchFamily="34" charset="0"/>
            </a:endParaRPr>
          </a:p>
          <a:p>
            <a:pPr marL="0" lvl="0" indent="0" algn="r">
              <a:spcBef>
                <a:spcPts val="0"/>
              </a:spcBef>
            </a:pPr>
            <a:r>
              <a:rPr lang="sl-SI" sz="2400" b="0" dirty="0">
                <a:solidFill>
                  <a:srgbClr val="002060"/>
                </a:solidFill>
                <a:hlinkClick r:id="rId2"/>
              </a:rPr>
              <a:t>NA SPLETNI STRANI MINISTRSTVA</a:t>
            </a:r>
            <a:r>
              <a:rPr lang="sl-SI" sz="2400" b="0" dirty="0">
                <a:solidFill>
                  <a:srgbClr val="002060"/>
                </a:solidFill>
              </a:rPr>
              <a:t> JE NA VOLJO TABELA ZA IZRAČUN TOČK </a:t>
            </a:r>
          </a:p>
          <a:p>
            <a:pPr marL="0" lvl="0" indent="0" algn="r">
              <a:spcBef>
                <a:spcPts val="0"/>
              </a:spcBef>
            </a:pPr>
            <a:r>
              <a:rPr lang="sl-SI" sz="2400" b="0" dirty="0">
                <a:solidFill>
                  <a:srgbClr val="002060"/>
                </a:solidFill>
              </a:rPr>
              <a:t>(kandidati vnesejo podatke, točke se izračunajo).</a:t>
            </a:r>
          </a:p>
          <a:p>
            <a:pPr>
              <a:lnSpc>
                <a:spcPts val="1500"/>
              </a:lnSpc>
            </a:pPr>
            <a:endParaRPr lang="sl-SI" sz="1800" i="1" dirty="0">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marL="0" indent="0"/>
            <a:endParaRPr lang="sl-SI" altLang="sl-SI" sz="1000" dirty="0">
              <a:solidFill>
                <a:srgbClr val="FF0000"/>
              </a:solidFill>
            </a:endParaRPr>
          </a:p>
        </p:txBody>
      </p:sp>
      <mc:AlternateContent xmlns:mc="http://schemas.openxmlformats.org/markup-compatibility/2006" xmlns:a14="http://schemas.microsoft.com/office/drawing/2010/main">
        <mc:Choice Requires="a14">
          <p:sp>
            <p:nvSpPr>
              <p:cNvPr id="15" name="Pravokotnik 14"/>
              <p:cNvSpPr/>
              <p:nvPr/>
            </p:nvSpPr>
            <p:spPr>
              <a:xfrm>
                <a:off x="1136590" y="2782385"/>
                <a:ext cx="9468740" cy="425758"/>
              </a:xfrm>
              <a:prstGeom prst="rect">
                <a:avLst/>
              </a:prstGeom>
            </p:spPr>
            <p:txBody>
              <a:bodyPr wrap="square">
                <a:spAutoFit/>
              </a:bodyPr>
              <a:lstStyle/>
              <a:p>
                <a:pPr marL="400050" lvl="1" indent="0" algn="just">
                  <a:lnSpc>
                    <a:spcPts val="1300"/>
                  </a:lnSpc>
                  <a:buNone/>
                </a:pPr>
                <a:endParaRPr lang="sl-SI" sz="2700" dirty="0">
                  <a:ea typeface="Times New Roman" panose="02020603050405020304" pitchFamily="18" charset="0"/>
                  <a:cs typeface="Times New Roman" panose="02020603050405020304" pitchFamily="18" charset="0"/>
                </a:endParaRPr>
              </a:p>
              <a:p>
                <a:pPr algn="ctr">
                  <a:lnSpc>
                    <a:spcPts val="1300"/>
                  </a:lnSpc>
                </a:pPr>
                <a:r>
                  <a:rPr lang="sl-SI" sz="3800" dirty="0">
                    <a:ea typeface="Times New Roman" panose="02020603050405020304" pitchFamily="18" charset="0"/>
                    <a:cs typeface="Arial" panose="020B0604020202020204" pitchFamily="34" charset="0"/>
                  </a:rPr>
                  <a:t> </a:t>
                </a:r>
                <a14:m>
                  <m:oMath xmlns:m="http://schemas.openxmlformats.org/officeDocument/2006/math">
                    <m:f>
                      <m:fPr>
                        <m:ctrlPr>
                          <a:rPr lang="sl-SI" sz="3800"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l-SI" sz="3800" i="1" kern="100">
                                <a:latin typeface="Cambria Math" panose="02040503050406030204" pitchFamily="18" charset="0"/>
                                <a:ea typeface="Calibri" panose="020F0502020204030204" pitchFamily="34" charset="0"/>
                                <a:cs typeface="Times New Roman" panose="02020603050405020304" pitchFamily="18" charset="0"/>
                              </a:rPr>
                            </m:ctrlPr>
                          </m:sSubPr>
                          <m:e>
                            <m:r>
                              <a:rPr lang="sl-SI" sz="3800" i="1" kern="100">
                                <a:latin typeface="Cambria Math" panose="02040503050406030204" pitchFamily="18" charset="0"/>
                                <a:ea typeface="Calibri" panose="020F0502020204030204" pitchFamily="34" charset="0"/>
                                <a:cs typeface="Times New Roman" panose="02020603050405020304" pitchFamily="18" charset="0"/>
                              </a:rPr>
                              <m:t>𝑆</m:t>
                            </m:r>
                          </m:e>
                          <m:sub>
                            <m:r>
                              <a:rPr lang="sl-SI" sz="3800" i="1" kern="100">
                                <a:latin typeface="Cambria Math" panose="02040503050406030204" pitchFamily="18" charset="0"/>
                                <a:ea typeface="Calibri" panose="020F0502020204030204" pitchFamily="34" charset="0"/>
                                <a:cs typeface="Times New Roman" panose="02020603050405020304" pitchFamily="18" charset="0"/>
                              </a:rPr>
                              <m:t>𝑘</m:t>
                            </m:r>
                          </m:sub>
                        </m:sSub>
                        <m:r>
                          <a:rPr lang="sl-SI" sz="3800" i="1" kern="100">
                            <a:latin typeface="Cambria Math" panose="02040503050406030204" pitchFamily="18" charset="0"/>
                            <a:ea typeface="Calibri" panose="020F0502020204030204" pitchFamily="34" charset="0"/>
                            <a:cs typeface="Times New Roman" panose="02020603050405020304" pitchFamily="18" charset="0"/>
                          </a:rPr>
                          <m:t> </m:t>
                        </m:r>
                      </m:num>
                      <m:den>
                        <m:r>
                          <a:rPr lang="sl-SI" sz="3800" i="1" kern="100">
                            <a:latin typeface="Cambria Math" panose="02040503050406030204" pitchFamily="18" charset="0"/>
                            <a:ea typeface="Calibri" panose="020F0502020204030204" pitchFamily="34" charset="0"/>
                            <a:cs typeface="Times New Roman" panose="02020603050405020304" pitchFamily="18" charset="0"/>
                          </a:rPr>
                          <m:t>𝑆</m:t>
                        </m:r>
                        <m:r>
                          <a:rPr lang="sl-SI" sz="3800" i="1" kern="100">
                            <a:latin typeface="Cambria Math" panose="02040503050406030204" pitchFamily="18" charset="0"/>
                            <a:ea typeface="Calibri" panose="020F0502020204030204" pitchFamily="34" charset="0"/>
                            <a:cs typeface="Times New Roman" panose="02020603050405020304" pitchFamily="18" charset="0"/>
                          </a:rPr>
                          <m:t> </m:t>
                        </m:r>
                      </m:den>
                    </m:f>
                    <m:r>
                      <a:rPr lang="sl-SI" sz="3800" i="1" kern="100">
                        <a:latin typeface="Cambria Math" panose="02040503050406030204" pitchFamily="18" charset="0"/>
                        <a:ea typeface="Calibri" panose="020F0502020204030204" pitchFamily="34" charset="0"/>
                        <a:cs typeface="Times New Roman" panose="02020603050405020304" pitchFamily="18" charset="0"/>
                      </a:rPr>
                      <m:t>∙60 %+</m:t>
                    </m:r>
                    <m:f>
                      <m:fPr>
                        <m:ctrlPr>
                          <a:rPr lang="sl-SI" sz="3800" i="1" kern="100">
                            <a:latin typeface="Cambria Math" panose="02040503050406030204" pitchFamily="18" charset="0"/>
                            <a:ea typeface="Calibri" panose="020F0502020204030204" pitchFamily="34" charset="0"/>
                            <a:cs typeface="Times New Roman" panose="02020603050405020304" pitchFamily="18" charset="0"/>
                          </a:rPr>
                        </m:ctrlPr>
                      </m:fPr>
                      <m:num>
                        <m:r>
                          <a:rPr lang="sl-SI" sz="3800" i="1" kern="100">
                            <a:latin typeface="Cambria Math" panose="02040503050406030204" pitchFamily="18" charset="0"/>
                            <a:ea typeface="Calibri" panose="020F0502020204030204" pitchFamily="34" charset="0"/>
                            <a:cs typeface="Times New Roman" panose="02020603050405020304" pitchFamily="18" charset="0"/>
                          </a:rPr>
                          <m:t>𝑈</m:t>
                        </m:r>
                      </m:num>
                      <m:den>
                        <m:r>
                          <a:rPr lang="sl-SI" sz="3800" i="1" kern="100">
                            <a:latin typeface="Cambria Math" panose="02040503050406030204" pitchFamily="18" charset="0"/>
                            <a:ea typeface="Calibri" panose="020F0502020204030204" pitchFamily="34" charset="0"/>
                            <a:cs typeface="Times New Roman" panose="02020603050405020304" pitchFamily="18" charset="0"/>
                          </a:rPr>
                          <m:t>100</m:t>
                        </m:r>
                      </m:den>
                    </m:f>
                    <m:r>
                      <a:rPr lang="sl-SI" sz="3800" i="1" kern="100">
                        <a:latin typeface="Cambria Math" panose="02040503050406030204" pitchFamily="18" charset="0"/>
                        <a:ea typeface="Calibri" panose="020F0502020204030204" pitchFamily="34" charset="0"/>
                        <a:cs typeface="Times New Roman" panose="02020603050405020304" pitchFamily="18" charset="0"/>
                      </a:rPr>
                      <m:t> ∙20 %+ </m:t>
                    </m:r>
                    <m:f>
                      <m:fPr>
                        <m:ctrlPr>
                          <a:rPr lang="sl-SI" sz="3800" i="1" kern="100">
                            <a:latin typeface="Cambria Math" panose="02040503050406030204" pitchFamily="18" charset="0"/>
                            <a:ea typeface="Calibri" panose="020F0502020204030204" pitchFamily="34" charset="0"/>
                            <a:cs typeface="Times New Roman" panose="02020603050405020304" pitchFamily="18" charset="0"/>
                          </a:rPr>
                        </m:ctrlPr>
                      </m:fPr>
                      <m:num>
                        <m:r>
                          <a:rPr lang="sl-SI" sz="3800" i="1" kern="100">
                            <a:latin typeface="Cambria Math" panose="02040503050406030204" pitchFamily="18" charset="0"/>
                            <a:ea typeface="Calibri" panose="020F0502020204030204" pitchFamily="34" charset="0"/>
                            <a:cs typeface="Times New Roman" panose="02020603050405020304" pitchFamily="18" charset="0"/>
                          </a:rPr>
                          <m:t>𝑀</m:t>
                        </m:r>
                      </m:num>
                      <m:den>
                        <m:r>
                          <a:rPr lang="sl-SI" sz="3800" i="1" kern="100">
                            <a:latin typeface="Cambria Math" panose="02040503050406030204" pitchFamily="18" charset="0"/>
                            <a:ea typeface="Calibri" panose="020F0502020204030204" pitchFamily="34" charset="0"/>
                            <a:cs typeface="Times New Roman" panose="02020603050405020304" pitchFamily="18" charset="0"/>
                          </a:rPr>
                          <m:t>100</m:t>
                        </m:r>
                      </m:den>
                    </m:f>
                    <m:r>
                      <a:rPr lang="sl-SI" sz="3800" i="1" kern="100">
                        <a:latin typeface="Cambria Math" panose="02040503050406030204" pitchFamily="18" charset="0"/>
                        <a:ea typeface="Calibri" panose="020F0502020204030204" pitchFamily="34" charset="0"/>
                        <a:cs typeface="Times New Roman" panose="02020603050405020304" pitchFamily="18" charset="0"/>
                      </a:rPr>
                      <m:t>  ∙20 %</m:t>
                    </m:r>
                  </m:oMath>
                </a14:m>
                <a:endParaRPr lang="sl-SI" sz="3800" dirty="0">
                  <a:ea typeface="Times New Roman" panose="02020603050405020304" pitchFamily="18" charset="0"/>
                  <a:cs typeface="Times New Roman" panose="02020603050405020304" pitchFamily="18" charset="0"/>
                </a:endParaRPr>
              </a:p>
            </p:txBody>
          </p:sp>
        </mc:Choice>
        <mc:Fallback xmlns="">
          <p:sp>
            <p:nvSpPr>
              <p:cNvPr id="15" name="Pravokotnik 14"/>
              <p:cNvSpPr>
                <a:spLocks noRot="1" noChangeAspect="1" noMove="1" noResize="1" noEditPoints="1" noAdjustHandles="1" noChangeArrowheads="1" noChangeShapeType="1" noTextEdit="1"/>
              </p:cNvSpPr>
              <p:nvPr/>
            </p:nvSpPr>
            <p:spPr>
              <a:xfrm>
                <a:off x="1136590" y="2782385"/>
                <a:ext cx="9468740" cy="425758"/>
              </a:xfrm>
              <a:prstGeom prst="rect">
                <a:avLst/>
              </a:prstGeom>
              <a:blipFill>
                <a:blip r:embed="rId3"/>
                <a:stretch>
                  <a:fillRect t="-50000" b="-28571"/>
                </a:stretch>
              </a:blipFill>
            </p:spPr>
            <p:txBody>
              <a:bodyPr/>
              <a:lstStyle/>
              <a:p>
                <a:r>
                  <a:rPr lang="sl-SI">
                    <a:noFill/>
                  </a:rPr>
                  <a:t> </a:t>
                </a:r>
              </a:p>
            </p:txBody>
          </p:sp>
        </mc:Fallback>
      </mc:AlternateContent>
    </p:spTree>
    <p:extLst>
      <p:ext uri="{BB962C8B-B14F-4D97-AF65-F5344CB8AC3E}">
        <p14:creationId xmlns:p14="http://schemas.microsoft.com/office/powerpoint/2010/main" val="2475541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1466064" y="111095"/>
            <a:ext cx="9465534" cy="14339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Tabela </a:t>
            </a:r>
            <a:r>
              <a:rPr lang="it-IT" dirty="0">
                <a:solidFill>
                  <a:srgbClr val="002060"/>
                </a:solidFill>
              </a:rPr>
              <a:t>ZA</a:t>
            </a:r>
            <a:r>
              <a:rPr lang="sl-SI" dirty="0">
                <a:solidFill>
                  <a:srgbClr val="002060"/>
                </a:solidFill>
              </a:rPr>
              <a:t> izračun točk</a:t>
            </a:r>
            <a:endParaRPr lang="en-US" dirty="0">
              <a:solidFill>
                <a:srgbClr val="002060"/>
              </a:solidFill>
            </a:endParaRPr>
          </a:p>
        </p:txBody>
      </p:sp>
      <p:sp>
        <p:nvSpPr>
          <p:cNvPr id="14" name="Označba mesta vsebine 2"/>
          <p:cNvSpPr txBox="1">
            <a:spLocks/>
          </p:cNvSpPr>
          <p:nvPr/>
        </p:nvSpPr>
        <p:spPr>
          <a:xfrm>
            <a:off x="6376868" y="2720247"/>
            <a:ext cx="3335557" cy="989898"/>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nSpc>
                <a:spcPts val="1500"/>
              </a:lnSpc>
            </a:pPr>
            <a:endParaRPr lang="sl-SI" sz="1800" i="1" dirty="0">
              <a:ea typeface="Times New Roman" panose="02020603050405020304" pitchFamily="18" charset="0"/>
              <a:cs typeface="Arial" panose="020B0604020202020204" pitchFamily="34" charset="0"/>
            </a:endParaRPr>
          </a:p>
          <a:p>
            <a:pPr marL="0" lvl="0" indent="0">
              <a:spcBef>
                <a:spcPts val="0"/>
              </a:spcBef>
            </a:pPr>
            <a:r>
              <a:rPr lang="sl-SI" sz="2400" b="0" dirty="0">
                <a:solidFill>
                  <a:srgbClr val="002060"/>
                </a:solidFill>
              </a:rPr>
              <a:t>Vnos dosežkov </a:t>
            </a:r>
            <a:r>
              <a:rPr lang="sl-SI" sz="2400" b="0" dirty="0" smtClean="0">
                <a:solidFill>
                  <a:srgbClr val="002060"/>
                </a:solidFill>
              </a:rPr>
              <a:t>na </a:t>
            </a:r>
            <a:r>
              <a:rPr lang="sl-SI" sz="2400" b="0" dirty="0">
                <a:solidFill>
                  <a:srgbClr val="002060"/>
                </a:solidFill>
              </a:rPr>
              <a:t>NPZ:</a:t>
            </a:r>
            <a:endParaRPr lang="sl-SI" sz="1800" i="1" dirty="0">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marL="0" indent="0"/>
            <a:endParaRPr lang="sl-SI" altLang="sl-SI" sz="1000" dirty="0">
              <a:solidFill>
                <a:srgbClr val="FF0000"/>
              </a:solidFill>
            </a:endParaRPr>
          </a:p>
        </p:txBody>
      </p:sp>
      <p:pic>
        <p:nvPicPr>
          <p:cNvPr id="3" name="Slika 2"/>
          <p:cNvPicPr>
            <a:picLocks noChangeAspect="1"/>
          </p:cNvPicPr>
          <p:nvPr/>
        </p:nvPicPr>
        <p:blipFill rotWithShape="1">
          <a:blip r:embed="rId2"/>
          <a:srcRect l="1375" t="19630" r="81264" b="48878"/>
          <a:stretch/>
        </p:blipFill>
        <p:spPr>
          <a:xfrm>
            <a:off x="565418" y="2240816"/>
            <a:ext cx="3587837" cy="3660644"/>
          </a:xfrm>
          <a:prstGeom prst="rect">
            <a:avLst/>
          </a:prstGeom>
        </p:spPr>
      </p:pic>
      <p:pic>
        <p:nvPicPr>
          <p:cNvPr id="4" name="Slika 3"/>
          <p:cNvPicPr>
            <a:picLocks noChangeAspect="1"/>
          </p:cNvPicPr>
          <p:nvPr/>
        </p:nvPicPr>
        <p:blipFill rotWithShape="1">
          <a:blip r:embed="rId3"/>
          <a:srcRect l="-659" t="75791" r="63241" b="19325"/>
          <a:stretch/>
        </p:blipFill>
        <p:spPr>
          <a:xfrm>
            <a:off x="4333652" y="3458793"/>
            <a:ext cx="7688366" cy="564410"/>
          </a:xfrm>
          <a:prstGeom prst="rect">
            <a:avLst/>
          </a:prstGeom>
        </p:spPr>
      </p:pic>
      <p:sp>
        <p:nvSpPr>
          <p:cNvPr id="7" name="Označba mesta vsebine 2"/>
          <p:cNvSpPr txBox="1">
            <a:spLocks/>
          </p:cNvSpPr>
          <p:nvPr/>
        </p:nvSpPr>
        <p:spPr>
          <a:xfrm>
            <a:off x="579318" y="1308565"/>
            <a:ext cx="11595100" cy="5265536"/>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nSpc>
                <a:spcPts val="1500"/>
              </a:lnSpc>
            </a:pPr>
            <a:endParaRPr lang="sl-SI" sz="1800" i="1" dirty="0">
              <a:ea typeface="Times New Roman" panose="02020603050405020304" pitchFamily="18" charset="0"/>
              <a:cs typeface="Arial" panose="020B0604020202020204" pitchFamily="34" charset="0"/>
            </a:endParaRPr>
          </a:p>
          <a:p>
            <a:pPr marL="0" lvl="0" indent="0">
              <a:spcBef>
                <a:spcPts val="0"/>
              </a:spcBef>
            </a:pPr>
            <a:r>
              <a:rPr lang="sl-SI" sz="2400" b="0" dirty="0">
                <a:solidFill>
                  <a:srgbClr val="002060"/>
                </a:solidFill>
                <a:hlinkClick r:id="rId4"/>
              </a:rPr>
              <a:t>NA SPLETNI STRANI MINISTRSTVA</a:t>
            </a:r>
            <a:r>
              <a:rPr lang="sl-SI" sz="2400" b="0" dirty="0">
                <a:solidFill>
                  <a:srgbClr val="002060"/>
                </a:solidFill>
              </a:rPr>
              <a:t> – Excelov dokument; prva tabela, zgoraj levo:</a:t>
            </a:r>
            <a:endParaRPr lang="sl-SI" sz="1800" i="1" dirty="0">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marL="0" indent="0"/>
            <a:endParaRPr lang="sl-SI" altLang="sl-SI" sz="1000" dirty="0">
              <a:solidFill>
                <a:srgbClr val="FF0000"/>
              </a:solidFill>
            </a:endParaRPr>
          </a:p>
        </p:txBody>
      </p:sp>
      <p:sp>
        <p:nvSpPr>
          <p:cNvPr id="5" name="Elipsa 4"/>
          <p:cNvSpPr/>
          <p:nvPr/>
        </p:nvSpPr>
        <p:spPr>
          <a:xfrm>
            <a:off x="2358640" y="5683217"/>
            <a:ext cx="555475" cy="2988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8" name="Raven puščični povezovalnik 7"/>
          <p:cNvCxnSpPr/>
          <p:nvPr/>
        </p:nvCxnSpPr>
        <p:spPr>
          <a:xfrm>
            <a:off x="2928015" y="5982056"/>
            <a:ext cx="969148" cy="35499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Označba mesta vsebine 2"/>
          <p:cNvSpPr txBox="1">
            <a:spLocks/>
          </p:cNvSpPr>
          <p:nvPr/>
        </p:nvSpPr>
        <p:spPr>
          <a:xfrm>
            <a:off x="3897163" y="5982056"/>
            <a:ext cx="4742635" cy="989898"/>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nSpc>
                <a:spcPts val="1500"/>
              </a:lnSpc>
            </a:pPr>
            <a:endParaRPr lang="sl-SI" sz="1800" i="1" dirty="0">
              <a:ea typeface="Times New Roman" panose="02020603050405020304" pitchFamily="18" charset="0"/>
              <a:cs typeface="Arial" panose="020B0604020202020204" pitchFamily="34" charset="0"/>
            </a:endParaRPr>
          </a:p>
          <a:p>
            <a:pPr marL="0" lvl="0" indent="0">
              <a:spcBef>
                <a:spcPts val="0"/>
              </a:spcBef>
            </a:pPr>
            <a:r>
              <a:rPr lang="sl-SI" sz="2400" b="0" dirty="0" smtClean="0">
                <a:solidFill>
                  <a:srgbClr val="C00000"/>
                </a:solidFill>
              </a:rPr>
              <a:t>Skupno število točk iz ocen + NPZ</a:t>
            </a:r>
            <a:endParaRPr lang="sl-SI" sz="1800" i="1" dirty="0">
              <a:solidFill>
                <a:srgbClr val="C00000"/>
              </a:solidFill>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marL="0" indent="0"/>
            <a:endParaRPr lang="sl-SI" altLang="sl-SI" sz="1000" dirty="0">
              <a:solidFill>
                <a:srgbClr val="FF0000"/>
              </a:solidFill>
            </a:endParaRPr>
          </a:p>
        </p:txBody>
      </p:sp>
      <p:cxnSp>
        <p:nvCxnSpPr>
          <p:cNvPr id="10" name="Raven puščični povezovalnik 9"/>
          <p:cNvCxnSpPr/>
          <p:nvPr/>
        </p:nvCxnSpPr>
        <p:spPr>
          <a:xfrm>
            <a:off x="2854575" y="5629078"/>
            <a:ext cx="2691646" cy="23797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Označba mesta vsebine 2"/>
          <p:cNvSpPr txBox="1">
            <a:spLocks/>
          </p:cNvSpPr>
          <p:nvPr/>
        </p:nvSpPr>
        <p:spPr>
          <a:xfrm>
            <a:off x="5664473" y="5441968"/>
            <a:ext cx="4742635" cy="989898"/>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nSpc>
                <a:spcPts val="1500"/>
              </a:lnSpc>
            </a:pPr>
            <a:endParaRPr lang="sl-SI" sz="1800" i="1" dirty="0">
              <a:ea typeface="Times New Roman" panose="02020603050405020304" pitchFamily="18" charset="0"/>
              <a:cs typeface="Arial" panose="020B0604020202020204" pitchFamily="34" charset="0"/>
            </a:endParaRPr>
          </a:p>
          <a:p>
            <a:pPr marL="0" lvl="0" indent="0">
              <a:spcBef>
                <a:spcPts val="0"/>
              </a:spcBef>
            </a:pPr>
            <a:r>
              <a:rPr lang="sl-SI" sz="2400" b="0" dirty="0" smtClean="0">
                <a:solidFill>
                  <a:srgbClr val="002060"/>
                </a:solidFill>
              </a:rPr>
              <a:t>Skupno število točk iz ocen</a:t>
            </a:r>
            <a:endParaRPr lang="sl-SI" sz="1800" i="1" dirty="0">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a:lnSpc>
                <a:spcPts val="1500"/>
              </a:lnSpc>
            </a:pPr>
            <a:endParaRPr lang="sl-SI" sz="1800" i="1" dirty="0">
              <a:ea typeface="Times New Roman" panose="02020603050405020304" pitchFamily="18" charset="0"/>
              <a:cs typeface="Arial" panose="020B0604020202020204" pitchFamily="34" charset="0"/>
            </a:endParaRPr>
          </a:p>
          <a:p>
            <a:pPr marL="0" indent="0"/>
            <a:endParaRPr lang="sl-SI" altLang="sl-SI" sz="1000" dirty="0">
              <a:solidFill>
                <a:srgbClr val="FF0000"/>
              </a:solidFill>
            </a:endParaRPr>
          </a:p>
        </p:txBody>
      </p:sp>
    </p:spTree>
    <p:extLst>
      <p:ext uri="{BB962C8B-B14F-4D97-AF65-F5344CB8AC3E}">
        <p14:creationId xmlns:p14="http://schemas.microsoft.com/office/powerpoint/2010/main" val="209001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C3C934-8838-3FA9-7E02-879655DD0B91}"/>
              </a:ext>
            </a:extLst>
          </p:cNvPr>
          <p:cNvSpPr>
            <a:spLocks noGrp="1"/>
          </p:cNvSpPr>
          <p:nvPr>
            <p:ph type="title"/>
          </p:nvPr>
        </p:nvSpPr>
        <p:spPr>
          <a:xfrm>
            <a:off x="395322" y="857428"/>
            <a:ext cx="11132954" cy="469392"/>
          </a:xfrm>
        </p:spPr>
        <p:txBody>
          <a:bodyPr>
            <a:noAutofit/>
          </a:bodyPr>
          <a:lstStyle/>
          <a:p>
            <a:pPr algn="ctr"/>
            <a:r>
              <a:rPr lang="sl-SI" dirty="0">
                <a:solidFill>
                  <a:srgbClr val="002060"/>
                </a:solidFill>
              </a:rPr>
              <a:t>v primeru vpisa v program, ki zahteva dodatni vpisni pogoj …</a:t>
            </a:r>
          </a:p>
        </p:txBody>
      </p:sp>
      <p:sp>
        <p:nvSpPr>
          <p:cNvPr id="3" name="Označba mesta vsebine 2">
            <a:extLst>
              <a:ext uri="{FF2B5EF4-FFF2-40B4-BE49-F238E27FC236}">
                <a16:creationId xmlns:a16="http://schemas.microsoft.com/office/drawing/2014/main" id="{23D77207-9A34-19FA-8BFB-F1FF65B44D57}"/>
              </a:ext>
            </a:extLst>
          </p:cNvPr>
          <p:cNvSpPr>
            <a:spLocks noGrp="1"/>
          </p:cNvSpPr>
          <p:nvPr>
            <p:ph idx="1"/>
          </p:nvPr>
        </p:nvSpPr>
        <p:spPr>
          <a:xfrm>
            <a:off x="497873" y="1740437"/>
            <a:ext cx="10620206" cy="4352714"/>
          </a:xfrm>
        </p:spPr>
        <p:txBody>
          <a:bodyPr>
            <a:normAutofit/>
          </a:bodyPr>
          <a:lstStyle/>
          <a:p>
            <a:pPr marL="444500" lvl="1" indent="-444500" algn="just">
              <a:spcBef>
                <a:spcPts val="0"/>
              </a:spcBef>
            </a:pPr>
            <a:r>
              <a:rPr lang="sl-SI" sz="2400" dirty="0">
                <a:ea typeface="Times New Roman" panose="02020603050405020304" pitchFamily="18" charset="0"/>
                <a:cs typeface="Arial" panose="020B0604020202020204" pitchFamily="34" charset="0"/>
              </a:rPr>
              <a:t>V</a:t>
            </a:r>
            <a:r>
              <a:rPr lang="sl-SI" sz="2400" dirty="0">
                <a:solidFill>
                  <a:schemeClr val="tx1"/>
                </a:solidFill>
                <a:effectLst/>
                <a:ea typeface="Times New Roman" panose="02020603050405020304" pitchFamily="18" charset="0"/>
                <a:cs typeface="Arial" panose="020B0604020202020204" pitchFamily="34" charset="0"/>
              </a:rPr>
              <a:t> primeru vpisa v program, ki zahteva dodatni vpisni pogoj, </a:t>
            </a:r>
            <a:r>
              <a:rPr lang="sl-SI" sz="2400" b="1" dirty="0">
                <a:solidFill>
                  <a:schemeClr val="tx1"/>
                </a:solidFill>
                <a:effectLst/>
                <a:ea typeface="Times New Roman" panose="02020603050405020304" pitchFamily="18" charset="0"/>
                <a:cs typeface="Arial" panose="020B0604020202020204" pitchFamily="34" charset="0"/>
              </a:rPr>
              <a:t>se prištejejo še dosežki na uspešno opravljenem preizkusu nadarjenosti oziroma spretnosti</a:t>
            </a:r>
            <a:r>
              <a:rPr lang="sl-SI" sz="2400" dirty="0">
                <a:ea typeface="Times New Roman" panose="02020603050405020304" pitchFamily="18" charset="0"/>
                <a:cs typeface="Arial" panose="020B0604020202020204" pitchFamily="34" charset="0"/>
              </a:rPr>
              <a:t>:</a:t>
            </a:r>
            <a:r>
              <a:rPr lang="sl-SI" sz="2400" dirty="0">
                <a:solidFill>
                  <a:schemeClr val="tx1"/>
                </a:solidFill>
                <a:effectLst/>
                <a:ea typeface="Times New Roman" panose="02020603050405020304" pitchFamily="18" charset="0"/>
                <a:cs typeface="Arial" panose="020B0604020202020204" pitchFamily="34" charset="0"/>
              </a:rPr>
              <a:t> </a:t>
            </a:r>
          </a:p>
          <a:p>
            <a:pPr marL="1614488" lvl="1" indent="-358775" algn="just">
              <a:spcBef>
                <a:spcPts val="0"/>
              </a:spcBef>
            </a:pPr>
            <a:r>
              <a:rPr lang="sl-SI" sz="2400" dirty="0">
                <a:solidFill>
                  <a:srgbClr val="7030A0"/>
                </a:solidFill>
                <a:effectLst/>
                <a:ea typeface="Times New Roman" panose="02020603050405020304" pitchFamily="18" charset="0"/>
                <a:cs typeface="Arial" panose="020B0604020202020204" pitchFamily="34" charset="0"/>
              </a:rPr>
              <a:t>Za dosežek nad 90 %</a:t>
            </a:r>
            <a:r>
              <a:rPr lang="sl-SI" sz="2400" dirty="0">
                <a:solidFill>
                  <a:schemeClr val="tx1"/>
                </a:solidFill>
                <a:effectLst/>
                <a:ea typeface="Times New Roman" panose="02020603050405020304" pitchFamily="18" charset="0"/>
                <a:cs typeface="Arial" panose="020B0604020202020204" pitchFamily="34" charset="0"/>
              </a:rPr>
              <a:t> vseh možnih točk na preizkusu nadarjenosti oziroma spretnosti </a:t>
            </a:r>
            <a:r>
              <a:rPr lang="sl-SI" sz="2400" dirty="0">
                <a:solidFill>
                  <a:srgbClr val="7030A0"/>
                </a:solidFill>
                <a:effectLst/>
                <a:ea typeface="Times New Roman" panose="02020603050405020304" pitchFamily="18" charset="0"/>
                <a:cs typeface="Arial" panose="020B0604020202020204" pitchFamily="34" charset="0"/>
              </a:rPr>
              <a:t>še dodatnih 10 točk</a:t>
            </a:r>
            <a:r>
              <a:rPr lang="sl-SI" sz="2400" dirty="0">
                <a:solidFill>
                  <a:schemeClr val="tx1"/>
                </a:solidFill>
                <a:effectLst/>
                <a:ea typeface="Times New Roman" panose="02020603050405020304" pitchFamily="18" charset="0"/>
                <a:cs typeface="Arial" panose="020B0604020202020204" pitchFamily="34" charset="0"/>
              </a:rPr>
              <a:t>, </a:t>
            </a:r>
          </a:p>
          <a:p>
            <a:pPr marL="1614488" lvl="1" indent="-358775" algn="just">
              <a:spcBef>
                <a:spcPts val="0"/>
              </a:spcBef>
            </a:pPr>
            <a:r>
              <a:rPr lang="sl-SI" sz="2400" dirty="0">
                <a:solidFill>
                  <a:srgbClr val="7030A0"/>
                </a:solidFill>
                <a:effectLst/>
                <a:ea typeface="Times New Roman" panose="02020603050405020304" pitchFamily="18" charset="0"/>
                <a:cs typeface="Arial" panose="020B0604020202020204" pitchFamily="34" charset="0"/>
              </a:rPr>
              <a:t>za dosežek od 80 do 90 % </a:t>
            </a:r>
            <a:r>
              <a:rPr lang="sl-SI" sz="2400" dirty="0">
                <a:solidFill>
                  <a:schemeClr val="tx1"/>
                </a:solidFill>
                <a:effectLst/>
                <a:ea typeface="Times New Roman" panose="02020603050405020304" pitchFamily="18" charset="0"/>
                <a:cs typeface="Arial" panose="020B0604020202020204" pitchFamily="34" charset="0"/>
              </a:rPr>
              <a:t>vseh možnih točk na preizkusu nadarjenosti oziroma spretnosti pa </a:t>
            </a:r>
            <a:r>
              <a:rPr lang="sl-SI" sz="2400" dirty="0">
                <a:solidFill>
                  <a:srgbClr val="7030A0"/>
                </a:solidFill>
                <a:effectLst/>
                <a:ea typeface="Times New Roman" panose="02020603050405020304" pitchFamily="18" charset="0"/>
                <a:cs typeface="Arial" panose="020B0604020202020204" pitchFamily="34" charset="0"/>
              </a:rPr>
              <a:t>dodatnih 5 točk</a:t>
            </a:r>
            <a:r>
              <a:rPr lang="sl-SI" sz="2400" dirty="0">
                <a:solidFill>
                  <a:schemeClr val="tx1"/>
                </a:solidFill>
                <a:effectLst/>
                <a:ea typeface="Times New Roman" panose="02020603050405020304" pitchFamily="18" charset="0"/>
                <a:cs typeface="Arial" panose="020B0604020202020204" pitchFamily="34" charset="0"/>
              </a:rPr>
              <a:t>.</a:t>
            </a:r>
          </a:p>
          <a:p>
            <a:pPr marL="1255713" lvl="1" indent="0" algn="just">
              <a:spcBef>
                <a:spcPts val="0"/>
              </a:spcBef>
              <a:buNone/>
            </a:pPr>
            <a:endParaRPr lang="sl-SI" sz="2400" dirty="0">
              <a:solidFill>
                <a:schemeClr val="tx1"/>
              </a:solidFill>
              <a:effectLst/>
              <a:ea typeface="Times New Roman" panose="02020603050405020304" pitchFamily="18" charset="0"/>
              <a:cs typeface="Arial" panose="020B0604020202020204" pitchFamily="34" charset="0"/>
            </a:endParaRPr>
          </a:p>
          <a:p>
            <a:pPr marL="444500" lvl="1" indent="-444500" algn="just">
              <a:spcBef>
                <a:spcPts val="0"/>
              </a:spcBef>
            </a:pPr>
            <a:r>
              <a:rPr lang="sl-SI" sz="2400" dirty="0">
                <a:ea typeface="Times New Roman" panose="02020603050405020304" pitchFamily="18" charset="0"/>
                <a:cs typeface="Arial" panose="020B0604020202020204" pitchFamily="34" charset="0"/>
              </a:rPr>
              <a:t>V</a:t>
            </a:r>
            <a:r>
              <a:rPr lang="sl-SI" sz="2400" dirty="0">
                <a:solidFill>
                  <a:schemeClr val="tx1"/>
                </a:solidFill>
                <a:effectLst/>
                <a:ea typeface="Times New Roman" panose="02020603050405020304" pitchFamily="18" charset="0"/>
                <a:cs typeface="Arial" panose="020B0604020202020204" pitchFamily="34" charset="0"/>
              </a:rPr>
              <a:t> primeru vpisa v program </a:t>
            </a:r>
            <a:r>
              <a:rPr lang="sl-SI" sz="2400" b="1" dirty="0">
                <a:solidFill>
                  <a:schemeClr val="tx1"/>
                </a:solidFill>
                <a:effectLst/>
                <a:ea typeface="Times New Roman" panose="02020603050405020304" pitchFamily="18" charset="0"/>
                <a:cs typeface="Arial" panose="020B0604020202020204" pitchFamily="34" charset="0"/>
              </a:rPr>
              <a:t>Gimnazija/Ekonomska gimnazija – športni oddelek </a:t>
            </a:r>
            <a:r>
              <a:rPr lang="sl-SI" sz="2400" dirty="0">
                <a:solidFill>
                  <a:schemeClr val="tx1"/>
                </a:solidFill>
                <a:effectLst/>
                <a:ea typeface="Times New Roman" panose="02020603050405020304" pitchFamily="18" charset="0"/>
                <a:cs typeface="Arial" panose="020B0604020202020204" pitchFamily="34" charset="0"/>
              </a:rPr>
              <a:t>pa se kandidatu k točkam iz ocen in NPZ prištejejo:</a:t>
            </a:r>
          </a:p>
          <a:p>
            <a:pPr marL="1614488" lvl="1" indent="-358775" algn="just">
              <a:spcBef>
                <a:spcPts val="0"/>
              </a:spcBef>
            </a:pPr>
            <a:r>
              <a:rPr lang="sl-SI" sz="2400" dirty="0">
                <a:solidFill>
                  <a:schemeClr val="tx1"/>
                </a:solidFill>
                <a:effectLst/>
                <a:ea typeface="Times New Roman" panose="02020603050405020304" pitchFamily="18" charset="0"/>
                <a:cs typeface="Arial" panose="020B0604020202020204" pitchFamily="34" charset="0"/>
              </a:rPr>
              <a:t>za pridobljen </a:t>
            </a:r>
            <a:r>
              <a:rPr lang="sl-SI" sz="2400" b="1" dirty="0">
                <a:solidFill>
                  <a:srgbClr val="7030A0"/>
                </a:solidFill>
                <a:effectLst/>
                <a:ea typeface="Times New Roman" panose="02020603050405020304" pitchFamily="18" charset="0"/>
                <a:cs typeface="Arial" panose="020B0604020202020204" pitchFamily="34" charset="0"/>
              </a:rPr>
              <a:t>status športnika A</a:t>
            </a:r>
            <a:r>
              <a:rPr lang="sl-SI" sz="2400" dirty="0">
                <a:solidFill>
                  <a:srgbClr val="7030A0"/>
                </a:solidFill>
                <a:effectLst/>
                <a:ea typeface="Times New Roman" panose="02020603050405020304" pitchFamily="18" charset="0"/>
                <a:cs typeface="Arial" panose="020B0604020202020204" pitchFamily="34" charset="0"/>
              </a:rPr>
              <a:t> dodatnih 10 točk</a:t>
            </a:r>
            <a:r>
              <a:rPr lang="sl-SI" sz="2400" dirty="0">
                <a:solidFill>
                  <a:schemeClr val="tx1"/>
                </a:solidFill>
                <a:effectLst/>
                <a:ea typeface="Times New Roman" panose="02020603050405020304" pitchFamily="18" charset="0"/>
                <a:cs typeface="Arial" panose="020B0604020202020204" pitchFamily="34" charset="0"/>
              </a:rPr>
              <a:t>, </a:t>
            </a:r>
          </a:p>
          <a:p>
            <a:pPr marL="1614488" lvl="1" indent="-358775" algn="just">
              <a:spcBef>
                <a:spcPts val="0"/>
              </a:spcBef>
            </a:pPr>
            <a:r>
              <a:rPr lang="sl-SI" sz="2400" dirty="0">
                <a:solidFill>
                  <a:schemeClr val="tx1"/>
                </a:solidFill>
                <a:effectLst/>
                <a:ea typeface="Times New Roman" panose="02020603050405020304" pitchFamily="18" charset="0"/>
                <a:cs typeface="Arial" panose="020B0604020202020204" pitchFamily="34" charset="0"/>
              </a:rPr>
              <a:t>za pridobljen </a:t>
            </a:r>
            <a:r>
              <a:rPr lang="sl-SI" sz="2400" b="1" dirty="0">
                <a:solidFill>
                  <a:srgbClr val="7030A0"/>
                </a:solidFill>
                <a:effectLst/>
                <a:ea typeface="Times New Roman" panose="02020603050405020304" pitchFamily="18" charset="0"/>
                <a:cs typeface="Arial" panose="020B0604020202020204" pitchFamily="34" charset="0"/>
              </a:rPr>
              <a:t>status športnika B</a:t>
            </a:r>
            <a:r>
              <a:rPr lang="sl-SI" sz="2400" dirty="0">
                <a:solidFill>
                  <a:srgbClr val="7030A0"/>
                </a:solidFill>
                <a:effectLst/>
                <a:ea typeface="Times New Roman" panose="02020603050405020304" pitchFamily="18" charset="0"/>
                <a:cs typeface="Arial" panose="020B0604020202020204" pitchFamily="34" charset="0"/>
              </a:rPr>
              <a:t> pa dodatnih 5 točk</a:t>
            </a:r>
            <a:r>
              <a:rPr lang="sl-SI" sz="2400" dirty="0">
                <a:solidFill>
                  <a:schemeClr val="tx1"/>
                </a:solidFill>
                <a:effectLst/>
                <a:ea typeface="Times New Roman" panose="02020603050405020304" pitchFamily="18" charset="0"/>
                <a:cs typeface="Arial" panose="020B0604020202020204" pitchFamily="34" charset="0"/>
              </a:rPr>
              <a:t>.</a:t>
            </a:r>
            <a:endParaRPr lang="sl-SI" sz="2400" dirty="0">
              <a:solidFill>
                <a:schemeClr val="tx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99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srcRect l="42776" t="43566" r="43380" b="26343"/>
          <a:stretch/>
        </p:blipFill>
        <p:spPr>
          <a:xfrm>
            <a:off x="8974666" y="1650765"/>
            <a:ext cx="2624668" cy="3208868"/>
          </a:xfrm>
          <a:prstGeom prst="rect">
            <a:avLst/>
          </a:prstGeom>
        </p:spPr>
      </p:pic>
      <p:sp>
        <p:nvSpPr>
          <p:cNvPr id="6" name="Rectangle 1"/>
          <p:cNvSpPr>
            <a:spLocks noGrp="1" noChangeArrowheads="1"/>
          </p:cNvSpPr>
          <p:nvPr>
            <p:ph type="title"/>
          </p:nvPr>
        </p:nvSpPr>
        <p:spPr>
          <a:xfrm>
            <a:off x="3067170" y="812083"/>
            <a:ext cx="3781331" cy="452694"/>
          </a:xfrm>
        </p:spPr>
        <p:txBody>
          <a:bodyPr vert="horz" wrap="square" lIns="0" tIns="35206" rIns="0" bIns="0" numCol="1" anchor="ctr" anchorCtr="0" compatLnSpc="1">
            <a:prstTxWarp prst="textNoShape">
              <a:avLst/>
            </a:prstTxWarp>
            <a:normAutofit fontScale="90000"/>
          </a:bodyPr>
          <a:lstStyle/>
          <a:p>
            <a:pPr eaLnBrk="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dirty="0">
                <a:solidFill>
                  <a:srgbClr val="002060"/>
                </a:solidFill>
              </a:rPr>
              <a:t>KARIERNO SREDIŠČE</a:t>
            </a:r>
          </a:p>
        </p:txBody>
      </p:sp>
      <p:pic>
        <p:nvPicPr>
          <p:cNvPr id="2" name="Slika 1"/>
          <p:cNvPicPr>
            <a:picLocks noChangeAspect="1"/>
          </p:cNvPicPr>
          <p:nvPr/>
        </p:nvPicPr>
        <p:blipFill rotWithShape="1">
          <a:blip r:embed="rId3"/>
          <a:srcRect l="15418" t="29438" r="60353" b="42759"/>
          <a:stretch/>
        </p:blipFill>
        <p:spPr>
          <a:xfrm>
            <a:off x="545213" y="1753985"/>
            <a:ext cx="4649317" cy="3000895"/>
          </a:xfrm>
          <a:prstGeom prst="rect">
            <a:avLst/>
          </a:prstGeom>
        </p:spPr>
      </p:pic>
      <p:pic>
        <p:nvPicPr>
          <p:cNvPr id="5" name="Slika 4"/>
          <p:cNvPicPr>
            <a:picLocks noChangeAspect="1"/>
          </p:cNvPicPr>
          <p:nvPr/>
        </p:nvPicPr>
        <p:blipFill rotWithShape="1">
          <a:blip r:embed="rId3"/>
          <a:srcRect l="47828" t="44035" r="32707" b="36606"/>
          <a:stretch/>
        </p:blipFill>
        <p:spPr>
          <a:xfrm>
            <a:off x="5279908" y="2261398"/>
            <a:ext cx="3402235" cy="1903279"/>
          </a:xfrm>
          <a:prstGeom prst="rect">
            <a:avLst/>
          </a:prstGeom>
        </p:spPr>
      </p:pic>
    </p:spTree>
    <p:extLst>
      <p:ext uri="{BB962C8B-B14F-4D97-AF65-F5344CB8AC3E}">
        <p14:creationId xmlns:p14="http://schemas.microsoft.com/office/powerpoint/2010/main" val="2539939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233A7A-AF35-56DD-E320-0600B8F93A6A}"/>
              </a:ext>
            </a:extLst>
          </p:cNvPr>
          <p:cNvSpPr>
            <a:spLocks noGrp="1"/>
          </p:cNvSpPr>
          <p:nvPr>
            <p:ph type="title"/>
          </p:nvPr>
        </p:nvSpPr>
        <p:spPr>
          <a:xfrm>
            <a:off x="372847" y="609601"/>
            <a:ext cx="11613734" cy="1032304"/>
          </a:xfrm>
        </p:spPr>
        <p:txBody>
          <a:bodyPr>
            <a:normAutofit/>
          </a:bodyPr>
          <a:lstStyle/>
          <a:p>
            <a:pPr algn="ctr"/>
            <a:r>
              <a:rPr lang="sl-SI" dirty="0">
                <a:solidFill>
                  <a:srgbClr val="002060"/>
                </a:solidFill>
              </a:rPr>
              <a:t>v primeru VEČJEGA ŠTEVILA kandidatov na spodnji meji z istim številom točk iz ocen in NPZ</a:t>
            </a:r>
          </a:p>
        </p:txBody>
      </p:sp>
      <p:sp>
        <p:nvSpPr>
          <p:cNvPr id="3" name="Označba mesta vsebine 2">
            <a:extLst>
              <a:ext uri="{FF2B5EF4-FFF2-40B4-BE49-F238E27FC236}">
                <a16:creationId xmlns:a16="http://schemas.microsoft.com/office/drawing/2014/main" id="{7DB28A2E-25D9-B8A4-C760-953831B96FD3}"/>
              </a:ext>
            </a:extLst>
          </p:cNvPr>
          <p:cNvSpPr>
            <a:spLocks noGrp="1"/>
          </p:cNvSpPr>
          <p:nvPr>
            <p:ph idx="1"/>
          </p:nvPr>
        </p:nvSpPr>
        <p:spPr>
          <a:xfrm>
            <a:off x="668785" y="2000828"/>
            <a:ext cx="11021859" cy="3853042"/>
          </a:xfrm>
        </p:spPr>
        <p:txBody>
          <a:bodyPr>
            <a:normAutofit lnSpcReduction="10000"/>
          </a:bodyPr>
          <a:lstStyle/>
          <a:p>
            <a:pPr marL="0" indent="0" algn="just"/>
            <a:r>
              <a:rPr lang="sl-SI" sz="2400" b="0" dirty="0">
                <a:solidFill>
                  <a:schemeClr val="tx1"/>
                </a:solidFill>
                <a:effectLst/>
                <a:ea typeface="Times New Roman" panose="02020603050405020304" pitchFamily="18" charset="0"/>
                <a:cs typeface="Arial" panose="020B0604020202020204" pitchFamily="34" charset="0"/>
              </a:rPr>
              <a:t>Če se </a:t>
            </a:r>
            <a:r>
              <a:rPr lang="sl-SI" sz="2400" b="0" u="sng" dirty="0">
                <a:solidFill>
                  <a:schemeClr val="tx1"/>
                </a:solidFill>
                <a:effectLst/>
                <a:ea typeface="Times New Roman" panose="02020603050405020304" pitchFamily="18" charset="0"/>
                <a:cs typeface="Arial" panose="020B0604020202020204" pitchFamily="34" charset="0"/>
              </a:rPr>
              <a:t>v 1. ali 2. krogu izbirnega postopka </a:t>
            </a:r>
            <a:r>
              <a:rPr lang="sl-SI" sz="2400" b="0" dirty="0">
                <a:solidFill>
                  <a:schemeClr val="tx1"/>
                </a:solidFill>
                <a:effectLst/>
                <a:ea typeface="Times New Roman" panose="02020603050405020304" pitchFamily="18" charset="0"/>
                <a:cs typeface="Arial" panose="020B0604020202020204" pitchFamily="34" charset="0"/>
              </a:rPr>
              <a:t>na posameznem programu na spodnji meji razvrsti več kandidatov z istim številom točk</a:t>
            </a:r>
            <a:r>
              <a:rPr lang="sl-SI" sz="2400" b="0" dirty="0">
                <a:ea typeface="Times New Roman" panose="02020603050405020304" pitchFamily="18" charset="0"/>
                <a:cs typeface="Arial" panose="020B0604020202020204" pitchFamily="34" charset="0"/>
              </a:rPr>
              <a:t>:</a:t>
            </a:r>
            <a:endParaRPr lang="sl-SI" sz="2400" b="0" dirty="0">
              <a:solidFill>
                <a:schemeClr val="tx1"/>
              </a:solidFill>
              <a:effectLst/>
              <a:ea typeface="Times New Roman" panose="02020603050405020304" pitchFamily="18" charset="0"/>
              <a:cs typeface="Arial" panose="020B0604020202020204" pitchFamily="34" charset="0"/>
            </a:endParaRPr>
          </a:p>
          <a:p>
            <a:pPr algn="just">
              <a:buFont typeface="Arial" panose="020B0604020202020204" pitchFamily="34" charset="0"/>
              <a:buChar char="•"/>
            </a:pPr>
            <a:r>
              <a:rPr lang="sl-SI" sz="2400" b="0" dirty="0">
                <a:solidFill>
                  <a:schemeClr val="tx1"/>
                </a:solidFill>
                <a:effectLst/>
                <a:ea typeface="Times New Roman" panose="02020603050405020304" pitchFamily="18" charset="0"/>
                <a:cs typeface="Arial" panose="020B0604020202020204" pitchFamily="34" charset="0"/>
              </a:rPr>
              <a:t>se izbira med njimi opravi na podlagi </a:t>
            </a:r>
            <a:r>
              <a:rPr lang="sl-SI" sz="2400" dirty="0">
                <a:solidFill>
                  <a:schemeClr val="tx1"/>
                </a:solidFill>
                <a:effectLst/>
                <a:ea typeface="Times New Roman" panose="02020603050405020304" pitchFamily="18" charset="0"/>
                <a:cs typeface="Arial" panose="020B0604020202020204" pitchFamily="34" charset="0"/>
              </a:rPr>
              <a:t>višjega skupnega števila odstotnih točk na </a:t>
            </a:r>
            <a:r>
              <a:rPr lang="sl-SI" sz="2400" dirty="0">
                <a:solidFill>
                  <a:srgbClr val="7030A0"/>
                </a:solidFill>
                <a:effectLst/>
                <a:ea typeface="Times New Roman" panose="02020603050405020304" pitchFamily="18" charset="0"/>
                <a:cs typeface="Arial" panose="020B0604020202020204" pitchFamily="34" charset="0"/>
              </a:rPr>
              <a:t>NPZ iz SLJ in MAT</a:t>
            </a:r>
            <a:r>
              <a:rPr lang="sl-SI" sz="2400" dirty="0">
                <a:solidFill>
                  <a:schemeClr val="tx1"/>
                </a:solidFill>
                <a:effectLst/>
                <a:ea typeface="Times New Roman" panose="02020603050405020304" pitchFamily="18" charset="0"/>
                <a:cs typeface="Arial" panose="020B0604020202020204" pitchFamily="34" charset="0"/>
              </a:rPr>
              <a:t>. </a:t>
            </a:r>
          </a:p>
          <a:p>
            <a:pPr marL="179388" lvl="1" indent="0" algn="just">
              <a:buNone/>
            </a:pPr>
            <a:r>
              <a:rPr lang="sl-SI" i="1" dirty="0"/>
              <a:t>Primer:</a:t>
            </a:r>
            <a:r>
              <a:rPr lang="sl-SI" dirty="0"/>
              <a:t> učenčev dosežek na NPZ iz SLJ je bil </a:t>
            </a:r>
            <a:r>
              <a:rPr lang="sl-SI" u="sng" dirty="0"/>
              <a:t>76 odstotnih točk</a:t>
            </a:r>
            <a:r>
              <a:rPr lang="sl-SI" dirty="0"/>
              <a:t>, dosežek na NPZ iz MAT pa </a:t>
            </a:r>
            <a:r>
              <a:rPr lang="sl-SI" u="sng" dirty="0"/>
              <a:t>72 odstotnih točk</a:t>
            </a:r>
            <a:r>
              <a:rPr lang="sl-SI" dirty="0"/>
              <a:t>. Skupaj ima </a:t>
            </a:r>
            <a:r>
              <a:rPr lang="sl-SI" u="sng" dirty="0"/>
              <a:t>148 odstotnih točk na NPZ (76 + 72)</a:t>
            </a:r>
            <a:r>
              <a:rPr lang="sl-SI" dirty="0"/>
              <a:t>.</a:t>
            </a:r>
          </a:p>
          <a:p>
            <a:pPr>
              <a:buFont typeface="Arial" panose="020B0604020202020204" pitchFamily="34" charset="0"/>
              <a:buChar char="•"/>
            </a:pPr>
            <a:r>
              <a:rPr lang="sl-SI" sz="2400" b="0" dirty="0">
                <a:solidFill>
                  <a:schemeClr val="tx1"/>
                </a:solidFill>
                <a:effectLst/>
                <a:ea typeface="Times New Roman" panose="02020603050405020304" pitchFamily="18" charset="0"/>
                <a:cs typeface="Arial" panose="020B0604020202020204" pitchFamily="34" charset="0"/>
              </a:rPr>
              <a:t>Če se tudi po tem kriteriju na spodnji meji še vedno razvrsti več kandidatov z istim številom točk</a:t>
            </a:r>
            <a:r>
              <a:rPr lang="sl-SI" sz="2400" b="0" dirty="0">
                <a:solidFill>
                  <a:schemeClr val="tx1"/>
                </a:solidFill>
                <a:ea typeface="Times New Roman" panose="02020603050405020304" pitchFamily="18" charset="0"/>
                <a:cs typeface="Arial" panose="020B0604020202020204" pitchFamily="34" charset="0"/>
              </a:rPr>
              <a:t>, </a:t>
            </a:r>
            <a:r>
              <a:rPr lang="sl-SI" sz="2400" b="0" dirty="0">
                <a:solidFill>
                  <a:schemeClr val="tx1"/>
                </a:solidFill>
                <a:effectLst/>
                <a:ea typeface="Times New Roman" panose="02020603050405020304" pitchFamily="18" charset="0"/>
                <a:cs typeface="Arial" panose="020B0604020202020204" pitchFamily="34" charset="0"/>
              </a:rPr>
              <a:t>se v naslednjem koraku izbira med njimi opravi na podlagi </a:t>
            </a:r>
            <a:r>
              <a:rPr lang="sl-SI" sz="2400" dirty="0">
                <a:solidFill>
                  <a:schemeClr val="tx1"/>
                </a:solidFill>
                <a:effectLst/>
                <a:ea typeface="Times New Roman" panose="02020603050405020304" pitchFamily="18" charset="0"/>
                <a:cs typeface="Arial" panose="020B0604020202020204" pitchFamily="34" charset="0"/>
              </a:rPr>
              <a:t>višjega števila doseženih odstotnih točk na </a:t>
            </a:r>
            <a:r>
              <a:rPr lang="sl-SI" sz="2400" dirty="0">
                <a:solidFill>
                  <a:srgbClr val="7030A0"/>
                </a:solidFill>
                <a:effectLst/>
                <a:ea typeface="Times New Roman" panose="02020603050405020304" pitchFamily="18" charset="0"/>
                <a:cs typeface="Arial" panose="020B0604020202020204" pitchFamily="34" charset="0"/>
              </a:rPr>
              <a:t>NPZ iz SLJ</a:t>
            </a:r>
            <a:r>
              <a:rPr lang="sl-SI" sz="2400" dirty="0">
                <a:solidFill>
                  <a:schemeClr val="tx1"/>
                </a:solidFill>
                <a:effectLst/>
                <a:ea typeface="Times New Roman" panose="02020603050405020304" pitchFamily="18" charset="0"/>
                <a:cs typeface="Arial" panose="020B0604020202020204" pitchFamily="34" charset="0"/>
              </a:rPr>
              <a:t>. </a:t>
            </a:r>
          </a:p>
          <a:p>
            <a:pPr lvl="1"/>
            <a:r>
              <a:rPr lang="sl-SI" i="1" dirty="0"/>
              <a:t>Primer: </a:t>
            </a:r>
            <a:r>
              <a:rPr lang="sl-SI" dirty="0"/>
              <a:t>učenčev dosežek </a:t>
            </a:r>
            <a:r>
              <a:rPr lang="sl-SI" dirty="0">
                <a:solidFill>
                  <a:schemeClr val="tx1"/>
                </a:solidFill>
              </a:rPr>
              <a:t>na NPZ iz SLJ je </a:t>
            </a:r>
            <a:r>
              <a:rPr lang="sl-SI" dirty="0"/>
              <a:t>bil </a:t>
            </a:r>
            <a:r>
              <a:rPr lang="sl-SI" u="sng" dirty="0"/>
              <a:t>76 odstotnih točk</a:t>
            </a:r>
            <a:r>
              <a:rPr lang="sl-SI" dirty="0"/>
              <a:t>. Imamo </a:t>
            </a:r>
            <a:r>
              <a:rPr lang="sl-SI" dirty="0">
                <a:solidFill>
                  <a:schemeClr val="tx1"/>
                </a:solidFill>
              </a:rPr>
              <a:t>3 učence z 86,17 točkami in 148 točk na NPZ iz SLJ in MAT. Med temi tremi ima naš učenec NPZ iz SLJ 76 točk, eden med njimi ima NPZ iz SLJ 65 točk, tretji pa npr. 63 (slednji so torej bolje pisali NPZ iz MAT). </a:t>
            </a:r>
            <a:r>
              <a:rPr lang="sl-SI" u="sng" dirty="0"/>
              <a:t>Izbran bo naš učenec, ki ima 76 točk na NPZ iz SLJ (največ med njimi).</a:t>
            </a:r>
            <a:endParaRPr lang="sl-SI" u="sng" dirty="0">
              <a:effectLst/>
              <a:ea typeface="Times New Roman" panose="02020603050405020304" pitchFamily="18" charset="0"/>
              <a:cs typeface="Times New Roman" panose="02020603050405020304" pitchFamily="18" charset="0"/>
            </a:endParaRPr>
          </a:p>
          <a:p>
            <a:endParaRPr lang="sl-SI" dirty="0"/>
          </a:p>
        </p:txBody>
      </p:sp>
    </p:spTree>
    <p:extLst>
      <p:ext uri="{BB962C8B-B14F-4D97-AF65-F5344CB8AC3E}">
        <p14:creationId xmlns:p14="http://schemas.microsoft.com/office/powerpoint/2010/main" val="759614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1AF492-6B2C-8327-3E83-1852565CDA60}"/>
              </a:ext>
            </a:extLst>
          </p:cNvPr>
          <p:cNvSpPr>
            <a:spLocks noGrp="1"/>
          </p:cNvSpPr>
          <p:nvPr>
            <p:ph type="title"/>
          </p:nvPr>
        </p:nvSpPr>
        <p:spPr>
          <a:xfrm>
            <a:off x="997549" y="635238"/>
            <a:ext cx="10056683" cy="762000"/>
          </a:xfrm>
        </p:spPr>
        <p:txBody>
          <a:bodyPr>
            <a:normAutofit fontScale="90000"/>
          </a:bodyPr>
          <a:lstStyle/>
          <a:p>
            <a:pPr algn="ctr"/>
            <a:r>
              <a:rPr lang="sl-SI" sz="3100" dirty="0">
                <a:solidFill>
                  <a:srgbClr val="002060"/>
                </a:solidFill>
              </a:rPr>
              <a:t>nadomestne točke V PRIMERU ODSOTNOSTI UČENCA NA NPZ</a:t>
            </a:r>
          </a:p>
        </p:txBody>
      </p:sp>
      <p:sp>
        <p:nvSpPr>
          <p:cNvPr id="3" name="Označba mesta vsebine 2">
            <a:extLst>
              <a:ext uri="{FF2B5EF4-FFF2-40B4-BE49-F238E27FC236}">
                <a16:creationId xmlns:a16="http://schemas.microsoft.com/office/drawing/2014/main" id="{864BAD5B-B94C-0AB8-4166-8CAC8CED7388}"/>
              </a:ext>
            </a:extLst>
          </p:cNvPr>
          <p:cNvSpPr>
            <a:spLocks noGrp="1"/>
          </p:cNvSpPr>
          <p:nvPr>
            <p:ph idx="1"/>
          </p:nvPr>
        </p:nvSpPr>
        <p:spPr>
          <a:xfrm>
            <a:off x="651695" y="1613104"/>
            <a:ext cx="10748393" cy="4791456"/>
          </a:xfrm>
        </p:spPr>
        <p:txBody>
          <a:bodyPr>
            <a:normAutofit/>
          </a:bodyPr>
          <a:lstStyle/>
          <a:p>
            <a:pPr algn="just"/>
            <a:r>
              <a:rPr lang="sl-SI" sz="2400" b="0" dirty="0">
                <a:ea typeface="Times New Roman" panose="02020603050405020304" pitchFamily="18" charset="0"/>
                <a:cs typeface="Arial" panose="020B0604020202020204" pitchFamily="34" charset="0"/>
              </a:rPr>
              <a:t>Za kandidate, ki iz opravičljivih razlogov ne bodo imeli dosežkov na NPZ iz SLJ ali MAT, se bo </a:t>
            </a:r>
            <a:r>
              <a:rPr lang="sl-SI" sz="2400" u="sng" dirty="0">
                <a:ea typeface="Times New Roman" panose="02020603050405020304" pitchFamily="18" charset="0"/>
                <a:cs typeface="Arial" panose="020B0604020202020204" pitchFamily="34" charset="0"/>
              </a:rPr>
              <a:t>samo za potrebe izvedbe vpisnega postopka</a:t>
            </a:r>
            <a:r>
              <a:rPr lang="sl-SI" sz="2400" b="0" dirty="0">
                <a:ea typeface="Times New Roman" panose="02020603050405020304" pitchFamily="18" charset="0"/>
                <a:cs typeface="Arial" panose="020B0604020202020204" pitchFamily="34" charset="0"/>
              </a:rPr>
              <a:t> v programe z omejitvijo vpisa določil </a:t>
            </a:r>
            <a:r>
              <a:rPr lang="sl-SI" sz="2400" dirty="0">
                <a:solidFill>
                  <a:srgbClr val="FF0000"/>
                </a:solidFill>
                <a:ea typeface="Times New Roman" panose="02020603050405020304" pitchFamily="18" charset="0"/>
                <a:cs typeface="Arial" panose="020B0604020202020204" pitchFamily="34" charset="0"/>
              </a:rPr>
              <a:t>nadomestni dosežek</a:t>
            </a:r>
            <a:r>
              <a:rPr lang="sl-SI" sz="2400" b="0" dirty="0">
                <a:ea typeface="Times New Roman" panose="02020603050405020304" pitchFamily="18" charset="0"/>
                <a:cs typeface="Arial" panose="020B0604020202020204" pitchFamily="34" charset="0"/>
              </a:rPr>
              <a:t>. </a:t>
            </a:r>
          </a:p>
          <a:p>
            <a:pPr algn="just"/>
            <a:r>
              <a:rPr lang="sl-SI" sz="2400" b="0" dirty="0" smtClean="0">
                <a:ea typeface="Times New Roman" panose="02020603050405020304" pitchFamily="18" charset="0"/>
                <a:cs typeface="Arial" panose="020B0604020202020204" pitchFamily="34" charset="0"/>
              </a:rPr>
              <a:t>Ta se bo izračunal tako, da se bo </a:t>
            </a:r>
            <a:r>
              <a:rPr lang="sl-SI" sz="2400" b="0" u="sng" dirty="0">
                <a:ea typeface="Times New Roman" panose="02020603050405020304" pitchFamily="18" charset="0"/>
                <a:cs typeface="Arial" panose="020B0604020202020204" pitchFamily="34" charset="0"/>
              </a:rPr>
              <a:t>mediana dosežkov na NPZ</a:t>
            </a:r>
            <a:r>
              <a:rPr lang="sl-SI" sz="2400" b="0" dirty="0">
                <a:ea typeface="Times New Roman" panose="02020603050405020304" pitchFamily="18" charset="0"/>
                <a:cs typeface="Arial" panose="020B0604020202020204" pitchFamily="34" charset="0"/>
              </a:rPr>
              <a:t> tistih kandidatov, ki imajo enak seštevek zaključnih ocen pri teh predmetih (SLJ ali MAT) v 7., 8. in 9. razredu OŠ pripisala kot dosežek na NPZ pri kandidatu, ki dosežka na NPZ iz opravičljivih razlogov ne bo imel. </a:t>
            </a:r>
          </a:p>
          <a:p>
            <a:pPr marL="0" indent="0" algn="just">
              <a:buNone/>
            </a:pPr>
            <a:endParaRPr lang="sl-SI" sz="19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1" algn="just"/>
            <a:r>
              <a:rPr lang="sl-SI" sz="1700" i="1" dirty="0">
                <a:solidFill>
                  <a:schemeClr val="tx1"/>
                </a:solidFill>
                <a:latin typeface="Arial" panose="020B0604020202020204" pitchFamily="34" charset="0"/>
                <a:ea typeface="Times New Roman" panose="02020603050405020304" pitchFamily="18" charset="0"/>
                <a:cs typeface="Arial" panose="020B0604020202020204" pitchFamily="34" charset="0"/>
              </a:rPr>
              <a:t>Primer:</a:t>
            </a:r>
            <a:r>
              <a:rPr lang="sl-SI" sz="1700" i="1" dirty="0">
                <a:latin typeface="Arial" panose="020B0604020202020204" pitchFamily="34" charset="0"/>
                <a:ea typeface="Times New Roman" panose="02020603050405020304" pitchFamily="18" charset="0"/>
                <a:cs typeface="Arial" panose="020B0604020202020204" pitchFamily="34" charset="0"/>
              </a:rPr>
              <a:t> </a:t>
            </a:r>
            <a:r>
              <a:rPr lang="sl-SI" sz="1700" dirty="0">
                <a:solidFill>
                  <a:schemeClr val="tx1"/>
                </a:solidFill>
                <a:latin typeface="Arial" panose="020B0604020202020204" pitchFamily="34" charset="0"/>
                <a:ea typeface="Times New Roman" panose="02020603050405020304" pitchFamily="18" charset="0"/>
                <a:cs typeface="Arial" panose="020B0604020202020204" pitchFamily="34" charset="0"/>
              </a:rPr>
              <a:t>učenec je imel zaključeno oceno pri MAT v 7. R 4, v 8. R 3, v 9. R pa zopet 4. Iz teh ocen je zbral 11 točk (4 + 3 + 4 = 11). </a:t>
            </a:r>
          </a:p>
          <a:p>
            <a:pPr lvl="1" algn="just"/>
            <a:r>
              <a:rPr lang="sl-SI" sz="1700" dirty="0">
                <a:solidFill>
                  <a:schemeClr val="tx1"/>
                </a:solidFill>
                <a:latin typeface="Arial" panose="020B0604020202020204" pitchFamily="34" charset="0"/>
                <a:ea typeface="Times New Roman" panose="02020603050405020304" pitchFamily="18" charset="0"/>
                <a:cs typeface="Arial" panose="020B0604020202020204" pitchFamily="34" charset="0"/>
              </a:rPr>
              <a:t>Našemu učencu se bo kot nadomestni dosežek pri NPZ iz MAT zapisal dosežek, ki predstavlja mediano dosežkov vseh učencev, ki so iz ocen pri MAT v zadnji triadi enako zbrali 11 točk in so pisali NPZ iz MAT. </a:t>
            </a:r>
          </a:p>
          <a:p>
            <a:pPr lvl="1" algn="just"/>
            <a:r>
              <a:rPr lang="sl-SI" sz="1700" dirty="0">
                <a:solidFill>
                  <a:schemeClr val="tx1"/>
                </a:solidFill>
                <a:latin typeface="Arial" panose="020B0604020202020204" pitchFamily="34" charset="0"/>
                <a:ea typeface="Times New Roman" panose="02020603050405020304" pitchFamily="18" charset="0"/>
                <a:cs typeface="Arial" panose="020B0604020202020204" pitchFamily="34" charset="0"/>
              </a:rPr>
              <a:t>Na enak način se bo izračunal tudi nadomestni dosežek za NPZ iz SLJ. </a:t>
            </a:r>
          </a:p>
          <a:p>
            <a:pPr lvl="1" algn="just"/>
            <a:endParaRPr lang="sl-SI" sz="1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sl-SI" dirty="0">
              <a:latin typeface="Arial" panose="020B0604020202020204" pitchFamily="34" charset="0"/>
              <a:ea typeface="Times New Roman" panose="02020603050405020304" pitchFamily="18" charset="0"/>
              <a:cs typeface="Times New Roman" panose="02020603050405020304" pitchFamily="18" charset="0"/>
            </a:endParaRPr>
          </a:p>
          <a:p>
            <a:endParaRPr lang="sl-SI" sz="1800" dirty="0">
              <a:effectLst/>
              <a:latin typeface="Arial" panose="020B0604020202020204" pitchFamily="34" charset="0"/>
              <a:ea typeface="Times New Roman" panose="02020603050405020304" pitchFamily="18" charset="0"/>
              <a:cs typeface="Arial" panose="020B0604020202020204" pitchFamily="34" charset="0"/>
            </a:endParaRPr>
          </a:p>
          <a:p>
            <a:endParaRPr lang="sl-SI" dirty="0">
              <a:latin typeface="Arial" panose="020B0604020202020204" pitchFamily="34" charset="0"/>
              <a:ea typeface="Times New Roman" panose="02020603050405020304" pitchFamily="18" charset="0"/>
              <a:cs typeface="Arial" panose="020B0604020202020204" pitchFamily="34" charset="0"/>
            </a:endParaRPr>
          </a:p>
          <a:p>
            <a:endParaRPr lang="sl-SI"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8899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9705E6-D13E-FB7B-0EF3-451D95530E91}"/>
              </a:ext>
            </a:extLst>
          </p:cNvPr>
          <p:cNvSpPr>
            <a:spLocks noGrp="1"/>
          </p:cNvSpPr>
          <p:nvPr>
            <p:ph type="title"/>
          </p:nvPr>
        </p:nvSpPr>
        <p:spPr>
          <a:xfrm>
            <a:off x="1771196" y="413046"/>
            <a:ext cx="8596668" cy="890016"/>
          </a:xfrm>
        </p:spPr>
        <p:txBody>
          <a:bodyPr>
            <a:normAutofit/>
          </a:bodyPr>
          <a:lstStyle/>
          <a:p>
            <a:pPr algn="ctr"/>
            <a:r>
              <a:rPr lang="sl-SI" dirty="0">
                <a:solidFill>
                  <a:srgbClr val="002060"/>
                </a:solidFill>
              </a:rPr>
              <a:t>kdo je upravičen do nadomestnih točk iz NPZ?</a:t>
            </a:r>
          </a:p>
        </p:txBody>
      </p:sp>
      <p:sp>
        <p:nvSpPr>
          <p:cNvPr id="3" name="Označba mesta vsebine 2">
            <a:extLst>
              <a:ext uri="{FF2B5EF4-FFF2-40B4-BE49-F238E27FC236}">
                <a16:creationId xmlns:a16="http://schemas.microsoft.com/office/drawing/2014/main" id="{1CE71CBC-A5A5-3349-1FB2-AD217000BA58}"/>
              </a:ext>
            </a:extLst>
          </p:cNvPr>
          <p:cNvSpPr>
            <a:spLocks noGrp="1"/>
          </p:cNvSpPr>
          <p:nvPr>
            <p:ph idx="1"/>
          </p:nvPr>
        </p:nvSpPr>
        <p:spPr>
          <a:xfrm>
            <a:off x="264921" y="1499616"/>
            <a:ext cx="11750466" cy="4748783"/>
          </a:xfrm>
        </p:spPr>
        <p:txBody>
          <a:bodyPr>
            <a:noAutofit/>
          </a:bodyPr>
          <a:lstStyle/>
          <a:p>
            <a:pPr marL="265113" lvl="1" indent="-265113" algn="just"/>
            <a:r>
              <a:rPr lang="sl-SI" sz="2300" dirty="0">
                <a:ea typeface="Times New Roman" panose="02020603050405020304" pitchFamily="18" charset="0"/>
                <a:cs typeface="Arial" panose="020B0604020202020204" pitchFamily="34" charset="0"/>
              </a:rPr>
              <a:t>Do nadomestnih točk iz NPZ so upravičeni tisti </a:t>
            </a:r>
            <a:r>
              <a:rPr lang="sl-SI" sz="2300" b="1" dirty="0">
                <a:ea typeface="Times New Roman" panose="02020603050405020304" pitchFamily="18" charset="0"/>
                <a:cs typeface="Arial" panose="020B0604020202020204" pitchFamily="34" charset="0"/>
              </a:rPr>
              <a:t>učenci, ki imajo opravičljive razloge</a:t>
            </a:r>
            <a:r>
              <a:rPr lang="sl-SI" sz="2300" dirty="0">
                <a:ea typeface="Times New Roman" panose="02020603050405020304" pitchFamily="18" charset="0"/>
                <a:cs typeface="Arial" panose="020B0604020202020204" pitchFamily="34" charset="0"/>
              </a:rPr>
              <a:t>, da niso pisali NPZ v skladu z 12. členom Pravilnika o nacionalnem preverjanju znanja v osnovni šoli (Uradni list RS, št.: 67/2024). </a:t>
            </a:r>
            <a:endParaRPr lang="sl-SI" sz="2300" dirty="0"/>
          </a:p>
          <a:p>
            <a:pPr marL="265113" lvl="1" indent="-265113" algn="just"/>
            <a:r>
              <a:rPr lang="sl-SI" sz="2300" dirty="0"/>
              <a:t>Pravilnik o nacionalnem preverjanju znanja v 12. členu določa, kateri so lahko </a:t>
            </a:r>
            <a:r>
              <a:rPr lang="sl-SI" sz="2300" b="1" dirty="0"/>
              <a:t>opravičljivi razlogi za neudeležbo pri NPZ:</a:t>
            </a:r>
          </a:p>
          <a:p>
            <a:pPr marL="0" lvl="1" indent="0" algn="just">
              <a:buNone/>
            </a:pPr>
            <a:r>
              <a:rPr lang="sl-SI" sz="2300" b="1" dirty="0">
                <a:solidFill>
                  <a:srgbClr val="7030A0"/>
                </a:solidFill>
              </a:rPr>
              <a:t>1. bolezen, poškodba oziroma zdravstveno stanje učenca, ki onemogoča udeležbo pri NPZ</a:t>
            </a:r>
          </a:p>
          <a:p>
            <a:pPr marL="0" lvl="1" indent="0" algn="just">
              <a:buNone/>
            </a:pPr>
            <a:r>
              <a:rPr lang="sl-SI" sz="2300" b="1" dirty="0">
                <a:solidFill>
                  <a:srgbClr val="7030A0"/>
                </a:solidFill>
              </a:rPr>
              <a:t>2. naravna ali druga nesreča (npr. prometna nesreča),</a:t>
            </a:r>
          </a:p>
          <a:p>
            <a:pPr marL="0" lvl="1" indent="0" algn="just">
              <a:buNone/>
            </a:pPr>
            <a:r>
              <a:rPr lang="sl-SI" sz="2300" b="1" dirty="0">
                <a:solidFill>
                  <a:srgbClr val="7030A0"/>
                </a:solidFill>
              </a:rPr>
              <a:t>3. smrt v družini,</a:t>
            </a:r>
          </a:p>
          <a:p>
            <a:pPr marL="0" lvl="1" indent="0" algn="just">
              <a:buNone/>
            </a:pPr>
            <a:r>
              <a:rPr lang="sl-SI" sz="2300" b="1" dirty="0">
                <a:solidFill>
                  <a:srgbClr val="7030A0"/>
                </a:solidFill>
              </a:rPr>
              <a:t>4. aktivna udeležba na mednarodnem tekmovanju iz znanja ali veščin na podlagi predhodne uvrstitve učenca na državnem tekmovanju,</a:t>
            </a:r>
          </a:p>
          <a:p>
            <a:pPr marL="0" lvl="1" indent="0" algn="just">
              <a:buNone/>
            </a:pPr>
            <a:r>
              <a:rPr lang="sl-SI" sz="2300" b="1" dirty="0">
                <a:solidFill>
                  <a:srgbClr val="7030A0"/>
                </a:solidFill>
              </a:rPr>
              <a:t>5. aktivna udeležba na velikem mednarodnem športnem tekmovanju v skladu z zakonom, ki ureja šport,</a:t>
            </a:r>
          </a:p>
          <a:p>
            <a:pPr marL="0" lvl="1" indent="0" algn="just">
              <a:buNone/>
            </a:pPr>
            <a:r>
              <a:rPr lang="sl-SI" sz="2300" b="1" dirty="0">
                <a:solidFill>
                  <a:srgbClr val="7030A0"/>
                </a:solidFill>
              </a:rPr>
              <a:t>6. drugi utemeljeni razlogi.</a:t>
            </a:r>
          </a:p>
        </p:txBody>
      </p:sp>
    </p:spTree>
    <p:extLst>
      <p:ext uri="{BB962C8B-B14F-4D97-AF65-F5344CB8AC3E}">
        <p14:creationId xmlns:p14="http://schemas.microsoft.com/office/powerpoint/2010/main" val="3592834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9705E6-D13E-FB7B-0EF3-451D95530E91}"/>
              </a:ext>
            </a:extLst>
          </p:cNvPr>
          <p:cNvSpPr>
            <a:spLocks noGrp="1"/>
          </p:cNvSpPr>
          <p:nvPr>
            <p:ph type="title"/>
          </p:nvPr>
        </p:nvSpPr>
        <p:spPr>
          <a:xfrm>
            <a:off x="1429364" y="404501"/>
            <a:ext cx="8596668" cy="890016"/>
          </a:xfrm>
        </p:spPr>
        <p:txBody>
          <a:bodyPr>
            <a:normAutofit/>
          </a:bodyPr>
          <a:lstStyle/>
          <a:p>
            <a:pPr algn="ctr"/>
            <a:r>
              <a:rPr lang="sl-SI" dirty="0">
                <a:solidFill>
                  <a:srgbClr val="002060"/>
                </a:solidFill>
              </a:rPr>
              <a:t>kdo je upravičen do nadomestnih točk iz NPZ?</a:t>
            </a:r>
          </a:p>
        </p:txBody>
      </p:sp>
      <p:sp>
        <p:nvSpPr>
          <p:cNvPr id="3" name="Označba mesta vsebine 2">
            <a:extLst>
              <a:ext uri="{FF2B5EF4-FFF2-40B4-BE49-F238E27FC236}">
                <a16:creationId xmlns:a16="http://schemas.microsoft.com/office/drawing/2014/main" id="{1CE71CBC-A5A5-3349-1FB2-AD217000BA58}"/>
              </a:ext>
            </a:extLst>
          </p:cNvPr>
          <p:cNvSpPr>
            <a:spLocks noGrp="1"/>
          </p:cNvSpPr>
          <p:nvPr>
            <p:ph idx="1"/>
          </p:nvPr>
        </p:nvSpPr>
        <p:spPr>
          <a:xfrm>
            <a:off x="350379" y="1499616"/>
            <a:ext cx="11229172" cy="4748783"/>
          </a:xfrm>
        </p:spPr>
        <p:txBody>
          <a:bodyPr>
            <a:noAutofit/>
          </a:bodyPr>
          <a:lstStyle/>
          <a:p>
            <a:pPr marL="358775" lvl="1" indent="-358775" algn="just"/>
            <a:r>
              <a:rPr lang="sl-SI" sz="2300" dirty="0"/>
              <a:t>Nadalje pravilnik v 13. členu določa, da </a:t>
            </a:r>
            <a:r>
              <a:rPr lang="sl-SI" sz="2300" b="1" dirty="0"/>
              <a:t>morajo starši učenca</a:t>
            </a:r>
            <a:r>
              <a:rPr lang="sl-SI" sz="2300" dirty="0"/>
              <a:t>, ki se NPZ iz posameznega predmeta ni udeležil, </a:t>
            </a:r>
            <a:r>
              <a:rPr lang="sl-SI" sz="2300" b="1" dirty="0">
                <a:solidFill>
                  <a:srgbClr val="7030A0"/>
                </a:solidFill>
              </a:rPr>
              <a:t>razloge za neudeležbo učenca sporočiti ravnatelju osnovne šole</a:t>
            </a:r>
            <a:r>
              <a:rPr lang="sl-SI" sz="2300" dirty="0"/>
              <a:t>, ki jo učenec obiskuje, </a:t>
            </a:r>
            <a:r>
              <a:rPr lang="sl-SI" sz="2300" b="1" dirty="0">
                <a:solidFill>
                  <a:srgbClr val="7030A0"/>
                </a:solidFill>
              </a:rPr>
              <a:t>najpozneje v 24 urah po začetku NPZ iz posameznega predmeta</a:t>
            </a:r>
            <a:r>
              <a:rPr lang="sl-SI" sz="2300" dirty="0"/>
              <a:t>. </a:t>
            </a:r>
            <a:r>
              <a:rPr lang="sl-SI" sz="2300" b="1" dirty="0">
                <a:solidFill>
                  <a:srgbClr val="7030A0"/>
                </a:solidFill>
              </a:rPr>
              <a:t>Pisna dokazila </a:t>
            </a:r>
            <a:r>
              <a:rPr lang="sl-SI" sz="2300" dirty="0"/>
              <a:t>o upravičenosti razlogov starši </a:t>
            </a:r>
            <a:r>
              <a:rPr lang="sl-SI" sz="2300" b="1" dirty="0">
                <a:solidFill>
                  <a:srgbClr val="7030A0"/>
                </a:solidFill>
              </a:rPr>
              <a:t>predložijo ravnatelju najpozneje v treh delovnih dneh</a:t>
            </a:r>
            <a:r>
              <a:rPr lang="sl-SI" sz="2300" dirty="0">
                <a:solidFill>
                  <a:srgbClr val="7030A0"/>
                </a:solidFill>
              </a:rPr>
              <a:t> </a:t>
            </a:r>
            <a:r>
              <a:rPr lang="sl-SI" sz="2300" dirty="0"/>
              <a:t>od sporočila ravnatelju o razlogih za neudeležbo pri NPZ.</a:t>
            </a:r>
          </a:p>
          <a:p>
            <a:pPr marL="358775" lvl="1" indent="-358775" algn="just"/>
            <a:r>
              <a:rPr lang="sl-SI" sz="2300" b="1" dirty="0"/>
              <a:t>Pisno dokazilo v primeru bolezni, poškodbe oziroma zdravstvenega stanja učenca, ki onemogoča udeležbo pri NPZ</a:t>
            </a:r>
            <a:r>
              <a:rPr lang="sl-SI" sz="2300" dirty="0"/>
              <a:t>, je </a:t>
            </a:r>
            <a:r>
              <a:rPr lang="sl-SI" sz="2300" b="1" u="sng" dirty="0">
                <a:solidFill>
                  <a:srgbClr val="FF0000"/>
                </a:solidFill>
              </a:rPr>
              <a:t>potrdilo pristojnega zdravnika</a:t>
            </a:r>
            <a:r>
              <a:rPr lang="sl-SI" sz="2300" dirty="0"/>
              <a:t>. Za utemeljitev neudeležbe pri NPZ </a:t>
            </a:r>
            <a:r>
              <a:rPr lang="sl-SI" sz="2300" b="1" dirty="0"/>
              <a:t>iz drugih razlogov</a:t>
            </a:r>
            <a:r>
              <a:rPr lang="sl-SI" sz="2300" dirty="0"/>
              <a:t>, ki so navedeni </a:t>
            </a:r>
            <a:r>
              <a:rPr lang="sl-SI" sz="2300" dirty="0" smtClean="0"/>
              <a:t>od </a:t>
            </a:r>
            <a:r>
              <a:rPr lang="sl-SI" sz="2300" dirty="0"/>
              <a:t>2. do 6. točke, pa se predložijo </a:t>
            </a:r>
            <a:r>
              <a:rPr lang="sl-SI" sz="2300" b="1" dirty="0"/>
              <a:t>dokazila pristojnih institucij oziroma organov</a:t>
            </a:r>
            <a:r>
              <a:rPr lang="sl-SI" sz="2300" dirty="0"/>
              <a:t>, iz katerih izhaja, da se učenec ni mogel udeležiti NPZ. </a:t>
            </a:r>
            <a:r>
              <a:rPr lang="sl-SI" sz="2300" dirty="0">
                <a:solidFill>
                  <a:srgbClr val="7030A0"/>
                </a:solidFill>
              </a:rPr>
              <a:t>Samo opravičilo starša ne zadošča, potrebna so dokazila pristojnih institucij.</a:t>
            </a:r>
          </a:p>
          <a:p>
            <a:pPr marL="358775" lvl="1" indent="-358775" algn="just"/>
            <a:r>
              <a:rPr lang="sl-SI" sz="2300" b="1" dirty="0"/>
              <a:t>Ravnatelj </a:t>
            </a:r>
            <a:r>
              <a:rPr lang="sl-SI" sz="2300" dirty="0"/>
              <a:t>na podlagi predloženih dokazil v treh dneh od prejema dokazil </a:t>
            </a:r>
            <a:r>
              <a:rPr lang="sl-SI" sz="2300" b="1" dirty="0"/>
              <a:t>odloči o upravičenosti razlogov</a:t>
            </a:r>
            <a:r>
              <a:rPr lang="sl-SI" sz="2300" dirty="0"/>
              <a:t>, kar se s strani šole ustrezno označi v vpisni aplikaciji.</a:t>
            </a:r>
          </a:p>
        </p:txBody>
      </p:sp>
    </p:spTree>
    <p:extLst>
      <p:ext uri="{BB962C8B-B14F-4D97-AF65-F5344CB8AC3E}">
        <p14:creationId xmlns:p14="http://schemas.microsoft.com/office/powerpoint/2010/main" val="3613165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4000" y="1665864"/>
            <a:ext cx="9143901" cy="4455536"/>
          </a:xfrm>
          <a:prstGeom prst="rect">
            <a:avLst/>
          </a:prstGeom>
          <a:solidFill>
            <a:schemeClr val="bg1"/>
          </a:solidFill>
          <a:ln>
            <a:solidFill>
              <a:schemeClr val="tx1"/>
            </a:solidFill>
          </a:ln>
        </p:spPr>
      </p:pic>
      <p:sp>
        <p:nvSpPr>
          <p:cNvPr id="5" name="Naslov 1"/>
          <p:cNvSpPr txBox="1">
            <a:spLocks/>
          </p:cNvSpPr>
          <p:nvPr/>
        </p:nvSpPr>
        <p:spPr>
          <a:xfrm>
            <a:off x="2641600" y="575996"/>
            <a:ext cx="6438900" cy="7735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učenci s posebnimi potrebami</a:t>
            </a:r>
          </a:p>
        </p:txBody>
      </p:sp>
    </p:spTree>
    <p:extLst>
      <p:ext uri="{BB962C8B-B14F-4D97-AF65-F5344CB8AC3E}">
        <p14:creationId xmlns:p14="http://schemas.microsoft.com/office/powerpoint/2010/main" val="176049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idx="1"/>
          </p:nvPr>
        </p:nvSpPr>
        <p:spPr>
          <a:xfrm>
            <a:off x="1176394" y="1270939"/>
            <a:ext cx="9374952" cy="5341651"/>
          </a:xfrm>
        </p:spPr>
        <p:txBody>
          <a:bodyPr>
            <a:normAutofit fontScale="77500" lnSpcReduction="20000"/>
          </a:bodyPr>
          <a:lstStyle/>
          <a:p>
            <a:pPr marL="33261" indent="0" eaLnBrk="1" hangingPunct="1">
              <a:spcBef>
                <a:spcPts val="726"/>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400" i="1" dirty="0"/>
              <a:t>Primer:</a:t>
            </a:r>
          </a:p>
          <a:p>
            <a:pPr marL="376161" eaLnBrk="1" hangingPunct="1">
              <a:spcBef>
                <a:spcPts val="726"/>
              </a:spcBef>
              <a:spcAft>
                <a:spcPct val="0"/>
              </a:spcAft>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400" dirty="0"/>
              <a:t>Program X sprejme 100 dijakov,</a:t>
            </a:r>
          </a:p>
          <a:p>
            <a:pPr marL="376161" eaLnBrk="1" hangingPunct="1">
              <a:spcBef>
                <a:spcPts val="726"/>
              </a:spcBef>
              <a:spcAft>
                <a:spcPct val="0"/>
              </a:spcAft>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400" dirty="0"/>
              <a:t>prijavi se preveč kandidatov, zato omeji vpis,</a:t>
            </a:r>
          </a:p>
          <a:p>
            <a:pPr marL="376161" eaLnBrk="1" hangingPunct="1">
              <a:spcBef>
                <a:spcPts val="635"/>
              </a:spcBef>
              <a:spcAft>
                <a:spcPct val="0"/>
              </a:spcAft>
              <a:buFont typeface="Arial" panose="020B0604020202020204" pitchFamily="34" charset="0"/>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400" dirty="0"/>
              <a:t>v 1. krogu izbirnega postopka zapolnijo 90 % mest.</a:t>
            </a:r>
          </a:p>
          <a:p>
            <a:pPr indent="-309639" eaLnBrk="1" hangingPunct="1">
              <a:spcBef>
                <a:spcPts val="635"/>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2400" dirty="0"/>
          </a:p>
          <a:p>
            <a:pPr marL="33261" indent="0" eaLnBrk="1" hangingPunct="1">
              <a:spcBef>
                <a:spcPts val="726"/>
              </a:spcBef>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zaporedna št. kandidata:                                   št. točk:</a:t>
            </a:r>
          </a:p>
          <a:p>
            <a:pPr marL="33261" indent="0" eaLnBrk="1" hangingPunct="1">
              <a:spcBef>
                <a:spcPts val="726"/>
              </a:spcBef>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1 ……………………………………………………………….... 175</a:t>
            </a:r>
          </a:p>
          <a:p>
            <a:pPr marL="33261" indent="0">
              <a:spcBef>
                <a:spcPts val="726"/>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2………………………………………………………………..... 174</a:t>
            </a:r>
          </a:p>
          <a:p>
            <a:pPr marL="33261" indent="0">
              <a:spcBef>
                <a:spcPts val="726"/>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3………………………………………………………………..... 174</a:t>
            </a:r>
          </a:p>
          <a:p>
            <a:pPr marL="33261" indent="0" eaLnBrk="1" hangingPunct="1">
              <a:spcBef>
                <a:spcPts val="726"/>
              </a:spcBef>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  …………………………………………………………………..</a:t>
            </a:r>
          </a:p>
          <a:p>
            <a:pPr marL="33261" indent="0" eaLnBrk="1" hangingPunct="1">
              <a:spcBef>
                <a:spcPts val="726"/>
              </a:spcBef>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  …………………………………………………………………..	</a:t>
            </a:r>
          </a:p>
          <a:p>
            <a:pPr marL="33261" indent="0" eaLnBrk="1" hangingPunct="1">
              <a:spcBef>
                <a:spcPts val="726"/>
              </a:spcBef>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88 ………………………………………………………………. 132</a:t>
            </a:r>
          </a:p>
          <a:p>
            <a:pPr marL="33261" indent="0">
              <a:spcBef>
                <a:spcPts val="726"/>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89 ………………………………………………………………. 131</a:t>
            </a:r>
          </a:p>
          <a:p>
            <a:pPr marL="33261" indent="0" eaLnBrk="1" hangingPunct="1">
              <a:spcBef>
                <a:spcPts val="726"/>
              </a:spcBef>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90 ………………………………………………………………. št. točk, ki jih je imel zadnji, ki je še sprejet (npr. 130)</a:t>
            </a:r>
          </a:p>
          <a:p>
            <a:pPr marL="33261" indent="0" eaLnBrk="1" hangingPunct="1">
              <a:spcBef>
                <a:spcPts val="726"/>
              </a:spcBef>
              <a:spcAft>
                <a:spcPct val="0"/>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solidFill>
                  <a:srgbClr val="C00000"/>
                </a:solidFill>
              </a:rPr>
              <a:t>------------------------------------------------------------------------------- spodnja meja 1. kroga izbirnega postopka</a:t>
            </a:r>
          </a:p>
          <a:p>
            <a:pPr marL="33261" indent="0">
              <a:spcBef>
                <a:spcPts val="726"/>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91 ………………………………………………………………. 129</a:t>
            </a:r>
          </a:p>
          <a:p>
            <a:pPr marL="33261" indent="0">
              <a:spcBef>
                <a:spcPts val="726"/>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92 ………………………………………………………………. 129</a:t>
            </a:r>
          </a:p>
          <a:p>
            <a:pPr marL="33261" indent="0">
              <a:spcBef>
                <a:spcPts val="726"/>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t>93 ………………………………………………………………. 128</a:t>
            </a:r>
            <a:endParaRPr lang="sl-SI" altLang="sl-SI" dirty="0"/>
          </a:p>
        </p:txBody>
      </p:sp>
      <p:sp>
        <p:nvSpPr>
          <p:cNvPr id="6" name="Naslov 1"/>
          <p:cNvSpPr txBox="1">
            <a:spLocks/>
          </p:cNvSpPr>
          <p:nvPr/>
        </p:nvSpPr>
        <p:spPr>
          <a:xfrm>
            <a:off x="1013648" y="497355"/>
            <a:ext cx="9537698" cy="7735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PRVI KROG IZBIRNEGA POSTOPKA</a:t>
            </a:r>
            <a:endParaRPr lang="en-US" dirty="0">
              <a:solidFill>
                <a:srgbClr val="002060"/>
              </a:solidFill>
            </a:endParaRPr>
          </a:p>
        </p:txBody>
      </p:sp>
    </p:spTree>
    <p:extLst>
      <p:ext uri="{BB962C8B-B14F-4D97-AF65-F5344CB8AC3E}">
        <p14:creationId xmlns:p14="http://schemas.microsoft.com/office/powerpoint/2010/main" val="2727954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grada vsebine 2"/>
          <p:cNvSpPr>
            <a:spLocks noGrp="1"/>
          </p:cNvSpPr>
          <p:nvPr>
            <p:ph idx="1"/>
          </p:nvPr>
        </p:nvSpPr>
        <p:spPr>
          <a:xfrm>
            <a:off x="1279733" y="1465701"/>
            <a:ext cx="9359900" cy="2388453"/>
          </a:xfrm>
        </p:spPr>
        <p:txBody>
          <a:bodyPr>
            <a:normAutofit/>
          </a:bodyPr>
          <a:lstStyle/>
          <a:p>
            <a:pPr eaLnBrk="1">
              <a:buFont typeface="Arial" panose="020B0604020202020204" pitchFamily="34" charset="0"/>
              <a:buChar char="•"/>
            </a:pPr>
            <a:r>
              <a:rPr lang="sl-SI" altLang="sl-SI" sz="2000" dirty="0"/>
              <a:t>Sodelujejo samo kandidati, ki se po prvem krogu niso uvrstili na izbrano šolo,</a:t>
            </a:r>
          </a:p>
          <a:p>
            <a:pPr eaLnBrk="1">
              <a:buFont typeface="Arial" panose="020B0604020202020204" pitchFamily="34" charset="0"/>
              <a:buChar char="•"/>
            </a:pPr>
            <a:r>
              <a:rPr lang="sl-SI" altLang="sl-SI" sz="2000" dirty="0"/>
              <a:t>kandidirajo na:</a:t>
            </a:r>
          </a:p>
          <a:p>
            <a:pPr marL="516636" lvl="4" indent="0">
              <a:buNone/>
            </a:pPr>
            <a:r>
              <a:rPr lang="sl-SI" altLang="sl-SI" sz="2000" b="1" dirty="0"/>
              <a:t>- 10 % prostih mest na vseh srednjih šolah, ki imajo omejitev in </a:t>
            </a:r>
          </a:p>
          <a:p>
            <a:pPr marL="516636" lvl="4" indent="0">
              <a:buNone/>
            </a:pPr>
            <a:r>
              <a:rPr lang="sl-SI" altLang="sl-SI" sz="2000" b="1" dirty="0"/>
              <a:t>- na šolah, ki so brez omejitve vpisa,</a:t>
            </a:r>
          </a:p>
          <a:p>
            <a:pPr lvl="1">
              <a:buClrTx/>
              <a:buFont typeface="Arial" panose="020B0604020202020204" pitchFamily="34" charset="0"/>
              <a:buChar char="•"/>
            </a:pPr>
            <a:r>
              <a:rPr lang="sl-SI" altLang="sl-SI" sz="2000" b="1" dirty="0"/>
              <a:t>  po </a:t>
            </a:r>
            <a:r>
              <a:rPr lang="sl-SI" altLang="sl-SI" sz="2000" b="1" u="sng" dirty="0"/>
              <a:t>prioritetnem vrstnem redu naštejejo 10 šol</a:t>
            </a:r>
            <a:r>
              <a:rPr lang="sl-SI" altLang="sl-SI" sz="2000" b="1" dirty="0"/>
              <a:t>, na katere bi se želeli vpisati,</a:t>
            </a:r>
          </a:p>
          <a:p>
            <a:pPr lvl="1">
              <a:buClrTx/>
              <a:buFont typeface="Arial" panose="020B0604020202020204" pitchFamily="34" charset="0"/>
              <a:buChar char="•"/>
            </a:pPr>
            <a:r>
              <a:rPr lang="sl-SI" altLang="sl-SI" sz="2000" b="1" dirty="0"/>
              <a:t>  svoje namere v danem roku oddajo na šoli, kjer imajo prijavnico.</a:t>
            </a:r>
          </a:p>
          <a:p>
            <a:pPr marL="516636" lvl="4" indent="0">
              <a:buNone/>
            </a:pPr>
            <a:endParaRPr lang="sl-SI" altLang="sl-SI" sz="2000" b="1" dirty="0"/>
          </a:p>
          <a:p>
            <a:pPr eaLnBrk="1"/>
            <a:endParaRPr lang="sl-SI" altLang="sl-SI" dirty="0"/>
          </a:p>
          <a:p>
            <a:pPr eaLnBrk="1"/>
            <a:endParaRPr lang="sl-SI" altLang="sl-SI" dirty="0"/>
          </a:p>
          <a:p>
            <a:pPr eaLnBrk="1"/>
            <a:endParaRPr lang="sl-SI" altLang="sl-SI" dirty="0"/>
          </a:p>
          <a:p>
            <a:pPr eaLnBrk="1"/>
            <a:endParaRPr lang="sl-SI" altLang="sl-SI" dirty="0"/>
          </a:p>
          <a:p>
            <a:pPr eaLnBrk="1"/>
            <a:endParaRPr lang="sl-SI" altLang="sl-SI" dirty="0"/>
          </a:p>
        </p:txBody>
      </p:sp>
      <p:sp>
        <p:nvSpPr>
          <p:cNvPr id="5" name="Naslov 1"/>
          <p:cNvSpPr txBox="1">
            <a:spLocks/>
          </p:cNvSpPr>
          <p:nvPr/>
        </p:nvSpPr>
        <p:spPr>
          <a:xfrm>
            <a:off x="2811566" y="512043"/>
            <a:ext cx="5854545" cy="7735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DRUGI KROG IZBIRNEGA POSTOPKA</a:t>
            </a:r>
            <a:endParaRPr lang="en-US" dirty="0">
              <a:solidFill>
                <a:srgbClr val="002060"/>
              </a:solidFill>
            </a:endParaRPr>
          </a:p>
        </p:txBody>
      </p:sp>
    </p:spTree>
    <p:extLst>
      <p:ext uri="{BB962C8B-B14F-4D97-AF65-F5344CB8AC3E}">
        <p14:creationId xmlns:p14="http://schemas.microsoft.com/office/powerpoint/2010/main" val="2185442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2006600" y="616695"/>
            <a:ext cx="8559800" cy="773584"/>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ŠOLE Z OMEJITVIJO VPISA V PRETEKLem Šolskem Letu – gorenjska  REGIJA  </a:t>
            </a:r>
            <a:endParaRPr lang="en-US" dirty="0">
              <a:solidFill>
                <a:srgbClr val="002060"/>
              </a:solidFill>
            </a:endParaRPr>
          </a:p>
        </p:txBody>
      </p:sp>
      <p:sp>
        <p:nvSpPr>
          <p:cNvPr id="2" name="Pravokotnik 1"/>
          <p:cNvSpPr/>
          <p:nvPr/>
        </p:nvSpPr>
        <p:spPr>
          <a:xfrm>
            <a:off x="302165" y="1641963"/>
            <a:ext cx="11889835" cy="5078313"/>
          </a:xfrm>
          <a:prstGeom prst="rect">
            <a:avLst/>
          </a:prstGeom>
        </p:spPr>
        <p:txBody>
          <a:bodyPr wrap="square">
            <a:spAutoFit/>
          </a:bodyPr>
          <a:lstStyle/>
          <a:p>
            <a:r>
              <a:rPr lang="sl-SI" b="1" dirty="0">
                <a:latin typeface="Century Gothic" panose="020B0502020202020204" pitchFamily="34" charset="0"/>
              </a:rPr>
              <a:t>Gimnazija Franceta Prešerna Kranj </a:t>
            </a:r>
          </a:p>
          <a:p>
            <a:r>
              <a:rPr lang="sl-SI" b="1" dirty="0">
                <a:latin typeface="Century Gothic" panose="020B0502020202020204" pitchFamily="34" charset="0"/>
              </a:rPr>
              <a:t>•	program Ekonomska gimnazija: </a:t>
            </a:r>
            <a:r>
              <a:rPr lang="sl-SI" dirty="0">
                <a:latin typeface="Century Gothic" panose="020B0502020202020204" pitchFamily="34" charset="0"/>
              </a:rPr>
              <a:t>točke iz ocen 151, točke iz nacionalnih preizkusov znanja 116,</a:t>
            </a:r>
          </a:p>
          <a:p>
            <a:r>
              <a:rPr lang="sl-SI" b="1" dirty="0">
                <a:latin typeface="Century Gothic" panose="020B0502020202020204" pitchFamily="34" charset="0"/>
              </a:rPr>
              <a:t>•	program Ekonomska gimnazija – športni oddelek: </a:t>
            </a:r>
            <a:r>
              <a:rPr lang="sl-SI" dirty="0">
                <a:latin typeface="Century Gothic" panose="020B0502020202020204" pitchFamily="34" charset="0"/>
              </a:rPr>
              <a:t>točke iz ocen in športnih dosežkov 158;</a:t>
            </a:r>
          </a:p>
          <a:p>
            <a:endParaRPr lang="sl-SI" b="1" dirty="0">
              <a:latin typeface="Century Gothic" panose="020B0502020202020204" pitchFamily="34" charset="0"/>
            </a:endParaRPr>
          </a:p>
          <a:p>
            <a:r>
              <a:rPr lang="sl-SI" b="1" dirty="0">
                <a:latin typeface="Century Gothic" panose="020B0502020202020204" pitchFamily="34" charset="0"/>
              </a:rPr>
              <a:t>Ekonomska gimnazija in srednja šola Radovljica </a:t>
            </a:r>
          </a:p>
          <a:p>
            <a:r>
              <a:rPr lang="sl-SI" b="1" dirty="0">
                <a:latin typeface="Century Gothic" panose="020B0502020202020204" pitchFamily="34" charset="0"/>
              </a:rPr>
              <a:t>•	program Ekonomska gimnazija: </a:t>
            </a:r>
            <a:r>
              <a:rPr lang="sl-SI" dirty="0">
                <a:latin typeface="Century Gothic" panose="020B0502020202020204" pitchFamily="34" charset="0"/>
              </a:rPr>
              <a:t>točke iz ocen 138;</a:t>
            </a:r>
          </a:p>
          <a:p>
            <a:endParaRPr lang="sl-SI" b="1" dirty="0">
              <a:latin typeface="Century Gothic" panose="020B0502020202020204" pitchFamily="34" charset="0"/>
            </a:endParaRPr>
          </a:p>
          <a:p>
            <a:r>
              <a:rPr lang="sl-SI" b="1" dirty="0">
                <a:latin typeface="Century Gothic" panose="020B0502020202020204" pitchFamily="34" charset="0"/>
              </a:rPr>
              <a:t>Srednja gostinska in turistična šola Radovljica </a:t>
            </a:r>
          </a:p>
          <a:p>
            <a:r>
              <a:rPr lang="sl-SI" b="1" dirty="0">
                <a:latin typeface="Century Gothic" panose="020B0502020202020204" pitchFamily="34" charset="0"/>
              </a:rPr>
              <a:t>•	program Kozmetični tehnik: </a:t>
            </a:r>
            <a:r>
              <a:rPr lang="sl-SI" dirty="0">
                <a:latin typeface="Century Gothic" panose="020B0502020202020204" pitchFamily="34" charset="0"/>
              </a:rPr>
              <a:t>točke iz ocen 123,</a:t>
            </a:r>
          </a:p>
          <a:p>
            <a:r>
              <a:rPr lang="sl-SI" b="1" dirty="0">
                <a:latin typeface="Century Gothic" panose="020B0502020202020204" pitchFamily="34" charset="0"/>
              </a:rPr>
              <a:t>•	program Gastronomija in turizem: </a:t>
            </a:r>
            <a:r>
              <a:rPr lang="sl-SI" dirty="0">
                <a:latin typeface="Century Gothic" panose="020B0502020202020204" pitchFamily="34" charset="0"/>
              </a:rPr>
              <a:t>točke iz ocen 105, točke iz nacionalnih preizkusov znanja 86;</a:t>
            </a:r>
          </a:p>
          <a:p>
            <a:endParaRPr lang="sl-SI" b="1" dirty="0">
              <a:latin typeface="Century Gothic" panose="020B0502020202020204" pitchFamily="34" charset="0"/>
            </a:endParaRPr>
          </a:p>
          <a:p>
            <a:r>
              <a:rPr lang="sl-SI" b="1" dirty="0">
                <a:latin typeface="Century Gothic" panose="020B0502020202020204" pitchFamily="34" charset="0"/>
              </a:rPr>
              <a:t>Šolski center Kranj, Srednja ekonomska, storitvena in gradbena šola</a:t>
            </a:r>
          </a:p>
          <a:p>
            <a:r>
              <a:rPr lang="sl-SI" b="1" dirty="0">
                <a:latin typeface="Century Gothic" panose="020B0502020202020204" pitchFamily="34" charset="0"/>
              </a:rPr>
              <a:t>•	program Frizer:  </a:t>
            </a:r>
            <a:r>
              <a:rPr lang="sl-SI" dirty="0">
                <a:latin typeface="Century Gothic" panose="020B0502020202020204" pitchFamily="34" charset="0"/>
              </a:rPr>
              <a:t>točke iz ocen 94, točke iz nacionalnih preizkusov znanja 34;</a:t>
            </a:r>
          </a:p>
          <a:p>
            <a:endParaRPr lang="sl-SI" b="1" dirty="0">
              <a:latin typeface="Century Gothic" panose="020B0502020202020204" pitchFamily="34" charset="0"/>
            </a:endParaRPr>
          </a:p>
          <a:p>
            <a:r>
              <a:rPr lang="sl-SI" b="1" dirty="0">
                <a:latin typeface="Century Gothic" panose="020B0502020202020204" pitchFamily="34" charset="0"/>
              </a:rPr>
              <a:t>Srednja tehniška šola </a:t>
            </a:r>
          </a:p>
          <a:p>
            <a:r>
              <a:rPr lang="sl-SI" b="1" dirty="0">
                <a:latin typeface="Century Gothic" panose="020B0502020202020204" pitchFamily="34" charset="0"/>
              </a:rPr>
              <a:t>•	program Računalnikar: </a:t>
            </a:r>
            <a:r>
              <a:rPr lang="sl-SI" dirty="0">
                <a:latin typeface="Century Gothic" panose="020B0502020202020204" pitchFamily="34" charset="0"/>
              </a:rPr>
              <a:t>točke iz ocen 94,</a:t>
            </a:r>
          </a:p>
          <a:p>
            <a:r>
              <a:rPr lang="sl-SI" b="1" dirty="0">
                <a:latin typeface="Century Gothic" panose="020B0502020202020204" pitchFamily="34" charset="0"/>
              </a:rPr>
              <a:t>•	program Tehnik </a:t>
            </a:r>
            <a:r>
              <a:rPr lang="sl-SI" b="1" dirty="0" err="1">
                <a:latin typeface="Century Gothic" panose="020B0502020202020204" pitchFamily="34" charset="0"/>
              </a:rPr>
              <a:t>mehatronike</a:t>
            </a:r>
            <a:r>
              <a:rPr lang="sl-SI" b="1" dirty="0">
                <a:latin typeface="Century Gothic" panose="020B0502020202020204" pitchFamily="34" charset="0"/>
              </a:rPr>
              <a:t>: </a:t>
            </a:r>
            <a:r>
              <a:rPr lang="sl-SI" dirty="0">
                <a:latin typeface="Century Gothic" panose="020B0502020202020204" pitchFamily="34" charset="0"/>
              </a:rPr>
              <a:t>točke iz ocen 127, točke iz nacionalnih preizkusov znanja 114.</a:t>
            </a:r>
          </a:p>
          <a:p>
            <a:endParaRPr lang="sl-SI" dirty="0">
              <a:latin typeface="Century Gothic" panose="020B0502020202020204" pitchFamily="34" charset="0"/>
            </a:endParaRPr>
          </a:p>
        </p:txBody>
      </p:sp>
    </p:spTree>
    <p:extLst>
      <p:ext uri="{BB962C8B-B14F-4D97-AF65-F5344CB8AC3E}">
        <p14:creationId xmlns:p14="http://schemas.microsoft.com/office/powerpoint/2010/main" val="2948843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96711" y="535306"/>
            <a:ext cx="5913120" cy="548640"/>
          </a:xfrm>
        </p:spPr>
        <p:txBody>
          <a:bodyPr>
            <a:noAutofit/>
          </a:bodyPr>
          <a:lstStyle/>
          <a:p>
            <a:pPr>
              <a:defRPr/>
            </a:pPr>
            <a:r>
              <a:rPr lang="sl-SI" dirty="0">
                <a:solidFill>
                  <a:srgbClr val="002060"/>
                </a:solidFill>
              </a:rPr>
              <a:t>Razpis za vpis v dijaške domove</a:t>
            </a:r>
          </a:p>
        </p:txBody>
      </p:sp>
      <p:sp>
        <p:nvSpPr>
          <p:cNvPr id="3" name="Označba mesta vsebine 2"/>
          <p:cNvSpPr>
            <a:spLocks noGrp="1"/>
          </p:cNvSpPr>
          <p:nvPr>
            <p:ph idx="1"/>
          </p:nvPr>
        </p:nvSpPr>
        <p:spPr>
          <a:xfrm>
            <a:off x="1145137" y="5561942"/>
            <a:ext cx="9966960" cy="1214873"/>
          </a:xfrm>
        </p:spPr>
        <p:txBody>
          <a:bodyPr>
            <a:normAutofit/>
          </a:bodyPr>
          <a:lstStyle/>
          <a:p>
            <a:pPr marL="0" indent="0" algn="ctr">
              <a:defRPr/>
            </a:pPr>
            <a:r>
              <a:rPr lang="sl-SI" sz="2300" dirty="0">
                <a:effectLst/>
              </a:rPr>
              <a:t>Plačevanje oskrbnine, možna subvencija </a:t>
            </a:r>
          </a:p>
          <a:p>
            <a:pPr marL="0" indent="0" algn="ctr">
              <a:defRPr/>
            </a:pPr>
            <a:r>
              <a:rPr lang="sl-SI" sz="2300" dirty="0">
                <a:effectLst/>
              </a:rPr>
              <a:t>(3 obroki, bivanje, prostočasne aktivnosti, učenje)</a:t>
            </a:r>
          </a:p>
        </p:txBody>
      </p:sp>
      <p:graphicFrame>
        <p:nvGraphicFramePr>
          <p:cNvPr id="4" name="Tabela 3"/>
          <p:cNvGraphicFramePr>
            <a:graphicFrameLocks noGrp="1"/>
          </p:cNvGraphicFramePr>
          <p:nvPr>
            <p:extLst>
              <p:ext uri="{D42A27DB-BD31-4B8C-83A1-F6EECF244321}">
                <p14:modId xmlns:p14="http://schemas.microsoft.com/office/powerpoint/2010/main" val="3299111985"/>
              </p:ext>
            </p:extLst>
          </p:nvPr>
        </p:nvGraphicFramePr>
        <p:xfrm>
          <a:off x="196553" y="1370079"/>
          <a:ext cx="11864129" cy="3999734"/>
        </p:xfrm>
        <a:graphic>
          <a:graphicData uri="http://schemas.openxmlformats.org/drawingml/2006/table">
            <a:tbl>
              <a:tblPr firstRow="1" bandRow="1">
                <a:tableStyleId>{5C22544A-7EE6-4342-B048-85BDC9FD1C3A}</a:tableStyleId>
              </a:tblPr>
              <a:tblGrid>
                <a:gridCol w="2935170">
                  <a:extLst>
                    <a:ext uri="{9D8B030D-6E8A-4147-A177-3AD203B41FA5}">
                      <a16:colId xmlns:a16="http://schemas.microsoft.com/office/drawing/2014/main" val="20000"/>
                    </a:ext>
                  </a:extLst>
                </a:gridCol>
                <a:gridCol w="8928959">
                  <a:extLst>
                    <a:ext uri="{9D8B030D-6E8A-4147-A177-3AD203B41FA5}">
                      <a16:colId xmlns:a16="http://schemas.microsoft.com/office/drawing/2014/main" val="20001"/>
                    </a:ext>
                  </a:extLst>
                </a:gridCol>
              </a:tblGrid>
              <a:tr h="791902">
                <a:tc>
                  <a:txBody>
                    <a:bodyPr/>
                    <a:lstStyle/>
                    <a:p>
                      <a:r>
                        <a:rPr lang="sl-SI" sz="1800" b="1" kern="1200" baseline="0" dirty="0">
                          <a:solidFill>
                            <a:schemeClr val="tx1"/>
                          </a:solidFill>
                          <a:latin typeface="Arial" pitchFamily="34" charset="0"/>
                          <a:ea typeface="+mn-ea"/>
                          <a:cs typeface="Arial" pitchFamily="34" charset="0"/>
                        </a:rPr>
                        <a:t>16. IN 17. FEBRUAR</a:t>
                      </a:r>
                    </a:p>
                  </a:txBody>
                  <a:tcPr marL="91436" marR="91436" marT="45705" marB="45705">
                    <a:lnB w="12700" cap="flat" cmpd="sng" algn="ctr">
                      <a:solidFill>
                        <a:schemeClr val="bg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Informativni dan v dijaških domovih </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sl-SI"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(stran ministrstva: Priloga VI: Razpis za sprejem učencev in dijakov v dijaške domove)</a:t>
                      </a:r>
                    </a:p>
                  </a:txBody>
                  <a:tcPr marL="91436" marR="91436" marT="45705" marB="45705">
                    <a:lnB w="12700"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82535">
                <a:tc>
                  <a:txBody>
                    <a:bodyPr/>
                    <a:lstStyle/>
                    <a:p>
                      <a:r>
                        <a:rPr lang="sl-SI" sz="1800" b="1" dirty="0">
                          <a:latin typeface="Arial" pitchFamily="34" charset="0"/>
                          <a:cs typeface="Arial" pitchFamily="34" charset="0"/>
                        </a:rPr>
                        <a:t>DO</a:t>
                      </a:r>
                      <a:r>
                        <a:rPr lang="sl-SI" sz="1800" b="1" baseline="0" dirty="0">
                          <a:latin typeface="Arial" pitchFamily="34" charset="0"/>
                          <a:cs typeface="Arial" pitchFamily="34" charset="0"/>
                        </a:rPr>
                        <a:t> 2. APRILA</a:t>
                      </a:r>
                      <a:endParaRPr lang="sl-SI" sz="1800" b="1" dirty="0">
                        <a:latin typeface="Arial" pitchFamily="34" charset="0"/>
                        <a:cs typeface="Arial" pitchFamily="34" charset="0"/>
                      </a:endParaRPr>
                    </a:p>
                  </a:txBody>
                  <a:tcPr marL="91436" marR="91436" marT="45705" marB="45705">
                    <a:lnT w="12700" cap="flat" cmpd="sng" algn="ctr">
                      <a:solidFill>
                        <a:schemeClr val="bg1"/>
                      </a:solidFill>
                      <a:prstDash val="solid"/>
                      <a:round/>
                      <a:headEnd type="none" w="med" len="med"/>
                      <a:tailEnd type="none" w="med" len="med"/>
                    </a:lnT>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lang="sl-SI" sz="1800" b="1" dirty="0">
                          <a:effectLst/>
                        </a:rPr>
                        <a:t>Prijava za bivanje v</a:t>
                      </a:r>
                      <a:r>
                        <a:rPr lang="sl-SI" sz="1800" b="1" baseline="0" dirty="0">
                          <a:effectLst/>
                        </a:rPr>
                        <a:t> dijaškem domu;</a:t>
                      </a:r>
                      <a:endParaRPr lang="sl-SI" sz="1800" b="1" dirty="0">
                        <a:effectLst/>
                      </a:endParaRP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lang="sl-SI" sz="1800" dirty="0">
                          <a:effectLst/>
                        </a:rPr>
                        <a:t>prijavnica, dostopna na strani ministrstva,</a:t>
                      </a:r>
                      <a:r>
                        <a:rPr lang="sl-SI" sz="1800" dirty="0"/>
                        <a:t> </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lang="sl-SI" sz="1800" dirty="0"/>
                        <a:t>v</a:t>
                      </a:r>
                      <a:r>
                        <a:rPr lang="sl-SI" sz="1800" dirty="0">
                          <a:effectLst/>
                        </a:rPr>
                        <a:t>sak se </a:t>
                      </a:r>
                      <a:r>
                        <a:rPr lang="nl-NL" sz="1800" dirty="0">
                          <a:effectLst/>
                        </a:rPr>
                        <a:t>lahko prijavi </a:t>
                      </a:r>
                      <a:r>
                        <a:rPr lang="nl-NL" sz="1800" b="1" dirty="0">
                          <a:effectLst/>
                        </a:rPr>
                        <a:t>samo za en dijaški dom</a:t>
                      </a:r>
                      <a:endParaRPr lang="sl-SI" sz="1800" dirty="0"/>
                    </a:p>
                  </a:txBody>
                  <a:tcPr marL="91436" marR="91436" marT="45705" marB="45705">
                    <a:lnT w="12700" cap="flat" cmpd="sng" algn="ctr">
                      <a:solidFill>
                        <a:schemeClr val="bg1"/>
                      </a:solidFill>
                      <a:prstDash val="solid"/>
                      <a:round/>
                      <a:headEnd type="none" w="med" len="med"/>
                      <a:tailEnd type="none" w="med" len="med"/>
                    </a:lnT>
                    <a:solidFill>
                      <a:srgbClr val="CCECFF"/>
                    </a:solidFill>
                  </a:tcPr>
                </a:tc>
                <a:extLst>
                  <a:ext uri="{0D108BD9-81ED-4DB2-BD59-A6C34878D82A}">
                    <a16:rowId xmlns:a16="http://schemas.microsoft.com/office/drawing/2014/main" val="10002"/>
                  </a:ext>
                </a:extLst>
              </a:tr>
              <a:tr h="394778">
                <a:tc>
                  <a:txBody>
                    <a:bodyPr/>
                    <a:lstStyle/>
                    <a:p>
                      <a:r>
                        <a:rPr lang="sl-SI" sz="1800" b="1" dirty="0">
                          <a:latin typeface="Arial" pitchFamily="34" charset="0"/>
                          <a:cs typeface="Arial" pitchFamily="34" charset="0"/>
                        </a:rPr>
                        <a:t>DO</a:t>
                      </a:r>
                      <a:r>
                        <a:rPr lang="sl-SI" sz="1800" b="1" baseline="0" dirty="0">
                          <a:latin typeface="Arial" pitchFamily="34" charset="0"/>
                          <a:cs typeface="Arial" pitchFamily="34" charset="0"/>
                        </a:rPr>
                        <a:t> 3</a:t>
                      </a:r>
                      <a:r>
                        <a:rPr lang="sl-SI" sz="1800" b="1" dirty="0">
                          <a:latin typeface="Arial" pitchFamily="34" charset="0"/>
                          <a:cs typeface="Arial" pitchFamily="34" charset="0"/>
                        </a:rPr>
                        <a:t>. JULIJA</a:t>
                      </a:r>
                    </a:p>
                  </a:txBody>
                  <a:tcPr marL="91436" marR="91436" marT="45705" marB="45705">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lang="sl-SI" sz="1800" kern="1200" dirty="0">
                          <a:solidFill>
                            <a:schemeClr val="dk1"/>
                          </a:solidFill>
                          <a:effectLst/>
                          <a:latin typeface="+mn-lt"/>
                          <a:ea typeface="+mn-ea"/>
                          <a:cs typeface="+mn-cs"/>
                        </a:rPr>
                        <a:t>Prenos prijav (ali prva prijava zaradi prenosa prijave v drugo srednjo šolo)</a:t>
                      </a:r>
                    </a:p>
                  </a:txBody>
                  <a:tcPr marL="91436" marR="91436" marT="45705" marB="45705">
                    <a:solidFill>
                      <a:srgbClr val="CCECFF"/>
                    </a:solidFill>
                  </a:tcPr>
                </a:tc>
                <a:extLst>
                  <a:ext uri="{0D108BD9-81ED-4DB2-BD59-A6C34878D82A}">
                    <a16:rowId xmlns:a16="http://schemas.microsoft.com/office/drawing/2014/main" val="10003"/>
                  </a:ext>
                </a:extLst>
              </a:tr>
              <a:tr h="401193">
                <a:tc>
                  <a:txBody>
                    <a:bodyPr/>
                    <a:lstStyle/>
                    <a:p>
                      <a:r>
                        <a:rPr lang="pl-PL" sz="1800" b="1" dirty="0">
                          <a:latin typeface="Arial" pitchFamily="34" charset="0"/>
                          <a:cs typeface="Arial" pitchFamily="34" charset="0"/>
                        </a:rPr>
                        <a:t>OD 4. DO 10.</a:t>
                      </a:r>
                      <a:r>
                        <a:rPr lang="pl-PL" sz="1800" b="1" baseline="0" dirty="0">
                          <a:latin typeface="Arial" pitchFamily="34" charset="0"/>
                          <a:cs typeface="Arial" pitchFamily="34" charset="0"/>
                        </a:rPr>
                        <a:t> JULIJA</a:t>
                      </a:r>
                      <a:endParaRPr lang="sl-SI" sz="1600" b="0" dirty="0">
                        <a:latin typeface="Arial" pitchFamily="34" charset="0"/>
                        <a:cs typeface="Arial" pitchFamily="34" charset="0"/>
                      </a:endParaRPr>
                    </a:p>
                  </a:txBody>
                  <a:tcPr marL="91436" marR="91436" marT="45705" marB="45705">
                    <a:solidFill>
                      <a:srgbClr val="CCECFF"/>
                    </a:solidFill>
                  </a:tcPr>
                </a:tc>
                <a:tc>
                  <a:txBody>
                    <a:bodyPr/>
                    <a:lstStyle/>
                    <a:p>
                      <a:r>
                        <a:rPr lang="sl-SI" sz="1800" kern="1200" dirty="0">
                          <a:solidFill>
                            <a:schemeClr val="dk1"/>
                          </a:solidFill>
                          <a:effectLst/>
                          <a:latin typeface="+mn-lt"/>
                          <a:ea typeface="+mn-ea"/>
                          <a:cs typeface="+mn-cs"/>
                        </a:rPr>
                        <a:t>Vpis v DD </a:t>
                      </a:r>
                      <a:r>
                        <a:rPr lang="sl-SI" sz="1800" u="sng" kern="1200" dirty="0">
                          <a:solidFill>
                            <a:schemeClr val="dk1"/>
                          </a:solidFill>
                          <a:effectLst/>
                          <a:latin typeface="+mn-lt"/>
                          <a:ea typeface="+mn-ea"/>
                          <a:cs typeface="+mn-cs"/>
                        </a:rPr>
                        <a:t>brez omejitve vpisa </a:t>
                      </a:r>
                    </a:p>
                  </a:txBody>
                  <a:tcPr marL="91436" marR="91436" marT="45705" marB="45705">
                    <a:solidFill>
                      <a:srgbClr val="CCECFF"/>
                    </a:solidFill>
                  </a:tcPr>
                </a:tc>
                <a:extLst>
                  <a:ext uri="{0D108BD9-81ED-4DB2-BD59-A6C34878D82A}">
                    <a16:rowId xmlns:a16="http://schemas.microsoft.com/office/drawing/2014/main" val="10004"/>
                  </a:ext>
                </a:extLst>
              </a:tr>
              <a:tr h="392724">
                <a:tc>
                  <a:txBody>
                    <a:bodyPr/>
                    <a:lstStyle/>
                    <a:p>
                      <a:r>
                        <a:rPr lang="pl-PL" sz="1800" b="1" dirty="0">
                          <a:latin typeface="Arial" pitchFamily="34" charset="0"/>
                          <a:cs typeface="Arial" pitchFamily="34" charset="0"/>
                        </a:rPr>
                        <a:t>OD 4. DO 12.</a:t>
                      </a:r>
                      <a:r>
                        <a:rPr lang="pl-PL" sz="1800" b="1" baseline="0" dirty="0">
                          <a:latin typeface="Arial" pitchFamily="34" charset="0"/>
                          <a:cs typeface="Arial" pitchFamily="34" charset="0"/>
                        </a:rPr>
                        <a:t> JULIJA</a:t>
                      </a:r>
                      <a:endParaRPr lang="sl-SI" sz="1600" b="0" dirty="0">
                        <a:latin typeface="Arial" pitchFamily="34" charset="0"/>
                        <a:cs typeface="Arial" pitchFamily="34" charset="0"/>
                      </a:endParaRPr>
                    </a:p>
                  </a:txBody>
                  <a:tcPr marL="91436" marR="91436" marT="45705" marB="45705">
                    <a:solidFill>
                      <a:srgbClr val="CCECFF"/>
                    </a:solidFill>
                  </a:tcPr>
                </a:tc>
                <a:tc>
                  <a:txBody>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lang="sl-SI" sz="1800" kern="1200" dirty="0">
                          <a:solidFill>
                            <a:schemeClr val="dk1"/>
                          </a:solidFill>
                          <a:effectLst/>
                          <a:latin typeface="+mn-lt"/>
                          <a:ea typeface="+mn-ea"/>
                          <a:cs typeface="+mn-cs"/>
                        </a:rPr>
                        <a:t>Vpis v DD </a:t>
                      </a:r>
                      <a:r>
                        <a:rPr lang="sl-SI" sz="1800" u="sng" kern="1200" dirty="0">
                          <a:solidFill>
                            <a:schemeClr val="dk1"/>
                          </a:solidFill>
                          <a:effectLst/>
                          <a:latin typeface="+mn-lt"/>
                          <a:ea typeface="+mn-ea"/>
                          <a:cs typeface="+mn-cs"/>
                        </a:rPr>
                        <a:t>z omejitvijo vpisa </a:t>
                      </a:r>
                    </a:p>
                  </a:txBody>
                  <a:tcPr marL="91436" marR="91436" marT="45705" marB="45705">
                    <a:solidFill>
                      <a:srgbClr val="CCECFF"/>
                    </a:solidFill>
                  </a:tcPr>
                </a:tc>
                <a:extLst>
                  <a:ext uri="{0D108BD9-81ED-4DB2-BD59-A6C34878D82A}">
                    <a16:rowId xmlns:a16="http://schemas.microsoft.com/office/drawing/2014/main" val="10005"/>
                  </a:ext>
                </a:extLst>
              </a:tr>
              <a:tr h="436318">
                <a:tc>
                  <a:txBody>
                    <a:bodyPr/>
                    <a:lstStyle/>
                    <a:p>
                      <a:r>
                        <a:rPr lang="pl-PL" sz="1800" b="1" dirty="0">
                          <a:latin typeface="Arial" pitchFamily="34" charset="0"/>
                          <a:cs typeface="Arial" pitchFamily="34" charset="0"/>
                        </a:rPr>
                        <a:t>DO 14. JULIJA</a:t>
                      </a:r>
                    </a:p>
                  </a:txBody>
                  <a:tcPr marL="91436" marR="91436" marT="45699" marB="45699">
                    <a:solidFill>
                      <a:srgbClr val="CCECFF"/>
                    </a:solidFill>
                  </a:tcPr>
                </a:tc>
                <a:tc>
                  <a:txBody>
                    <a:bodyPr/>
                    <a:lstStyle/>
                    <a:p>
                      <a:r>
                        <a:rPr lang="sl-SI" sz="1800" kern="1200" dirty="0">
                          <a:solidFill>
                            <a:schemeClr val="dk1"/>
                          </a:solidFill>
                          <a:effectLst/>
                          <a:latin typeface="+mn-lt"/>
                          <a:ea typeface="+mn-ea"/>
                          <a:cs typeface="+mn-cs"/>
                        </a:rPr>
                        <a:t>Vpis na prosta mesta za kandidate, ki niso bili izbrani v DD z omejitvijo vpisa</a:t>
                      </a:r>
                    </a:p>
                  </a:txBody>
                  <a:tcPr marL="91436" marR="91436" marT="45699" marB="45699">
                    <a:solidFill>
                      <a:srgbClr val="CCECFF"/>
                    </a:solidFill>
                  </a:tcPr>
                </a:tc>
                <a:extLst>
                  <a:ext uri="{0D108BD9-81ED-4DB2-BD59-A6C34878D82A}">
                    <a16:rowId xmlns:a16="http://schemas.microsoft.com/office/drawing/2014/main" val="10006"/>
                  </a:ext>
                </a:extLst>
              </a:tr>
              <a:tr h="465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b="1" dirty="0">
                          <a:latin typeface="Arial" pitchFamily="34" charset="0"/>
                          <a:cs typeface="Arial" pitchFamily="34" charset="0"/>
                        </a:rPr>
                        <a:t>DO</a:t>
                      </a:r>
                      <a:r>
                        <a:rPr lang="sl-SI" sz="1800" b="1" baseline="0" dirty="0">
                          <a:latin typeface="Arial" pitchFamily="34" charset="0"/>
                          <a:cs typeface="Arial" pitchFamily="34" charset="0"/>
                        </a:rPr>
                        <a:t> 30</a:t>
                      </a:r>
                      <a:r>
                        <a:rPr lang="sl-SI" sz="1800" b="1" dirty="0">
                          <a:latin typeface="Arial" pitchFamily="34" charset="0"/>
                          <a:cs typeface="Arial" pitchFamily="34" charset="0"/>
                        </a:rPr>
                        <a:t>. AVGUSTA</a:t>
                      </a:r>
                    </a:p>
                  </a:txBody>
                  <a:tcPr marL="91436" marR="91436" marT="45699" marB="45699">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dirty="0">
                          <a:effectLst/>
                        </a:rPr>
                        <a:t>Vpis na prosta mesta za kandidate, ki se do tedaj niso prijavili</a:t>
                      </a:r>
                    </a:p>
                  </a:txBody>
                  <a:tcPr marL="91436" marR="91436" marT="45699" marB="45699">
                    <a:solidFill>
                      <a:srgbClr val="CCECFF"/>
                    </a:solidFill>
                  </a:tcPr>
                </a:tc>
                <a:extLst>
                  <a:ext uri="{0D108BD9-81ED-4DB2-BD59-A6C34878D82A}">
                    <a16:rowId xmlns:a16="http://schemas.microsoft.com/office/drawing/2014/main" val="2642970680"/>
                  </a:ext>
                </a:extLst>
              </a:tr>
            </a:tbl>
          </a:graphicData>
        </a:graphic>
      </p:graphicFrame>
    </p:spTree>
    <p:extLst>
      <p:ext uri="{BB962C8B-B14F-4D97-AF65-F5344CB8AC3E}">
        <p14:creationId xmlns:p14="http://schemas.microsoft.com/office/powerpoint/2010/main" val="3814224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50377" y="1167677"/>
            <a:ext cx="11445226" cy="1469876"/>
          </a:xfrm>
        </p:spPr>
        <p:txBody>
          <a:bodyPr>
            <a:normAutofit fontScale="92500"/>
          </a:bodyPr>
          <a:lstStyle/>
          <a:p>
            <a:pPr marL="553029" indent="-553029" algn="ctr" defTabSz="829544" eaLnBrk="1" hangingPunct="1">
              <a:lnSpc>
                <a:spcPct val="120000"/>
              </a:lnSpc>
              <a:spcBef>
                <a:spcPts val="0"/>
              </a:spcBef>
              <a:spcAft>
                <a:spcPct val="0"/>
              </a:spcAft>
              <a:buClr>
                <a:srgbClr val="F49100"/>
              </a:buClr>
              <a:buSzTx/>
              <a:defRPr/>
            </a:pPr>
            <a:r>
              <a:rPr lang="sl-SI" sz="2100" dirty="0">
                <a:latin typeface="Arial" panose="020B0604020202020204" pitchFamily="34" charset="0"/>
                <a:cs typeface="Arial" panose="020B0604020202020204" pitchFamily="34" charset="0"/>
              </a:rPr>
              <a:t>Razpise štipendij in dodatne informacije najdete na spletni strani </a:t>
            </a:r>
          </a:p>
          <a:p>
            <a:pPr marL="553029" indent="-553029" algn="ctr" defTabSz="829544" eaLnBrk="1" hangingPunct="1">
              <a:lnSpc>
                <a:spcPct val="120000"/>
              </a:lnSpc>
              <a:spcBef>
                <a:spcPts val="0"/>
              </a:spcBef>
              <a:spcAft>
                <a:spcPct val="0"/>
              </a:spcAft>
              <a:buClr>
                <a:srgbClr val="F49100"/>
              </a:buClr>
              <a:buSzTx/>
              <a:defRPr/>
            </a:pPr>
            <a:r>
              <a:rPr lang="sl-SI" sz="2100" u="sng" dirty="0">
                <a:latin typeface="Arial" panose="020B0604020202020204" pitchFamily="34" charset="0"/>
                <a:cs typeface="Arial" panose="020B0604020202020204" pitchFamily="34" charset="0"/>
              </a:rPr>
              <a:t>Javnega štipendijskega, razvojnega, invalidskega in preživninskega sklada Republike Slovenije</a:t>
            </a:r>
            <a:r>
              <a:rPr lang="sl-SI" sz="2100" dirty="0">
                <a:latin typeface="Arial" panose="020B0604020202020204" pitchFamily="34" charset="0"/>
                <a:cs typeface="Arial" panose="020B0604020202020204" pitchFamily="34" charset="0"/>
              </a:rPr>
              <a:t>: </a:t>
            </a:r>
          </a:p>
          <a:p>
            <a:pPr marL="553029" indent="-553029" algn="ctr" defTabSz="829544">
              <a:lnSpc>
                <a:spcPct val="120000"/>
              </a:lnSpc>
              <a:spcBef>
                <a:spcPts val="0"/>
              </a:spcBef>
              <a:spcAft>
                <a:spcPct val="0"/>
              </a:spcAft>
              <a:buClr>
                <a:srgbClr val="F49100"/>
              </a:buClr>
              <a:defRPr/>
            </a:pPr>
            <a:r>
              <a:rPr lang="sl-SI" sz="2100" dirty="0">
                <a:solidFill>
                  <a:srgbClr val="FF0000"/>
                </a:solidFill>
                <a:latin typeface="Arial" panose="020B0604020202020204" pitchFamily="34" charset="0"/>
                <a:cs typeface="Arial" panose="020B0604020202020204" pitchFamily="34" charset="0"/>
                <a:hlinkClick r:id="rId2"/>
              </a:rPr>
              <a:t>https://www.srips-rs.si/stipendije</a:t>
            </a:r>
            <a:endParaRPr lang="sl-SI" sz="2100" dirty="0">
              <a:solidFill>
                <a:srgbClr val="FF0000"/>
              </a:solidFill>
              <a:latin typeface="Arial" panose="020B0604020202020204" pitchFamily="34" charset="0"/>
              <a:cs typeface="Arial" panose="020B0604020202020204" pitchFamily="34" charset="0"/>
            </a:endParaRPr>
          </a:p>
        </p:txBody>
      </p:sp>
      <p:sp>
        <p:nvSpPr>
          <p:cNvPr id="4" name="Naslov 1"/>
          <p:cNvSpPr txBox="1">
            <a:spLocks/>
          </p:cNvSpPr>
          <p:nvPr/>
        </p:nvSpPr>
        <p:spPr>
          <a:xfrm>
            <a:off x="1793090" y="394093"/>
            <a:ext cx="8559800" cy="7735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štipendije</a:t>
            </a:r>
            <a:endParaRPr lang="en-US" dirty="0">
              <a:solidFill>
                <a:srgbClr val="002060"/>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3504224506"/>
              </p:ext>
            </p:extLst>
          </p:nvPr>
        </p:nvGraphicFramePr>
        <p:xfrm>
          <a:off x="860870" y="2423909"/>
          <a:ext cx="10591800" cy="4127119"/>
        </p:xfrm>
        <a:graphic>
          <a:graphicData uri="http://schemas.openxmlformats.org/drawingml/2006/table">
            <a:tbl>
              <a:tblPr firstRow="1" bandRow="1">
                <a:tableStyleId>{00A15C55-8517-42AA-B614-E9B94910E393}</a:tableStyleId>
              </a:tblPr>
              <a:tblGrid>
                <a:gridCol w="5295900">
                  <a:extLst>
                    <a:ext uri="{9D8B030D-6E8A-4147-A177-3AD203B41FA5}">
                      <a16:colId xmlns:a16="http://schemas.microsoft.com/office/drawing/2014/main" val="1164393401"/>
                    </a:ext>
                  </a:extLst>
                </a:gridCol>
                <a:gridCol w="5295900">
                  <a:extLst>
                    <a:ext uri="{9D8B030D-6E8A-4147-A177-3AD203B41FA5}">
                      <a16:colId xmlns:a16="http://schemas.microsoft.com/office/drawing/2014/main" val="3146276720"/>
                    </a:ext>
                  </a:extLst>
                </a:gridCol>
              </a:tblGrid>
              <a:tr h="2234262">
                <a:tc>
                  <a:txBody>
                    <a:bodyPr/>
                    <a:lstStyle/>
                    <a:p>
                      <a:pPr marL="553029" indent="-553029" algn="ctr" defTabSz="829544" eaLnBrk="1" hangingPunct="1">
                        <a:lnSpc>
                          <a:spcPct val="80000"/>
                        </a:lnSpc>
                        <a:spcBef>
                          <a:spcPct val="20000"/>
                        </a:spcBef>
                        <a:spcAft>
                          <a:spcPct val="0"/>
                        </a:spcAft>
                        <a:buClr>
                          <a:srgbClr val="F49100"/>
                        </a:buClr>
                        <a:buSzTx/>
                        <a:defRPr/>
                      </a:pPr>
                      <a:r>
                        <a:rPr lang="sl-SI" sz="1800" b="1" u="sng" dirty="0">
                          <a:solidFill>
                            <a:srgbClr val="7030A0"/>
                          </a:solidFill>
                          <a:effectLst>
                            <a:outerShdw blurRad="38100" dist="38100" dir="2700000" algn="tl">
                              <a:srgbClr val="FFFFFF"/>
                            </a:outerShdw>
                          </a:effectLst>
                          <a:latin typeface="Arial" panose="020B0604020202020204" pitchFamily="34" charset="0"/>
                          <a:cs typeface="Arial" panose="020B0604020202020204" pitchFamily="34" charset="0"/>
                        </a:rPr>
                        <a:t>ZOISOVE ŠTIPENDIJE </a:t>
                      </a:r>
                    </a:p>
                    <a:p>
                      <a:pPr marL="0" indent="0" algn="ctr" defTabSz="829544" eaLnBrk="1" hangingPunct="1">
                        <a:lnSpc>
                          <a:spcPct val="80000"/>
                        </a:lnSpc>
                        <a:spcBef>
                          <a:spcPct val="20000"/>
                        </a:spcBef>
                        <a:spcAft>
                          <a:spcPct val="0"/>
                        </a:spcAft>
                        <a:buClr>
                          <a:srgbClr val="F49100"/>
                        </a:buClr>
                        <a:buSzTx/>
                        <a:buNone/>
                        <a:defRPr/>
                      </a:pPr>
                      <a:r>
                        <a:rPr lang="sl-SI" sz="1800" b="1" u="none"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Pogoj za pridobitev štipendije </a:t>
                      </a:r>
                      <a:r>
                        <a:rPr lang="sl-SI" sz="1800" b="1"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je: </a:t>
                      </a:r>
                    </a:p>
                    <a:p>
                      <a:pPr marL="0" indent="0" algn="ctr" defTabSz="829544" eaLnBrk="1" hangingPunct="1">
                        <a:lnSpc>
                          <a:spcPct val="80000"/>
                        </a:lnSpc>
                        <a:spcBef>
                          <a:spcPct val="20000"/>
                        </a:spcBef>
                        <a:spcAft>
                          <a:spcPct val="0"/>
                        </a:spcAft>
                        <a:buClr>
                          <a:srgbClr val="F49100"/>
                        </a:buClr>
                        <a:buSzTx/>
                        <a:buNone/>
                        <a:defRPr/>
                      </a:pPr>
                      <a:r>
                        <a:rPr lang="sl-SI" sz="1800" b="1" u="sng"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izjemni dosežek</a:t>
                      </a:r>
                      <a:r>
                        <a:rPr lang="sl-SI" sz="1800" b="1" u="none"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 (državna</a:t>
                      </a:r>
                      <a:r>
                        <a:rPr lang="sl-SI" sz="1800" b="1" u="none" baseline="0"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 tekmovanja, raziskovalne naloge, umetniška dela) </a:t>
                      </a:r>
                      <a:r>
                        <a:rPr lang="sl-SI" sz="1800" b="1" u="none"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in</a:t>
                      </a:r>
                    </a:p>
                    <a:p>
                      <a:pPr marL="0" indent="0" algn="ctr" defTabSz="829544" eaLnBrk="1" hangingPunct="1">
                        <a:lnSpc>
                          <a:spcPct val="80000"/>
                        </a:lnSpc>
                        <a:spcBef>
                          <a:spcPct val="20000"/>
                        </a:spcBef>
                        <a:spcAft>
                          <a:spcPct val="0"/>
                        </a:spcAft>
                        <a:buClr>
                          <a:srgbClr val="F49100"/>
                        </a:buClr>
                        <a:buSzTx/>
                        <a:buNone/>
                        <a:defRPr/>
                      </a:pPr>
                      <a:r>
                        <a:rPr lang="sl-SI" sz="1800" b="1" u="sng"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povprečna ocena v 9. razredu najmanj 4,70 </a:t>
                      </a:r>
                      <a:r>
                        <a:rPr lang="sl-SI" sz="1800" b="1"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(povprečje zaključnih ocen vseh predmetov), </a:t>
                      </a:r>
                    </a:p>
                    <a:p>
                      <a:pPr marL="0" indent="0" algn="ctr" defTabSz="829544" eaLnBrk="1" hangingPunct="1">
                        <a:lnSpc>
                          <a:spcPct val="80000"/>
                        </a:lnSpc>
                        <a:spcBef>
                          <a:spcPct val="20000"/>
                        </a:spcBef>
                        <a:spcAft>
                          <a:spcPct val="0"/>
                        </a:spcAft>
                        <a:buClr>
                          <a:srgbClr val="F49100"/>
                        </a:buClr>
                        <a:buSzTx/>
                        <a:buNone/>
                        <a:defRPr/>
                      </a:pPr>
                      <a:r>
                        <a:rPr lang="sl-SI" sz="1800" b="1"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razpis v juniju.</a:t>
                      </a:r>
                    </a:p>
                  </a:txBody>
                  <a:tcPr anchor="ctr">
                    <a:solidFill>
                      <a:schemeClr val="bg2"/>
                    </a:solidFill>
                  </a:tcPr>
                </a:tc>
                <a:tc>
                  <a:txBody>
                    <a:bodyPr/>
                    <a:lstStyle/>
                    <a:p>
                      <a:pPr marL="553029" indent="-553029" algn="ctr" defTabSz="829544" eaLnBrk="1" hangingPunct="1">
                        <a:lnSpc>
                          <a:spcPct val="80000"/>
                        </a:lnSpc>
                        <a:spcBef>
                          <a:spcPct val="20000"/>
                        </a:spcBef>
                        <a:spcAft>
                          <a:spcPct val="0"/>
                        </a:spcAft>
                        <a:buClr>
                          <a:srgbClr val="F49100"/>
                        </a:buClr>
                        <a:buSzTx/>
                        <a:defRPr/>
                      </a:pPr>
                      <a:r>
                        <a:rPr lang="sl-SI" sz="1800" b="1" u="sng" dirty="0">
                          <a:solidFill>
                            <a:srgbClr val="7030A0"/>
                          </a:solidFill>
                          <a:effectLst>
                            <a:outerShdw blurRad="38100" dist="38100" dir="2700000" algn="tl">
                              <a:srgbClr val="FFFFFF"/>
                            </a:outerShdw>
                          </a:effectLst>
                          <a:latin typeface="Arial" panose="020B0604020202020204" pitchFamily="34" charset="0"/>
                          <a:cs typeface="Arial" panose="020B0604020202020204" pitchFamily="34" charset="0"/>
                        </a:rPr>
                        <a:t>KADROVSKE ŠTIPENDIJE</a:t>
                      </a:r>
                    </a:p>
                    <a:p>
                      <a:pPr marL="0" indent="0" algn="ctr" defTabSz="829544" eaLnBrk="1" hangingPunct="1">
                        <a:lnSpc>
                          <a:spcPct val="80000"/>
                        </a:lnSpc>
                        <a:spcBef>
                          <a:spcPct val="20000"/>
                        </a:spcBef>
                        <a:spcAft>
                          <a:spcPct val="0"/>
                        </a:spcAft>
                        <a:buClr>
                          <a:srgbClr val="F49100"/>
                        </a:buClr>
                        <a:buSzTx/>
                        <a:buNone/>
                        <a:defRPr/>
                      </a:pPr>
                      <a:r>
                        <a:rPr lang="sl-SI" sz="1800" b="1" dirty="0">
                          <a:solidFill>
                            <a:prstClr val="black"/>
                          </a:solidFill>
                          <a:latin typeface="Arial" panose="020B0604020202020204" pitchFamily="34" charset="0"/>
                          <a:cs typeface="Arial" panose="020B0604020202020204" pitchFamily="34" charset="0"/>
                        </a:rPr>
                        <a:t>Razpisujejo podjetja, </a:t>
                      </a:r>
                    </a:p>
                    <a:p>
                      <a:pPr marL="0" indent="0" algn="ctr" defTabSz="829544" eaLnBrk="1" hangingPunct="1">
                        <a:lnSpc>
                          <a:spcPct val="80000"/>
                        </a:lnSpc>
                        <a:spcBef>
                          <a:spcPct val="20000"/>
                        </a:spcBef>
                        <a:spcAft>
                          <a:spcPct val="0"/>
                        </a:spcAft>
                        <a:buClr>
                          <a:srgbClr val="F49100"/>
                        </a:buClr>
                        <a:buSzTx/>
                        <a:buNone/>
                        <a:defRPr/>
                      </a:pPr>
                      <a:r>
                        <a:rPr lang="sl-SI" sz="1800" b="1" dirty="0">
                          <a:solidFill>
                            <a:prstClr val="black"/>
                          </a:solidFill>
                          <a:latin typeface="Arial" panose="020B0604020202020204" pitchFamily="34" charset="0"/>
                          <a:cs typeface="Arial" panose="020B0604020202020204" pitchFamily="34" charset="0"/>
                        </a:rPr>
                        <a:t>razpis v juniju.</a:t>
                      </a:r>
                      <a:endParaRPr lang="sl-SI" b="1" dirty="0">
                        <a:latin typeface="Arial" panose="020B0604020202020204" pitchFamily="34" charset="0"/>
                        <a:cs typeface="Arial" panose="020B0604020202020204" pitchFamily="34" charset="0"/>
                      </a:endParaRPr>
                    </a:p>
                  </a:txBody>
                  <a:tcPr anchor="ctr">
                    <a:solidFill>
                      <a:srgbClr val="CCCCFF"/>
                    </a:solidFill>
                  </a:tcPr>
                </a:tc>
                <a:extLst>
                  <a:ext uri="{0D108BD9-81ED-4DB2-BD59-A6C34878D82A}">
                    <a16:rowId xmlns:a16="http://schemas.microsoft.com/office/drawing/2014/main" val="331843831"/>
                  </a:ext>
                </a:extLst>
              </a:tr>
              <a:tr h="1892857">
                <a:tc>
                  <a:txBody>
                    <a:bodyPr/>
                    <a:lstStyle/>
                    <a:p>
                      <a:pPr marL="553029" indent="-553029" algn="ctr" defTabSz="829544" eaLnBrk="1" hangingPunct="1">
                        <a:lnSpc>
                          <a:spcPct val="80000"/>
                        </a:lnSpc>
                        <a:spcBef>
                          <a:spcPct val="20000"/>
                        </a:spcBef>
                        <a:spcAft>
                          <a:spcPct val="0"/>
                        </a:spcAft>
                        <a:buClr>
                          <a:srgbClr val="F49100"/>
                        </a:buClr>
                        <a:buSzTx/>
                        <a:defRPr/>
                      </a:pPr>
                      <a:r>
                        <a:rPr lang="sl-SI" sz="1800" b="1" u="sng" dirty="0">
                          <a:solidFill>
                            <a:srgbClr val="7030A0"/>
                          </a:solidFill>
                          <a:effectLst>
                            <a:outerShdw blurRad="38100" dist="38100" dir="2700000" algn="tl">
                              <a:srgbClr val="FFFFFF"/>
                            </a:outerShdw>
                          </a:effectLst>
                          <a:latin typeface="Arial" panose="020B0604020202020204" pitchFamily="34" charset="0"/>
                          <a:cs typeface="Arial" panose="020B0604020202020204" pitchFamily="34" charset="0"/>
                        </a:rPr>
                        <a:t>DRŽAVNE ŠTIPENDIJE </a:t>
                      </a:r>
                      <a:endParaRPr lang="sl-SI" sz="1800" b="1"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endParaRPr>
                    </a:p>
                    <a:p>
                      <a:pPr marL="0" indent="0" algn="ctr" defTabSz="829544" eaLnBrk="1" hangingPunct="1">
                        <a:lnSpc>
                          <a:spcPct val="80000"/>
                        </a:lnSpc>
                        <a:spcBef>
                          <a:spcPct val="20000"/>
                        </a:spcBef>
                        <a:spcAft>
                          <a:spcPct val="0"/>
                        </a:spcAft>
                        <a:buClr>
                          <a:srgbClr val="F49100"/>
                        </a:buClr>
                        <a:buSzTx/>
                        <a:buNone/>
                        <a:defRPr/>
                      </a:pPr>
                      <a:r>
                        <a:rPr lang="sl-SI" sz="1800" b="1"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Za</a:t>
                      </a:r>
                      <a:r>
                        <a:rPr lang="sl-SI" sz="1800" b="1" baseline="0"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 kritje stroškov v času šolanja,</a:t>
                      </a:r>
                    </a:p>
                    <a:p>
                      <a:pPr marL="0" indent="0" algn="ctr" defTabSz="829544" eaLnBrk="1" hangingPunct="1">
                        <a:lnSpc>
                          <a:spcPct val="80000"/>
                        </a:lnSpc>
                        <a:spcBef>
                          <a:spcPct val="20000"/>
                        </a:spcBef>
                        <a:spcAft>
                          <a:spcPct val="0"/>
                        </a:spcAft>
                        <a:buClr>
                          <a:srgbClr val="F49100"/>
                        </a:buClr>
                        <a:buSzTx/>
                        <a:buNone/>
                        <a:defRPr/>
                      </a:pPr>
                      <a:r>
                        <a:rPr lang="sl-SI" sz="1800" b="1" baseline="0"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d</a:t>
                      </a:r>
                      <a:r>
                        <a:rPr lang="sl-SI" sz="1800" b="1"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odelitev glede na dohodek družine, </a:t>
                      </a:r>
                    </a:p>
                    <a:p>
                      <a:pPr marL="0" indent="0" algn="ctr" defTabSz="829544" eaLnBrk="1" hangingPunct="1">
                        <a:lnSpc>
                          <a:spcPct val="80000"/>
                        </a:lnSpc>
                        <a:spcBef>
                          <a:spcPct val="20000"/>
                        </a:spcBef>
                        <a:spcAft>
                          <a:spcPct val="0"/>
                        </a:spcAft>
                        <a:buClr>
                          <a:srgbClr val="F49100"/>
                        </a:buClr>
                        <a:buSzTx/>
                        <a:buNone/>
                        <a:defRPr/>
                      </a:pPr>
                      <a:r>
                        <a:rPr lang="sl-SI" sz="1800" b="1" dirty="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vloga na Centru za socialno delo,</a:t>
                      </a:r>
                    </a:p>
                    <a:p>
                      <a:pPr marL="0" marR="0" indent="0" algn="ctr" defTabSz="829544" rtl="0" eaLnBrk="1" fontAlgn="auto" latinLnBrk="0" hangingPunct="1">
                        <a:lnSpc>
                          <a:spcPct val="80000"/>
                        </a:lnSpc>
                        <a:spcBef>
                          <a:spcPct val="20000"/>
                        </a:spcBef>
                        <a:spcAft>
                          <a:spcPct val="0"/>
                        </a:spcAft>
                        <a:buClr>
                          <a:srgbClr val="F49100"/>
                        </a:buClr>
                        <a:buSzTx/>
                        <a:buFontTx/>
                        <a:buNone/>
                        <a:tabLst/>
                        <a:defRPr/>
                      </a:pPr>
                      <a:r>
                        <a:rPr lang="sl-SI" sz="1800" b="1" u="sng" dirty="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možno kombinirati </a:t>
                      </a:r>
                      <a:r>
                        <a:rPr lang="sl-SI" sz="1800" b="1" u="none" dirty="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z </a:t>
                      </a:r>
                      <a:r>
                        <a:rPr lang="sl-SI" sz="1800" b="1" dirty="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Zoisovo štipendijo.</a:t>
                      </a:r>
                    </a:p>
                  </a:txBody>
                  <a:tcPr anchor="ctr">
                    <a:solidFill>
                      <a:srgbClr val="FFFFCC"/>
                    </a:solidFill>
                  </a:tcPr>
                </a:tc>
                <a:tc>
                  <a:txBody>
                    <a:bodyPr/>
                    <a:lstStyle/>
                    <a:p>
                      <a:pPr marL="553029" indent="-553029" algn="ctr" defTabSz="829544" eaLnBrk="1" hangingPunct="1">
                        <a:lnSpc>
                          <a:spcPct val="80000"/>
                        </a:lnSpc>
                        <a:spcBef>
                          <a:spcPct val="20000"/>
                        </a:spcBef>
                        <a:spcAft>
                          <a:spcPct val="0"/>
                        </a:spcAft>
                        <a:buClr>
                          <a:srgbClr val="F49100"/>
                        </a:buClr>
                        <a:buSzTx/>
                        <a:defRPr/>
                      </a:pPr>
                      <a:r>
                        <a:rPr lang="sl-SI" sz="1800" b="1" u="sng" dirty="0">
                          <a:solidFill>
                            <a:srgbClr val="7030A0"/>
                          </a:solidFill>
                          <a:effectLst>
                            <a:outerShdw blurRad="38100" dist="38100" dir="2700000" algn="tl">
                              <a:srgbClr val="FFFFFF"/>
                            </a:outerShdw>
                          </a:effectLst>
                          <a:latin typeface="Arial" panose="020B0604020202020204" pitchFamily="34" charset="0"/>
                          <a:cs typeface="Arial" panose="020B0604020202020204" pitchFamily="34" charset="0"/>
                        </a:rPr>
                        <a:t>ŠTIPENDIJE ZA DEFICITARNE POKLICE </a:t>
                      </a:r>
                    </a:p>
                    <a:p>
                      <a:pPr marL="0" marR="0" indent="0" algn="ctr" defTabSz="829544" rtl="0" eaLnBrk="1" fontAlgn="auto" latinLnBrk="0" hangingPunct="1">
                        <a:lnSpc>
                          <a:spcPct val="80000"/>
                        </a:lnSpc>
                        <a:spcBef>
                          <a:spcPct val="20000"/>
                        </a:spcBef>
                        <a:spcAft>
                          <a:spcPct val="0"/>
                        </a:spcAft>
                        <a:buClr>
                          <a:srgbClr val="F49100"/>
                        </a:buClr>
                        <a:buSzTx/>
                        <a:buFontTx/>
                        <a:buNone/>
                        <a:tabLst/>
                        <a:defRPr/>
                      </a:pPr>
                      <a:r>
                        <a:rPr lang="sl-SI" sz="1800" b="1" dirty="0">
                          <a:solidFill>
                            <a:schemeClr val="tx1"/>
                          </a:solidFill>
                          <a:latin typeface="Arial" panose="020B0604020202020204" pitchFamily="34" charset="0"/>
                          <a:cs typeface="Arial" panose="020B0604020202020204" pitchFamily="34" charset="0"/>
                        </a:rPr>
                        <a:t>J</a:t>
                      </a:r>
                      <a:r>
                        <a:rPr lang="sl-SI" sz="1800" b="1"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e namenjena dijakom,</a:t>
                      </a:r>
                      <a:r>
                        <a:rPr lang="sl-SI" sz="1800" b="1" baseline="0"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sl-SI" sz="1800" b="1"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ki se izobražujejo za </a:t>
                      </a:r>
                      <a:r>
                        <a:rPr lang="sl-SI" sz="1800" b="1" u="sng"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poklice, za katere primanjkuje kadra</a:t>
                      </a:r>
                      <a:r>
                        <a:rPr lang="sl-SI" sz="1800" b="1" u="none" baseline="0"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sl-SI" sz="1800" b="1" baseline="0"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(so opredeljeni v razpisu),</a:t>
                      </a:r>
                    </a:p>
                    <a:p>
                      <a:pPr marL="0" marR="0" indent="0" algn="ctr" defTabSz="829544" rtl="0" eaLnBrk="1" fontAlgn="auto" latinLnBrk="0" hangingPunct="1">
                        <a:lnSpc>
                          <a:spcPct val="80000"/>
                        </a:lnSpc>
                        <a:spcBef>
                          <a:spcPct val="20000"/>
                        </a:spcBef>
                        <a:spcAft>
                          <a:spcPct val="0"/>
                        </a:spcAft>
                        <a:buClr>
                          <a:srgbClr val="F49100"/>
                        </a:buClr>
                        <a:buSzTx/>
                        <a:buFontTx/>
                        <a:buNone/>
                        <a:tabLst/>
                        <a:defRPr/>
                      </a:pPr>
                      <a:r>
                        <a:rPr lang="sl-SI" sz="1800" b="1" u="sng"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možno kombinirati </a:t>
                      </a:r>
                      <a:r>
                        <a:rPr lang="sl-SI" sz="1800" b="1" dirty="0">
                          <a:solidFill>
                            <a:prstClr val="black"/>
                          </a:solidFill>
                          <a:effectLst>
                            <a:outerShdw blurRad="38100" dist="38100" dir="2700000" algn="tl">
                              <a:srgbClr val="FFFFFF"/>
                            </a:outerShdw>
                          </a:effectLst>
                          <a:latin typeface="Arial" panose="020B0604020202020204" pitchFamily="34" charset="0"/>
                          <a:cs typeface="Arial" panose="020B0604020202020204" pitchFamily="34" charset="0"/>
                        </a:rPr>
                        <a:t>z državno štipendijo in Zoisovo štipendijo.</a:t>
                      </a:r>
                    </a:p>
                  </a:txBody>
                  <a:tcPr anchor="ctr"/>
                </a:tc>
                <a:extLst>
                  <a:ext uri="{0D108BD9-81ED-4DB2-BD59-A6C34878D82A}">
                    <a16:rowId xmlns:a16="http://schemas.microsoft.com/office/drawing/2014/main" val="3599522571"/>
                  </a:ext>
                </a:extLst>
              </a:tr>
            </a:tbl>
          </a:graphicData>
        </a:graphic>
      </p:graphicFrame>
    </p:spTree>
    <p:extLst>
      <p:ext uri="{BB962C8B-B14F-4D97-AF65-F5344CB8AC3E}">
        <p14:creationId xmlns:p14="http://schemas.microsoft.com/office/powerpoint/2010/main" val="207741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49715" y="895224"/>
            <a:ext cx="4627895" cy="844676"/>
          </a:xfrm>
        </p:spPr>
        <p:txBody>
          <a:bodyPr vert="horz" wrap="square" lIns="0" tIns="35206" rIns="0" bIns="0" numCol="1" anchor="ctr" anchorCtr="0" compatLnSpc="1">
            <a:prstTxWarp prst="textNoShape">
              <a:avLst/>
            </a:prstTxWarp>
          </a:bodyPr>
          <a:lstStyle/>
          <a:p>
            <a:pPr eaLnBrk="1">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dirty="0">
                <a:solidFill>
                  <a:srgbClr val="002060"/>
                </a:solidFill>
              </a:rPr>
              <a:t>Razpisana mesta za vpis</a:t>
            </a:r>
          </a:p>
        </p:txBody>
      </p:sp>
      <p:sp>
        <p:nvSpPr>
          <p:cNvPr id="17411" name="Rectangle 2"/>
          <p:cNvSpPr>
            <a:spLocks noGrp="1" noChangeArrowheads="1"/>
          </p:cNvSpPr>
          <p:nvPr>
            <p:ph idx="1"/>
          </p:nvPr>
        </p:nvSpPr>
        <p:spPr>
          <a:xfrm>
            <a:off x="649715" y="2142808"/>
            <a:ext cx="4229856" cy="3178846"/>
          </a:xfrm>
        </p:spPr>
        <p:txBody>
          <a:bodyPr>
            <a:noAutofit/>
          </a:bodyPr>
          <a:lstStyle/>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b="0" dirty="0">
                <a:latin typeface="Arial" panose="020B0604020202020204" pitchFamily="34" charset="0"/>
                <a:cs typeface="Arial" panose="020B0604020202020204" pitchFamily="34" charset="0"/>
              </a:rPr>
              <a:t>Za 2024/25:</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b="0" dirty="0">
                <a:latin typeface="Arial" panose="020B0604020202020204" pitchFamily="34" charset="0"/>
                <a:cs typeface="Arial" panose="020B0604020202020204" pitchFamily="34" charset="0"/>
              </a:rPr>
              <a:t>- 21.305 kandidatov</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b="0" dirty="0">
                <a:latin typeface="Arial" panose="020B0604020202020204" pitchFamily="34" charset="0"/>
                <a:cs typeface="Arial" panose="020B0604020202020204" pitchFamily="34" charset="0"/>
              </a:rPr>
              <a:t>- </a:t>
            </a:r>
            <a:r>
              <a:rPr lang="sl-SI" sz="2000" b="0" dirty="0">
                <a:latin typeface="Arial" panose="020B0604020202020204" pitchFamily="34" charset="0"/>
                <a:cs typeface="Arial" panose="020B0604020202020204" pitchFamily="34" charset="0"/>
              </a:rPr>
              <a:t>26.066</a:t>
            </a:r>
            <a:r>
              <a:rPr lang="sl-SI" altLang="sl-SI" sz="2000" b="0" dirty="0">
                <a:latin typeface="Arial" panose="020B0604020202020204" pitchFamily="34" charset="0"/>
                <a:cs typeface="Arial" panose="020B0604020202020204" pitchFamily="34" charset="0"/>
              </a:rPr>
              <a:t> vpisnih mest</a:t>
            </a:r>
          </a:p>
          <a:p>
            <a:pPr marL="97932" indent="0" eaLnBrk="1">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sl-SI" altLang="sl-SI" sz="2000" dirty="0">
              <a:latin typeface="Arial" panose="020B0604020202020204" pitchFamily="34" charset="0"/>
              <a:cs typeface="Arial" panose="020B0604020202020204" pitchFamily="34" charset="0"/>
            </a:endParaRPr>
          </a:p>
          <a:p>
            <a:pPr marL="97932" indent="0" eaLnBrk="1">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solidFill>
                  <a:schemeClr val="accent6">
                    <a:lumMod val="75000"/>
                  </a:schemeClr>
                </a:solidFill>
                <a:latin typeface="Arial" panose="020B0604020202020204" pitchFamily="34" charset="0"/>
                <a:cs typeface="Arial" panose="020B0604020202020204" pitchFamily="34" charset="0"/>
              </a:rPr>
              <a:t>Za 2025/26:</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altLang="sl-SI" sz="2000" dirty="0">
                <a:solidFill>
                  <a:schemeClr val="accent6">
                    <a:lumMod val="75000"/>
                  </a:schemeClr>
                </a:solidFill>
                <a:latin typeface="Arial" panose="020B0604020202020204" pitchFamily="34" charset="0"/>
                <a:cs typeface="Arial" panose="020B0604020202020204" pitchFamily="34" charset="0"/>
              </a:rPr>
              <a:t>- 21.986 kandidatov</a:t>
            </a:r>
            <a:r>
              <a:rPr lang="sl-SI" altLang="sl-SI" sz="2000" dirty="0">
                <a:solidFill>
                  <a:schemeClr val="accent6">
                    <a:lumMod val="75000"/>
                  </a:schemeClr>
                </a:solidFill>
                <a:effectLst/>
                <a:latin typeface="Arial" panose="020B0604020202020204" pitchFamily="34" charset="0"/>
                <a:cs typeface="Arial" panose="020B0604020202020204" pitchFamily="34" charset="0"/>
              </a:rPr>
              <a:t> </a:t>
            </a:r>
            <a:r>
              <a:rPr lang="sl-SI" altLang="sl-SI" sz="2000" dirty="0">
                <a:solidFill>
                  <a:schemeClr val="accent6">
                    <a:lumMod val="75000"/>
                  </a:schemeClr>
                </a:solidFill>
                <a:latin typeface="Arial" panose="020B0604020202020204" pitchFamily="34" charset="0"/>
                <a:cs typeface="Arial" panose="020B0604020202020204" pitchFamily="34" charset="0"/>
              </a:rPr>
              <a:t>(+681</a:t>
            </a:r>
            <a:r>
              <a:rPr lang="sl-SI" altLang="sl-SI" sz="2000" dirty="0">
                <a:solidFill>
                  <a:schemeClr val="accent6">
                    <a:lumMod val="75000"/>
                  </a:schemeClr>
                </a:solidFill>
                <a:effectLst/>
                <a:latin typeface="Arial" panose="020B0604020202020204" pitchFamily="34" charset="0"/>
                <a:cs typeface="Arial" panose="020B0604020202020204" pitchFamily="34" charset="0"/>
              </a:rPr>
              <a:t>)</a:t>
            </a:r>
          </a:p>
          <a:p>
            <a:pPr marL="97932" indent="0">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sl-SI" sz="2000" dirty="0">
                <a:solidFill>
                  <a:srgbClr val="C00000"/>
                </a:solidFill>
                <a:latin typeface="Arial" panose="020B0604020202020204" pitchFamily="34" charset="0"/>
                <a:cs typeface="Arial" panose="020B0604020202020204" pitchFamily="34" charset="0"/>
              </a:rPr>
              <a:t>- 26.008</a:t>
            </a:r>
            <a:r>
              <a:rPr lang="sl-SI" altLang="sl-SI" sz="2000" dirty="0">
                <a:solidFill>
                  <a:srgbClr val="C00000"/>
                </a:solidFill>
                <a:latin typeface="Arial" panose="020B0604020202020204" pitchFamily="34" charset="0"/>
                <a:cs typeface="Arial" panose="020B0604020202020204" pitchFamily="34" charset="0"/>
              </a:rPr>
              <a:t> vpisnih mest</a:t>
            </a:r>
          </a:p>
        </p:txBody>
      </p:sp>
      <p:graphicFrame>
        <p:nvGraphicFramePr>
          <p:cNvPr id="6" name="Grafikon 5">
            <a:extLst>
              <a:ext uri="{FF2B5EF4-FFF2-40B4-BE49-F238E27FC236}">
                <a16:creationId xmlns:a16="http://schemas.microsoft.com/office/drawing/2014/main" id="{2E2A37F4-B608-4016-8A76-A78582AD4623}"/>
              </a:ext>
            </a:extLst>
          </p:cNvPr>
          <p:cNvGraphicFramePr/>
          <p:nvPr>
            <p:extLst>
              <p:ext uri="{D42A27DB-BD31-4B8C-83A1-F6EECF244321}">
                <p14:modId xmlns:p14="http://schemas.microsoft.com/office/powerpoint/2010/main" val="2087940918"/>
              </p:ext>
            </p:extLst>
          </p:nvPr>
        </p:nvGraphicFramePr>
        <p:xfrm>
          <a:off x="5682857" y="801706"/>
          <a:ext cx="6034244" cy="53808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9373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vsebine 3"/>
          <p:cNvSpPr>
            <a:spLocks noGrp="1"/>
          </p:cNvSpPr>
          <p:nvPr>
            <p:ph sz="half" idx="2"/>
          </p:nvPr>
        </p:nvSpPr>
        <p:spPr>
          <a:xfrm>
            <a:off x="436045" y="1785263"/>
            <a:ext cx="4023776" cy="4551363"/>
          </a:xfrm>
        </p:spPr>
        <p:txBody>
          <a:bodyPr>
            <a:normAutofit/>
          </a:bodyPr>
          <a:lstStyle/>
          <a:p>
            <a:pPr marL="0" indent="0">
              <a:buClr>
                <a:srgbClr val="F49100"/>
              </a:buClr>
            </a:pPr>
            <a:r>
              <a:rPr lang="sl-SI" sz="2000" dirty="0"/>
              <a:t>- gastronom hotelir</a:t>
            </a:r>
          </a:p>
          <a:p>
            <a:pPr marL="0" lvl="0" indent="0">
              <a:buClr>
                <a:srgbClr val="F49100"/>
              </a:buClr>
            </a:pPr>
            <a:r>
              <a:rPr lang="sl-SI" sz="2000" dirty="0"/>
              <a:t>- izdelovalec kovinskih konstrukcij</a:t>
            </a:r>
          </a:p>
          <a:p>
            <a:pPr marL="0" lvl="0" indent="0">
              <a:buClr>
                <a:srgbClr val="F49100"/>
              </a:buClr>
              <a:buNone/>
            </a:pPr>
            <a:r>
              <a:rPr lang="sl-SI" sz="2000" dirty="0"/>
              <a:t>- </a:t>
            </a:r>
            <a:r>
              <a:rPr lang="sl-SI" sz="2000" b="1" dirty="0"/>
              <a:t>kamnosek</a:t>
            </a:r>
          </a:p>
          <a:p>
            <a:pPr marL="0" lvl="0" indent="0">
              <a:buClr>
                <a:srgbClr val="F49100"/>
              </a:buClr>
              <a:buNone/>
            </a:pPr>
            <a:r>
              <a:rPr lang="sl-SI" sz="2000" dirty="0"/>
              <a:t>- inštalater strojnih instalacij</a:t>
            </a:r>
          </a:p>
          <a:p>
            <a:pPr marL="0" lvl="0" indent="0">
              <a:buClr>
                <a:srgbClr val="F49100"/>
              </a:buClr>
              <a:buNone/>
            </a:pPr>
            <a:r>
              <a:rPr lang="sl-SI" sz="2000" dirty="0">
                <a:solidFill>
                  <a:prstClr val="black"/>
                </a:solidFill>
              </a:rPr>
              <a:t>- </a:t>
            </a:r>
            <a:r>
              <a:rPr lang="sl-SI" sz="2000" b="1" dirty="0">
                <a:solidFill>
                  <a:prstClr val="black"/>
                </a:solidFill>
              </a:rPr>
              <a:t>oblikovalec kovin </a:t>
            </a:r>
            <a:r>
              <a:rPr lang="en-US" sz="2000" b="1" dirty="0">
                <a:solidFill>
                  <a:prstClr val="black"/>
                </a:solidFill>
              </a:rPr>
              <a:t>- </a:t>
            </a:r>
            <a:r>
              <a:rPr lang="sl-SI" sz="2000" b="1" dirty="0">
                <a:solidFill>
                  <a:prstClr val="black"/>
                </a:solidFill>
              </a:rPr>
              <a:t>orodjar</a:t>
            </a:r>
          </a:p>
          <a:p>
            <a:pPr marL="0" lvl="0" indent="0">
              <a:buClr>
                <a:srgbClr val="F49100"/>
              </a:buClr>
              <a:buNone/>
            </a:pPr>
            <a:r>
              <a:rPr lang="sl-SI" sz="2000" dirty="0">
                <a:solidFill>
                  <a:prstClr val="black"/>
                </a:solidFill>
              </a:rPr>
              <a:t>- </a:t>
            </a:r>
            <a:r>
              <a:rPr lang="sl-SI" sz="2000" dirty="0" err="1">
                <a:solidFill>
                  <a:prstClr val="black"/>
                </a:solidFill>
              </a:rPr>
              <a:t>avtokaroserist</a:t>
            </a:r>
            <a:endParaRPr lang="sl-SI" sz="2000" dirty="0">
              <a:solidFill>
                <a:prstClr val="black"/>
              </a:solidFill>
            </a:endParaRPr>
          </a:p>
          <a:p>
            <a:pPr marL="0" lvl="0" indent="0">
              <a:buClr>
                <a:srgbClr val="F49100"/>
              </a:buClr>
              <a:buNone/>
            </a:pPr>
            <a:r>
              <a:rPr lang="sl-SI" sz="2000" dirty="0">
                <a:solidFill>
                  <a:prstClr val="black"/>
                </a:solidFill>
              </a:rPr>
              <a:t>- pek</a:t>
            </a:r>
          </a:p>
          <a:p>
            <a:pPr marL="0" lvl="0" indent="0">
              <a:buClr>
                <a:srgbClr val="F49100"/>
              </a:buClr>
              <a:buNone/>
            </a:pPr>
            <a:r>
              <a:rPr lang="sl-SI" sz="2000" dirty="0">
                <a:solidFill>
                  <a:prstClr val="black"/>
                </a:solidFill>
              </a:rPr>
              <a:t>- slaščičar</a:t>
            </a:r>
          </a:p>
          <a:p>
            <a:pPr marL="0" lvl="0" indent="0">
              <a:buClr>
                <a:srgbClr val="F49100"/>
              </a:buClr>
              <a:buNone/>
            </a:pPr>
            <a:r>
              <a:rPr lang="sl-SI" sz="2000" dirty="0">
                <a:solidFill>
                  <a:prstClr val="black"/>
                </a:solidFill>
              </a:rPr>
              <a:t>- mesar</a:t>
            </a:r>
          </a:p>
          <a:p>
            <a:pPr marL="0" lvl="0" indent="0">
              <a:buClr>
                <a:srgbClr val="F49100"/>
              </a:buClr>
              <a:buNone/>
            </a:pPr>
            <a:r>
              <a:rPr lang="sl-SI" sz="2000" dirty="0">
                <a:solidFill>
                  <a:prstClr val="black"/>
                </a:solidFill>
              </a:rPr>
              <a:t>- tapetnik</a:t>
            </a:r>
          </a:p>
          <a:p>
            <a:r>
              <a:rPr lang="sl-SI" sz="2000" dirty="0">
                <a:solidFill>
                  <a:prstClr val="black"/>
                </a:solidFill>
              </a:rPr>
              <a:t>- mizar</a:t>
            </a:r>
          </a:p>
          <a:p>
            <a:endParaRPr lang="sl-SI" dirty="0"/>
          </a:p>
        </p:txBody>
      </p:sp>
      <p:sp>
        <p:nvSpPr>
          <p:cNvPr id="6" name="Označba mesta vsebine 5"/>
          <p:cNvSpPr>
            <a:spLocks noGrp="1"/>
          </p:cNvSpPr>
          <p:nvPr>
            <p:ph sz="quarter" idx="4"/>
          </p:nvPr>
        </p:nvSpPr>
        <p:spPr>
          <a:xfrm>
            <a:off x="4459821" y="1785263"/>
            <a:ext cx="4163479" cy="4818737"/>
          </a:xfrm>
        </p:spPr>
        <p:txBody>
          <a:bodyPr>
            <a:normAutofit/>
          </a:bodyPr>
          <a:lstStyle/>
          <a:p>
            <a:pPr marL="0" lvl="0" indent="0">
              <a:buClr>
                <a:srgbClr val="F49100"/>
              </a:buClr>
              <a:buNone/>
            </a:pPr>
            <a:r>
              <a:rPr lang="sl-SI" sz="2000" b="1" dirty="0">
                <a:solidFill>
                  <a:prstClr val="black"/>
                </a:solidFill>
              </a:rPr>
              <a:t>- zidar</a:t>
            </a:r>
          </a:p>
          <a:p>
            <a:pPr marL="0" lvl="0" indent="0">
              <a:buClr>
                <a:srgbClr val="F49100"/>
              </a:buClr>
              <a:buNone/>
            </a:pPr>
            <a:r>
              <a:rPr lang="sl-SI" sz="2000" dirty="0">
                <a:solidFill>
                  <a:prstClr val="black"/>
                </a:solidFill>
              </a:rPr>
              <a:t>- klepar - krovec</a:t>
            </a:r>
          </a:p>
          <a:p>
            <a:pPr marL="0" lvl="0" indent="0">
              <a:buClr>
                <a:srgbClr val="F49100"/>
              </a:buClr>
              <a:buNone/>
            </a:pPr>
            <a:r>
              <a:rPr lang="sl-SI" sz="2000" dirty="0">
                <a:solidFill>
                  <a:prstClr val="black"/>
                </a:solidFill>
              </a:rPr>
              <a:t>- izvajalec </a:t>
            </a:r>
            <a:r>
              <a:rPr lang="sl-SI" sz="2000" dirty="0" err="1">
                <a:solidFill>
                  <a:prstClr val="black"/>
                </a:solidFill>
              </a:rPr>
              <a:t>suhomontažne</a:t>
            </a:r>
            <a:r>
              <a:rPr lang="sl-SI" sz="2000" dirty="0">
                <a:solidFill>
                  <a:prstClr val="black"/>
                </a:solidFill>
              </a:rPr>
              <a:t> gradnje</a:t>
            </a:r>
          </a:p>
          <a:p>
            <a:pPr marL="0" lvl="0" indent="0">
              <a:buClr>
                <a:srgbClr val="F49100"/>
              </a:buClr>
              <a:buNone/>
            </a:pPr>
            <a:r>
              <a:rPr lang="sl-SI" sz="2000" dirty="0">
                <a:solidFill>
                  <a:prstClr val="black"/>
                </a:solidFill>
              </a:rPr>
              <a:t>- tesar</a:t>
            </a:r>
          </a:p>
          <a:p>
            <a:pPr marL="0" lvl="0" indent="0">
              <a:buClr>
                <a:srgbClr val="F49100"/>
              </a:buClr>
              <a:buNone/>
            </a:pPr>
            <a:r>
              <a:rPr lang="sl-SI" sz="2000" dirty="0">
                <a:solidFill>
                  <a:prstClr val="black"/>
                </a:solidFill>
              </a:rPr>
              <a:t>- slikopleskar - črkoslikar</a:t>
            </a:r>
          </a:p>
          <a:p>
            <a:pPr marL="0" lvl="0" indent="0">
              <a:buClr>
                <a:srgbClr val="F49100"/>
              </a:buClr>
              <a:buNone/>
            </a:pPr>
            <a:r>
              <a:rPr lang="sl-SI" sz="2000" dirty="0">
                <a:solidFill>
                  <a:prstClr val="black"/>
                </a:solidFill>
              </a:rPr>
              <a:t>- pečar - polagalec keramičnih oblog</a:t>
            </a:r>
          </a:p>
          <a:p>
            <a:pPr marL="0" lvl="0" indent="0">
              <a:buClr>
                <a:srgbClr val="F49100"/>
              </a:buClr>
              <a:buNone/>
            </a:pPr>
            <a:r>
              <a:rPr lang="sl-SI" sz="2000" dirty="0">
                <a:solidFill>
                  <a:prstClr val="black"/>
                </a:solidFill>
              </a:rPr>
              <a:t>- gozdar</a:t>
            </a:r>
          </a:p>
          <a:p>
            <a:pPr marL="0" lvl="0" indent="0">
              <a:buClr>
                <a:srgbClr val="F49100"/>
              </a:buClr>
              <a:buNone/>
            </a:pPr>
            <a:r>
              <a:rPr lang="sl-SI" sz="2000" dirty="0">
                <a:solidFill>
                  <a:prstClr val="black"/>
                </a:solidFill>
              </a:rPr>
              <a:t>- dimnikar</a:t>
            </a:r>
          </a:p>
          <a:p>
            <a:pPr marL="0" lvl="0" indent="0">
              <a:buClr>
                <a:srgbClr val="F49100"/>
              </a:buClr>
              <a:buNone/>
            </a:pPr>
            <a:r>
              <a:rPr lang="sl-SI" sz="2000" dirty="0">
                <a:solidFill>
                  <a:prstClr val="black"/>
                </a:solidFill>
              </a:rPr>
              <a:t>- steklar	</a:t>
            </a:r>
          </a:p>
          <a:p>
            <a:pPr marL="0" lvl="0" indent="0">
              <a:buClr>
                <a:srgbClr val="F49100"/>
              </a:buClr>
            </a:pPr>
            <a:r>
              <a:rPr lang="sl-SI" sz="2000" dirty="0">
                <a:solidFill>
                  <a:prstClr val="black"/>
                </a:solidFill>
              </a:rPr>
              <a:t>- tehnik steklarstva</a:t>
            </a:r>
          </a:p>
        </p:txBody>
      </p:sp>
      <p:sp>
        <p:nvSpPr>
          <p:cNvPr id="7" name="Naslov 1"/>
          <p:cNvSpPr txBox="1">
            <a:spLocks/>
          </p:cNvSpPr>
          <p:nvPr/>
        </p:nvSpPr>
        <p:spPr>
          <a:xfrm>
            <a:off x="1607709" y="453577"/>
            <a:ext cx="8559800" cy="7735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štipendija za deficitarne poklice</a:t>
            </a:r>
            <a:endParaRPr lang="en-US" dirty="0">
              <a:solidFill>
                <a:srgbClr val="002060"/>
              </a:solidFill>
            </a:endParaRPr>
          </a:p>
        </p:txBody>
      </p:sp>
      <p:sp>
        <p:nvSpPr>
          <p:cNvPr id="8" name="Ograda besedila 2"/>
          <p:cNvSpPr>
            <a:spLocks noGrp="1"/>
          </p:cNvSpPr>
          <p:nvPr>
            <p:ph type="body" idx="1"/>
          </p:nvPr>
        </p:nvSpPr>
        <p:spPr>
          <a:xfrm>
            <a:off x="436045" y="1147436"/>
            <a:ext cx="9731464" cy="432047"/>
          </a:xfrm>
        </p:spPr>
        <p:txBody>
          <a:bodyPr>
            <a:normAutofit/>
          </a:bodyPr>
          <a:lstStyle/>
          <a:p>
            <a:r>
              <a:rPr lang="pl-PL" dirty="0">
                <a:solidFill>
                  <a:srgbClr val="00B050"/>
                </a:solidFill>
              </a:rPr>
              <a:t>vlogo bo predvidoma možno oddati V AVGUSTU 2025 (elektornsko):</a:t>
            </a:r>
            <a:endParaRPr lang="sl-SI" b="0" dirty="0">
              <a:solidFill>
                <a:srgbClr val="00B050"/>
              </a:solidFill>
            </a:endParaRPr>
          </a:p>
        </p:txBody>
      </p:sp>
      <p:sp>
        <p:nvSpPr>
          <p:cNvPr id="12" name="Označba mesta vsebine 5"/>
          <p:cNvSpPr txBox="1">
            <a:spLocks/>
          </p:cNvSpPr>
          <p:nvPr/>
        </p:nvSpPr>
        <p:spPr>
          <a:xfrm>
            <a:off x="9222054" y="1648423"/>
            <a:ext cx="2703246" cy="468820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ts val="800"/>
              </a:spcBef>
              <a:buFont typeface="Arial" pitchFamily="34" charset="0"/>
              <a:buNone/>
              <a:defRPr sz="24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9pPr>
          </a:lstStyle>
          <a:p>
            <a:pPr marL="0" indent="0">
              <a:buClr>
                <a:srgbClr val="F49100"/>
              </a:buClr>
            </a:pPr>
            <a:endParaRPr lang="sl-SI" sz="2000" dirty="0">
              <a:solidFill>
                <a:prstClr val="black"/>
              </a:solidFill>
            </a:endParaRPr>
          </a:p>
          <a:p>
            <a:pPr marL="0" indent="0">
              <a:buClr>
                <a:srgbClr val="F49100"/>
              </a:buClr>
            </a:pPr>
            <a:r>
              <a:rPr lang="sl-SI" sz="2000" dirty="0">
                <a:solidFill>
                  <a:prstClr val="black"/>
                </a:solidFill>
              </a:rPr>
              <a:t>- Znaša 118,48 eur mesečno,</a:t>
            </a:r>
          </a:p>
          <a:p>
            <a:pPr marL="0" indent="0">
              <a:buClr>
                <a:srgbClr val="F49100"/>
              </a:buClr>
            </a:pPr>
            <a:r>
              <a:rPr lang="sl-SI" sz="2000" dirty="0">
                <a:solidFill>
                  <a:prstClr val="black"/>
                </a:solidFill>
              </a:rPr>
              <a:t>- deficitarna štipendija se lahko dodeli hkrati z vsemi štipendijami, razen s kadrovsko,</a:t>
            </a:r>
          </a:p>
          <a:p>
            <a:pPr marL="0" indent="0">
              <a:buClr>
                <a:srgbClr val="F49100"/>
              </a:buClr>
            </a:pPr>
            <a:r>
              <a:rPr lang="sl-SI" sz="2000" dirty="0">
                <a:solidFill>
                  <a:prstClr val="black"/>
                </a:solidFill>
              </a:rPr>
              <a:t>- prejemanje štipendije za deficitarne poklice ne vpliva na višino otroškega dodatka,</a:t>
            </a:r>
          </a:p>
          <a:p>
            <a:pPr marL="0" indent="0">
              <a:buClr>
                <a:srgbClr val="F49100"/>
              </a:buClr>
            </a:pPr>
            <a:r>
              <a:rPr lang="sl-SI" sz="2000" dirty="0">
                <a:solidFill>
                  <a:prstClr val="black"/>
                </a:solidFill>
              </a:rPr>
              <a:t>- ravno tako ne vpliva na višino plačila dohodnine.</a:t>
            </a:r>
          </a:p>
          <a:p>
            <a:pPr>
              <a:buClr>
                <a:srgbClr val="F49100"/>
              </a:buClr>
              <a:buFontTx/>
              <a:buChar char="-"/>
            </a:pPr>
            <a:endParaRPr lang="sl-SI" sz="2000" dirty="0">
              <a:solidFill>
                <a:prstClr val="black"/>
              </a:solidFill>
            </a:endParaRPr>
          </a:p>
        </p:txBody>
      </p:sp>
    </p:spTree>
    <p:extLst>
      <p:ext uri="{BB962C8B-B14F-4D97-AF65-F5344CB8AC3E}">
        <p14:creationId xmlns:p14="http://schemas.microsoft.com/office/powerpoint/2010/main" val="1746081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p:nvPr>
        </p:nvSpPr>
        <p:spPr>
          <a:xfrm>
            <a:off x="0" y="373989"/>
            <a:ext cx="8263762" cy="990600"/>
          </a:xfrm>
        </p:spPr>
        <p:txBody>
          <a:bodyPr>
            <a:normAutofit/>
          </a:bodyPr>
          <a:lstStyle/>
          <a:p>
            <a:pPr algn="ctr"/>
            <a:r>
              <a:rPr lang="sl-SI" altLang="sl-SI" dirty="0">
                <a:solidFill>
                  <a:srgbClr val="002060"/>
                </a:solidFill>
              </a:rPr>
              <a:t>POKLICNI BAROMETER (primanjkljaj, ravnovesje in presežek kadra v prihodnosti)</a:t>
            </a:r>
          </a:p>
        </p:txBody>
      </p:sp>
      <p:sp>
        <p:nvSpPr>
          <p:cNvPr id="16387" name="Ograda vsebine 2"/>
          <p:cNvSpPr>
            <a:spLocks noGrp="1"/>
          </p:cNvSpPr>
          <p:nvPr>
            <p:ph idx="1"/>
          </p:nvPr>
        </p:nvSpPr>
        <p:spPr>
          <a:xfrm>
            <a:off x="377505" y="1685365"/>
            <a:ext cx="7508145" cy="4918635"/>
          </a:xfrm>
        </p:spPr>
        <p:txBody>
          <a:bodyPr>
            <a:normAutofit fontScale="85000" lnSpcReduction="20000"/>
          </a:bodyPr>
          <a:lstStyle/>
          <a:p>
            <a:pPr marL="0" indent="0">
              <a:buNone/>
            </a:pPr>
            <a:r>
              <a:rPr lang="sl-SI" altLang="sl-SI" sz="2400" dirty="0"/>
              <a:t>Več o barometru in rezultati:</a:t>
            </a:r>
          </a:p>
          <a:p>
            <a:pPr marL="0" indent="0"/>
            <a:r>
              <a:rPr lang="sl-SI" altLang="sl-SI" sz="2400" dirty="0">
                <a:hlinkClick r:id="rId2"/>
              </a:rPr>
              <a:t>https://www.ess.gov.si/partnerji/trg-dela/poklicni-barometer/</a:t>
            </a:r>
            <a:endParaRPr lang="sl-SI" altLang="sl-SI" sz="2400" dirty="0"/>
          </a:p>
          <a:p>
            <a:pPr marL="0" indent="0"/>
            <a:endParaRPr lang="sl-SI" altLang="sl-SI" sz="2400" dirty="0"/>
          </a:p>
          <a:p>
            <a:pPr marL="0" indent="0" algn="just"/>
            <a:r>
              <a:rPr lang="sl-SI" altLang="sl-SI" sz="2400" dirty="0">
                <a:solidFill>
                  <a:schemeClr val="accent6">
                    <a:lumMod val="50000"/>
                  </a:schemeClr>
                </a:solidFill>
              </a:rPr>
              <a:t>Nekaj glavnih poudarkov iz raziskave:</a:t>
            </a:r>
          </a:p>
          <a:p>
            <a:pPr algn="just">
              <a:buFontTx/>
              <a:buChar char="-"/>
            </a:pPr>
            <a:r>
              <a:rPr lang="sl-SI" altLang="sl-SI" sz="2400" b="0" dirty="0">
                <a:solidFill>
                  <a:schemeClr val="accent6">
                    <a:lumMod val="50000"/>
                  </a:schemeClr>
                </a:solidFill>
              </a:rPr>
              <a:t>Rezultati raziskave Poklicni barometer 2024 tudi v prihodnjem letu napovedujejo </a:t>
            </a:r>
            <a:r>
              <a:rPr lang="sl-SI" altLang="sl-SI" sz="2400" dirty="0">
                <a:solidFill>
                  <a:schemeClr val="accent6">
                    <a:lumMod val="50000"/>
                  </a:schemeClr>
                </a:solidFill>
              </a:rPr>
              <a:t>primanjkljaj</a:t>
            </a:r>
            <a:r>
              <a:rPr lang="sl-SI" altLang="sl-SI" sz="2400" b="0" dirty="0">
                <a:solidFill>
                  <a:schemeClr val="accent6">
                    <a:lumMod val="50000"/>
                  </a:schemeClr>
                </a:solidFill>
              </a:rPr>
              <a:t> kadra za vrsto poklicev na področjih </a:t>
            </a:r>
            <a:r>
              <a:rPr lang="sl-SI" altLang="sl-SI" sz="2400" b="0" u="sng" dirty="0">
                <a:solidFill>
                  <a:schemeClr val="accent6">
                    <a:lumMod val="50000"/>
                  </a:schemeClr>
                </a:solidFill>
              </a:rPr>
              <a:t>zdravstvene oskrbe, šolstva in gradbeništva</a:t>
            </a:r>
            <a:r>
              <a:rPr lang="sl-SI" altLang="sl-SI" sz="2400" b="0" dirty="0">
                <a:solidFill>
                  <a:schemeClr val="accent6">
                    <a:lumMod val="50000"/>
                  </a:schemeClr>
                </a:solidFill>
              </a:rPr>
              <a:t>. </a:t>
            </a:r>
          </a:p>
          <a:p>
            <a:pPr algn="just">
              <a:buFontTx/>
              <a:buChar char="-"/>
            </a:pPr>
            <a:r>
              <a:rPr lang="sl-SI" altLang="sl-SI" sz="2400" b="0" dirty="0">
                <a:solidFill>
                  <a:schemeClr val="accent6">
                    <a:lumMod val="50000"/>
                  </a:schemeClr>
                </a:solidFill>
              </a:rPr>
              <a:t>Za leto 2025 se še naprej predvideva primanjkljaj različnih skupin </a:t>
            </a:r>
            <a:r>
              <a:rPr lang="sl-SI" altLang="sl-SI" sz="2400" b="0" u="sng" dirty="0">
                <a:solidFill>
                  <a:schemeClr val="accent6">
                    <a:lumMod val="50000"/>
                  </a:schemeClr>
                </a:solidFill>
              </a:rPr>
              <a:t>učiteljev v osnovnih in srednjih šolah, svetovalnih delavcev, vzgojiteljev in pomočnikov vzgojiteljev v vrtcih</a:t>
            </a:r>
            <a:r>
              <a:rPr lang="sl-SI" altLang="sl-SI" sz="2400" b="0" dirty="0">
                <a:solidFill>
                  <a:schemeClr val="accent6">
                    <a:lumMod val="50000"/>
                  </a:schemeClr>
                </a:solidFill>
              </a:rPr>
              <a:t>. </a:t>
            </a:r>
          </a:p>
          <a:p>
            <a:pPr algn="just">
              <a:buFontTx/>
              <a:buChar char="-"/>
            </a:pPr>
            <a:r>
              <a:rPr lang="sl-SI" altLang="sl-SI" sz="2400" b="0" dirty="0">
                <a:solidFill>
                  <a:schemeClr val="accent6">
                    <a:lumMod val="50000"/>
                  </a:schemeClr>
                </a:solidFill>
              </a:rPr>
              <a:t>Podobno se predvidevajo primanjkljaji v </a:t>
            </a:r>
            <a:r>
              <a:rPr lang="sl-SI" altLang="sl-SI" sz="2400" b="0" u="sng" dirty="0">
                <a:solidFill>
                  <a:schemeClr val="accent6">
                    <a:lumMod val="50000"/>
                  </a:schemeClr>
                </a:solidFill>
              </a:rPr>
              <a:t>različnih poklicih v zdravstvu – zdravniki, strokovnjaki za zdravstveno nego, fizioterapevti, osebni asistenti, socialni oskrbovalci </a:t>
            </a:r>
            <a:r>
              <a:rPr lang="sl-SI" altLang="sl-SI" sz="2400" b="0" dirty="0">
                <a:solidFill>
                  <a:schemeClr val="accent6">
                    <a:lumMod val="50000"/>
                  </a:schemeClr>
                </a:solidFill>
              </a:rPr>
              <a:t>ter v </a:t>
            </a:r>
            <a:r>
              <a:rPr lang="sl-SI" altLang="sl-SI" sz="2400" b="0" u="sng" dirty="0">
                <a:solidFill>
                  <a:schemeClr val="accent6">
                    <a:lumMod val="50000"/>
                  </a:schemeClr>
                </a:solidFill>
              </a:rPr>
              <a:t>različnih skupinah strokovnjakov – inženirji gradbeništva, strojništva, elektrotehnike, elektronike, veterinarji, strokovnjaki za računovodstvo in revizijo</a:t>
            </a:r>
            <a:r>
              <a:rPr lang="sl-SI" altLang="sl-SI" sz="2400" b="0" dirty="0">
                <a:solidFill>
                  <a:schemeClr val="accent6">
                    <a:lumMod val="50000"/>
                  </a:schemeClr>
                </a:solidFill>
              </a:rPr>
              <a:t>.</a:t>
            </a:r>
          </a:p>
        </p:txBody>
      </p:sp>
      <p:pic>
        <p:nvPicPr>
          <p:cNvPr id="2" name="Slika 1"/>
          <p:cNvPicPr>
            <a:picLocks noChangeAspect="1"/>
          </p:cNvPicPr>
          <p:nvPr/>
        </p:nvPicPr>
        <p:blipFill rotWithShape="1">
          <a:blip r:embed="rId3"/>
          <a:srcRect l="51168" t="23025" r="17334" b="30047"/>
          <a:stretch/>
        </p:blipFill>
        <p:spPr>
          <a:xfrm>
            <a:off x="8179320" y="3495260"/>
            <a:ext cx="4012680" cy="3362740"/>
          </a:xfrm>
          <a:prstGeom prst="rect">
            <a:avLst/>
          </a:prstGeom>
        </p:spPr>
      </p:pic>
      <p:pic>
        <p:nvPicPr>
          <p:cNvPr id="5" name="Slika 4"/>
          <p:cNvPicPr>
            <a:picLocks noChangeAspect="1"/>
          </p:cNvPicPr>
          <p:nvPr/>
        </p:nvPicPr>
        <p:blipFill rotWithShape="1">
          <a:blip r:embed="rId3"/>
          <a:srcRect l="16489" t="23025" r="51519" b="30047"/>
          <a:stretch/>
        </p:blipFill>
        <p:spPr>
          <a:xfrm>
            <a:off x="8207229" y="41416"/>
            <a:ext cx="3984771" cy="3287897"/>
          </a:xfrm>
          <a:prstGeom prst="rect">
            <a:avLst/>
          </a:prstGeom>
        </p:spPr>
      </p:pic>
    </p:spTree>
    <p:extLst>
      <p:ext uri="{BB962C8B-B14F-4D97-AF65-F5344CB8AC3E}">
        <p14:creationId xmlns:p14="http://schemas.microsoft.com/office/powerpoint/2010/main" val="2803724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p:nvPr>
        </p:nvSpPr>
        <p:spPr>
          <a:xfrm>
            <a:off x="0" y="373989"/>
            <a:ext cx="8263762" cy="990600"/>
          </a:xfrm>
        </p:spPr>
        <p:txBody>
          <a:bodyPr>
            <a:normAutofit/>
          </a:bodyPr>
          <a:lstStyle/>
          <a:p>
            <a:pPr algn="ctr"/>
            <a:r>
              <a:rPr lang="sl-SI" altLang="sl-SI" dirty="0">
                <a:solidFill>
                  <a:srgbClr val="002060"/>
                </a:solidFill>
              </a:rPr>
              <a:t>POKLICNI BAROMETER (primanjkljaj, ravnovesje in presežek kadra v prihodnosti)</a:t>
            </a:r>
          </a:p>
        </p:txBody>
      </p:sp>
      <p:sp>
        <p:nvSpPr>
          <p:cNvPr id="16387" name="Ograda vsebine 2"/>
          <p:cNvSpPr>
            <a:spLocks noGrp="1"/>
          </p:cNvSpPr>
          <p:nvPr>
            <p:ph idx="1"/>
          </p:nvPr>
        </p:nvSpPr>
        <p:spPr>
          <a:xfrm>
            <a:off x="377505" y="1685365"/>
            <a:ext cx="7508145" cy="4918635"/>
          </a:xfrm>
        </p:spPr>
        <p:txBody>
          <a:bodyPr>
            <a:normAutofit fontScale="85000" lnSpcReduction="20000"/>
          </a:bodyPr>
          <a:lstStyle/>
          <a:p>
            <a:pPr marL="0" indent="0">
              <a:buNone/>
            </a:pPr>
            <a:r>
              <a:rPr lang="sl-SI" altLang="sl-SI" sz="2400" dirty="0"/>
              <a:t>Več o barometru in rezultati:</a:t>
            </a:r>
          </a:p>
          <a:p>
            <a:pPr marL="0" indent="0"/>
            <a:r>
              <a:rPr lang="sl-SI" altLang="sl-SI" sz="2400" dirty="0">
                <a:hlinkClick r:id="rId2"/>
              </a:rPr>
              <a:t>https://www.ess.gov.si/partnerji/trg-dela/poklicni-barometer/</a:t>
            </a:r>
            <a:endParaRPr lang="sl-SI" altLang="sl-SI" sz="2400" dirty="0"/>
          </a:p>
          <a:p>
            <a:pPr marL="0" indent="0"/>
            <a:endParaRPr lang="sl-SI" altLang="sl-SI" sz="2400" dirty="0"/>
          </a:p>
          <a:p>
            <a:pPr marL="0" indent="0" algn="just"/>
            <a:r>
              <a:rPr lang="sl-SI" altLang="sl-SI" sz="2400" dirty="0">
                <a:solidFill>
                  <a:schemeClr val="accent6">
                    <a:lumMod val="50000"/>
                  </a:schemeClr>
                </a:solidFill>
              </a:rPr>
              <a:t>Nekaj glavnih poudarkov iz raziskave:</a:t>
            </a:r>
          </a:p>
          <a:p>
            <a:pPr algn="just">
              <a:buFontTx/>
              <a:buChar char="-"/>
            </a:pPr>
            <a:r>
              <a:rPr lang="sl-SI" altLang="sl-SI" sz="2400" b="0" dirty="0">
                <a:solidFill>
                  <a:schemeClr val="accent6">
                    <a:lumMod val="50000"/>
                  </a:schemeClr>
                </a:solidFill>
              </a:rPr>
              <a:t>Predvideni </a:t>
            </a:r>
            <a:r>
              <a:rPr lang="sl-SI" altLang="sl-SI" sz="2400" dirty="0">
                <a:solidFill>
                  <a:schemeClr val="accent6">
                    <a:lumMod val="50000"/>
                  </a:schemeClr>
                </a:solidFill>
              </a:rPr>
              <a:t>presežek</a:t>
            </a:r>
            <a:r>
              <a:rPr lang="sl-SI" altLang="sl-SI" sz="2400" b="0" dirty="0">
                <a:solidFill>
                  <a:schemeClr val="accent6">
                    <a:lumMod val="50000"/>
                  </a:schemeClr>
                </a:solidFill>
              </a:rPr>
              <a:t> bo še naprej na področju </a:t>
            </a:r>
            <a:r>
              <a:rPr lang="sl-SI" altLang="sl-SI" sz="2400" b="0" u="sng" dirty="0">
                <a:solidFill>
                  <a:schemeClr val="accent6">
                    <a:lumMod val="50000"/>
                  </a:schemeClr>
                </a:solidFill>
              </a:rPr>
              <a:t>arhitektov, grafičnih in multimedijskih oblikovalcev, filozofov, umetniških ustvarjalcev, fotografov, tajnikov, poslovnih sekretarjev in telefonistov</a:t>
            </a:r>
            <a:r>
              <a:rPr lang="sl-SI" altLang="sl-SI" sz="2400" b="0" dirty="0">
                <a:solidFill>
                  <a:schemeClr val="accent6">
                    <a:lumMod val="50000"/>
                  </a:schemeClr>
                </a:solidFill>
              </a:rPr>
              <a:t>.</a:t>
            </a:r>
          </a:p>
          <a:p>
            <a:pPr algn="just">
              <a:buFontTx/>
              <a:buChar char="-"/>
            </a:pPr>
            <a:r>
              <a:rPr lang="sl-SI" altLang="sl-SI" sz="2400" dirty="0">
                <a:solidFill>
                  <a:schemeClr val="accent6">
                    <a:lumMod val="50000"/>
                  </a:schemeClr>
                </a:solidFill>
              </a:rPr>
              <a:t>Iz primanjkljaja v ravnovesje </a:t>
            </a:r>
            <a:r>
              <a:rPr lang="sl-SI" altLang="sl-SI" sz="2400" b="0" dirty="0">
                <a:solidFill>
                  <a:schemeClr val="accent6">
                    <a:lumMod val="50000"/>
                  </a:schemeClr>
                </a:solidFill>
              </a:rPr>
              <a:t>bodo prešli predvidoma </a:t>
            </a:r>
            <a:r>
              <a:rPr lang="sl-SI" altLang="sl-SI" sz="2400" b="0" u="sng" dirty="0">
                <a:solidFill>
                  <a:schemeClr val="accent6">
                    <a:lumMod val="50000"/>
                  </a:schemeClr>
                </a:solidFill>
              </a:rPr>
              <a:t>inženirji kemije in živilstva, strokovnjaki za logistiko in tehnologijo prometa, finančni analitiki, strokovnjaki za oblikovanje, izvajanje in nadzor politik, programov in ukrepov, odvetniki</a:t>
            </a:r>
            <a:r>
              <a:rPr lang="sl-SI" altLang="sl-SI" sz="2400" b="0" dirty="0">
                <a:solidFill>
                  <a:schemeClr val="accent6">
                    <a:lumMod val="50000"/>
                  </a:schemeClr>
                </a:solidFill>
              </a:rPr>
              <a:t>.</a:t>
            </a:r>
          </a:p>
          <a:p>
            <a:pPr algn="just">
              <a:buFontTx/>
              <a:buChar char="-"/>
            </a:pPr>
            <a:r>
              <a:rPr lang="sl-SI" altLang="sl-SI" sz="2400" dirty="0">
                <a:solidFill>
                  <a:schemeClr val="accent6">
                    <a:lumMod val="50000"/>
                  </a:schemeClr>
                </a:solidFill>
              </a:rPr>
              <a:t>Iz presežka v ravnovesje </a:t>
            </a:r>
            <a:r>
              <a:rPr lang="sl-SI" altLang="sl-SI" sz="2400" b="0" dirty="0">
                <a:solidFill>
                  <a:schemeClr val="accent6">
                    <a:lumMod val="50000"/>
                  </a:schemeClr>
                </a:solidFill>
              </a:rPr>
              <a:t>bodo prešli predvidoma </a:t>
            </a:r>
            <a:r>
              <a:rPr lang="sl-SI" altLang="sl-SI" sz="2400" b="0" u="sng" dirty="0">
                <a:solidFill>
                  <a:schemeClr val="accent6">
                    <a:lumMod val="50000"/>
                  </a:schemeClr>
                </a:solidFill>
              </a:rPr>
              <a:t>strokovnjaki za prodajo, oglaševanje in trženje, komercialni zastopniki za prodajo, nabavni referenti, posredniki za zaposlovanje, kozmetiki, uradniki v statistiki, financah, zavarovalništvu</a:t>
            </a:r>
            <a:r>
              <a:rPr lang="sl-SI" altLang="sl-SI" sz="2400" b="0" dirty="0">
                <a:solidFill>
                  <a:schemeClr val="accent6">
                    <a:lumMod val="50000"/>
                  </a:schemeClr>
                </a:solidFill>
              </a:rPr>
              <a:t>.</a:t>
            </a:r>
          </a:p>
        </p:txBody>
      </p:sp>
      <p:pic>
        <p:nvPicPr>
          <p:cNvPr id="2" name="Slika 1"/>
          <p:cNvPicPr>
            <a:picLocks noChangeAspect="1"/>
          </p:cNvPicPr>
          <p:nvPr/>
        </p:nvPicPr>
        <p:blipFill rotWithShape="1">
          <a:blip r:embed="rId3"/>
          <a:srcRect l="51168" t="23025" r="17334" b="30047"/>
          <a:stretch/>
        </p:blipFill>
        <p:spPr>
          <a:xfrm>
            <a:off x="8179320" y="3495260"/>
            <a:ext cx="4012680" cy="3362740"/>
          </a:xfrm>
          <a:prstGeom prst="rect">
            <a:avLst/>
          </a:prstGeom>
        </p:spPr>
      </p:pic>
      <p:pic>
        <p:nvPicPr>
          <p:cNvPr id="5" name="Slika 4"/>
          <p:cNvPicPr>
            <a:picLocks noChangeAspect="1"/>
          </p:cNvPicPr>
          <p:nvPr/>
        </p:nvPicPr>
        <p:blipFill rotWithShape="1">
          <a:blip r:embed="rId3"/>
          <a:srcRect l="16489" t="23025" r="51519" b="30047"/>
          <a:stretch/>
        </p:blipFill>
        <p:spPr>
          <a:xfrm>
            <a:off x="8207229" y="41416"/>
            <a:ext cx="3984771" cy="3287897"/>
          </a:xfrm>
          <a:prstGeom prst="rect">
            <a:avLst/>
          </a:prstGeom>
        </p:spPr>
      </p:pic>
    </p:spTree>
    <p:extLst>
      <p:ext uri="{BB962C8B-B14F-4D97-AF65-F5344CB8AC3E}">
        <p14:creationId xmlns:p14="http://schemas.microsoft.com/office/powerpoint/2010/main" val="1253120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71418" y="301483"/>
            <a:ext cx="79712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panose="020B0604020202020204" pitchFamily="34" charset="0"/>
              </a:rPr>
              <a:t>OBMOČNA SLUŽBA</a:t>
            </a:r>
            <a:r>
              <a:rPr kumimoji="0" lang="sl-SI" altLang="sl-SI" sz="1800" b="0" i="0" u="none" strike="noStrike" cap="none" normalizeH="0" dirty="0">
                <a:ln>
                  <a:noFill/>
                </a:ln>
                <a:solidFill>
                  <a:schemeClr val="tx1"/>
                </a:solidFill>
                <a:effectLst/>
                <a:latin typeface="Arial" panose="020B0604020202020204" pitchFamily="34" charset="0"/>
              </a:rPr>
              <a:t> KRANJ, </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panose="020B0604020202020204" pitchFamily="34" charset="0"/>
              </a:rPr>
              <a:t>PRIMANJKLJAJ</a:t>
            </a:r>
            <a:r>
              <a:rPr lang="sl-SI" altLang="sl-SI" dirty="0">
                <a:latin typeface="Arial" panose="020B0604020202020204" pitchFamily="34" charset="0"/>
              </a:rPr>
              <a:t>:</a:t>
            </a:r>
            <a:endParaRPr kumimoji="0" lang="sl-SI" altLang="sl-SI" sz="1200" b="0" i="0" u="none" strike="noStrike" cap="none" normalizeH="0" baseline="0" dirty="0">
              <a:ln>
                <a:noFill/>
              </a:ln>
              <a:solidFill>
                <a:schemeClr val="tx1"/>
              </a:solidFill>
              <a:effectLst/>
              <a:latin typeface="Arial" panose="020B0604020202020204" pitchFamily="34" charset="0"/>
            </a:endParaRPr>
          </a:p>
        </p:txBody>
      </p:sp>
      <p:sp>
        <p:nvSpPr>
          <p:cNvPr id="6" name="AutoShape 2" descr="Chart"/>
          <p:cNvSpPr>
            <a:spLocks noChangeAspect="1" noChangeArrowheads="1"/>
          </p:cNvSpPr>
          <p:nvPr/>
        </p:nvSpPr>
        <p:spPr bwMode="auto">
          <a:xfrm>
            <a:off x="5314951" y="1909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 name="Slika 1"/>
          <p:cNvPicPr>
            <a:picLocks noChangeAspect="1"/>
          </p:cNvPicPr>
          <p:nvPr/>
        </p:nvPicPr>
        <p:blipFill rotWithShape="1">
          <a:blip r:embed="rId2"/>
          <a:srcRect l="37201" t="22753" r="22238" b="24848"/>
          <a:stretch/>
        </p:blipFill>
        <p:spPr>
          <a:xfrm>
            <a:off x="1982091" y="883643"/>
            <a:ext cx="8221588" cy="5974358"/>
          </a:xfrm>
          <a:prstGeom prst="rect">
            <a:avLst/>
          </a:prstGeom>
        </p:spPr>
      </p:pic>
    </p:spTree>
    <p:extLst>
      <p:ext uri="{BB962C8B-B14F-4D97-AF65-F5344CB8AC3E}">
        <p14:creationId xmlns:p14="http://schemas.microsoft.com/office/powerpoint/2010/main" val="4058826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2327" y="420969"/>
            <a:ext cx="3260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sl-SI" altLang="sl-SI" dirty="0">
                <a:latin typeface="Arial" panose="020B0604020202020204" pitchFamily="34" charset="0"/>
              </a:rPr>
              <a:t>OBMOČNA SLUŽBA KRANJ, </a:t>
            </a:r>
          </a:p>
          <a:p>
            <a:pPr marL="0" marR="0" lvl="0" indent="0" algn="l" defTabSz="914400" rtl="0" eaLnBrk="0" fontAlgn="base" latinLnBrk="0" hangingPunct="0">
              <a:lnSpc>
                <a:spcPct val="100000"/>
              </a:lnSpc>
              <a:spcBef>
                <a:spcPct val="0"/>
              </a:spcBef>
              <a:spcAft>
                <a:spcPct val="0"/>
              </a:spcAft>
              <a:buClrTx/>
              <a:buSzTx/>
              <a:buFontTx/>
              <a:buNone/>
              <a:tabLst/>
            </a:pPr>
            <a:r>
              <a:rPr lang="sl-SI" altLang="sl-SI" dirty="0">
                <a:latin typeface="Arial" panose="020B0604020202020204" pitchFamily="34" charset="0"/>
              </a:rPr>
              <a:t>RAVNOVESJE:</a:t>
            </a:r>
            <a:endParaRPr kumimoji="0" lang="sl-SI" altLang="sl-SI" sz="1200" b="0" i="0" u="none" strike="noStrike" cap="none" normalizeH="0" baseline="0" dirty="0">
              <a:ln>
                <a:noFill/>
              </a:ln>
              <a:solidFill>
                <a:schemeClr val="tx1"/>
              </a:solidFill>
              <a:effectLst/>
              <a:latin typeface="Arial" panose="020B0604020202020204" pitchFamily="34" charset="0"/>
            </a:endParaRPr>
          </a:p>
        </p:txBody>
      </p:sp>
      <p:pic>
        <p:nvPicPr>
          <p:cNvPr id="2" name="Slika 1"/>
          <p:cNvPicPr>
            <a:picLocks noChangeAspect="1"/>
          </p:cNvPicPr>
          <p:nvPr/>
        </p:nvPicPr>
        <p:blipFill rotWithShape="1">
          <a:blip r:embed="rId2"/>
          <a:srcRect l="37068" t="53672" r="22627" b="34578"/>
          <a:stretch/>
        </p:blipFill>
        <p:spPr>
          <a:xfrm>
            <a:off x="1454275" y="1162228"/>
            <a:ext cx="8963050" cy="1469876"/>
          </a:xfrm>
          <a:prstGeom prst="rect">
            <a:avLst/>
          </a:prstGeom>
        </p:spPr>
      </p:pic>
      <p:sp>
        <p:nvSpPr>
          <p:cNvPr id="6" name="Rectangle 1"/>
          <p:cNvSpPr>
            <a:spLocks noChangeArrowheads="1"/>
          </p:cNvSpPr>
          <p:nvPr/>
        </p:nvSpPr>
        <p:spPr bwMode="auto">
          <a:xfrm>
            <a:off x="482327" y="3334094"/>
            <a:ext cx="46532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sl-SI" altLang="sl-SI" dirty="0">
                <a:latin typeface="Arial" panose="020B0604020202020204" pitchFamily="34" charset="0"/>
              </a:rPr>
              <a:t>OBMOČNA SLUŽBA KRANJ, </a:t>
            </a:r>
            <a:endParaRPr kumimoji="0" lang="sl-SI" altLang="sl-SI"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dirty="0">
                <a:ln>
                  <a:noFill/>
                </a:ln>
                <a:solidFill>
                  <a:schemeClr val="tx1"/>
                </a:solidFill>
                <a:effectLst/>
                <a:latin typeface="Arial" panose="020B0604020202020204" pitchFamily="34" charset="0"/>
              </a:rPr>
              <a:t>PRESEŽEK</a:t>
            </a:r>
            <a:r>
              <a:rPr lang="sl-SI" altLang="sl-SI" dirty="0">
                <a:latin typeface="Arial" panose="020B0604020202020204" pitchFamily="34" charset="0"/>
              </a:rPr>
              <a:t>:</a:t>
            </a:r>
            <a:endParaRPr kumimoji="0" lang="sl-SI" altLang="sl-SI" sz="1200" b="0" i="0" u="none" strike="noStrike" cap="none" normalizeH="0" baseline="0" dirty="0">
              <a:ln>
                <a:noFill/>
              </a:ln>
              <a:solidFill>
                <a:schemeClr val="tx1"/>
              </a:solidFill>
              <a:effectLst/>
              <a:latin typeface="Arial" panose="020B0604020202020204" pitchFamily="34" charset="0"/>
            </a:endParaRPr>
          </a:p>
        </p:txBody>
      </p:sp>
      <p:pic>
        <p:nvPicPr>
          <p:cNvPr id="7" name="Slika 6"/>
          <p:cNvPicPr>
            <a:picLocks noChangeAspect="1"/>
          </p:cNvPicPr>
          <p:nvPr/>
        </p:nvPicPr>
        <p:blipFill rotWithShape="1">
          <a:blip r:embed="rId2"/>
          <a:srcRect l="37192" t="65438" r="22567" b="16251"/>
          <a:stretch/>
        </p:blipFill>
        <p:spPr>
          <a:xfrm>
            <a:off x="1393813" y="4005382"/>
            <a:ext cx="9023512" cy="2309593"/>
          </a:xfrm>
          <a:prstGeom prst="rect">
            <a:avLst/>
          </a:prstGeom>
        </p:spPr>
      </p:pic>
    </p:spTree>
    <p:extLst>
      <p:ext uri="{BB962C8B-B14F-4D97-AF65-F5344CB8AC3E}">
        <p14:creationId xmlns:p14="http://schemas.microsoft.com/office/powerpoint/2010/main" val="1808448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1751017" y="504485"/>
            <a:ext cx="8699500" cy="106593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pl-PL" dirty="0">
                <a:solidFill>
                  <a:srgbClr val="002060"/>
                </a:solidFill>
              </a:rPr>
              <a:t>Brezposelni mladi v starosti od 15 do 29 let, </a:t>
            </a:r>
          </a:p>
          <a:p>
            <a:pPr algn="ctr"/>
            <a:r>
              <a:rPr lang="pl-PL" dirty="0">
                <a:solidFill>
                  <a:srgbClr val="002060"/>
                </a:solidFill>
              </a:rPr>
              <a:t>po doseženi izobrazbi</a:t>
            </a:r>
            <a:endParaRPr lang="en-US" dirty="0">
              <a:solidFill>
                <a:srgbClr val="002060"/>
              </a:solidFill>
            </a:endParaRPr>
          </a:p>
        </p:txBody>
      </p:sp>
      <p:graphicFrame>
        <p:nvGraphicFramePr>
          <p:cNvPr id="4" name="Grafikon 3">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076383154"/>
              </p:ext>
            </p:extLst>
          </p:nvPr>
        </p:nvGraphicFramePr>
        <p:xfrm>
          <a:off x="179462" y="1709159"/>
          <a:ext cx="11810288" cy="50249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597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1903837" y="267227"/>
            <a:ext cx="8559800" cy="7735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sl-SI" dirty="0">
                <a:solidFill>
                  <a:srgbClr val="002060"/>
                </a:solidFill>
              </a:rPr>
              <a:t>Prosta delovna mesta po področjih dejavnosti</a:t>
            </a:r>
          </a:p>
        </p:txBody>
      </p:sp>
      <p:graphicFrame>
        <p:nvGraphicFramePr>
          <p:cNvPr id="4" name="Tabela 3">
            <a:extLst>
              <a:ext uri="{FF2B5EF4-FFF2-40B4-BE49-F238E27FC236}">
                <a16:creationId xmlns:a16="http://schemas.microsoft.com/office/drawing/2014/main" id="{FA17832D-8B2C-5097-99FB-92D0E3CA4900}"/>
              </a:ext>
            </a:extLst>
          </p:cNvPr>
          <p:cNvGraphicFramePr>
            <a:graphicFrameLocks noGrp="1"/>
          </p:cNvGraphicFramePr>
          <p:nvPr>
            <p:extLst>
              <p:ext uri="{D42A27DB-BD31-4B8C-83A1-F6EECF244321}">
                <p14:modId xmlns:p14="http://schemas.microsoft.com/office/powerpoint/2010/main" val="1573312946"/>
              </p:ext>
            </p:extLst>
          </p:nvPr>
        </p:nvGraphicFramePr>
        <p:xfrm>
          <a:off x="384679" y="1144215"/>
          <a:ext cx="11297422" cy="5565670"/>
        </p:xfrm>
        <a:graphic>
          <a:graphicData uri="http://schemas.openxmlformats.org/drawingml/2006/table">
            <a:tbl>
              <a:tblPr/>
              <a:tblGrid>
                <a:gridCol w="9635516">
                  <a:extLst>
                    <a:ext uri="{9D8B030D-6E8A-4147-A177-3AD203B41FA5}">
                      <a16:colId xmlns:a16="http://schemas.microsoft.com/office/drawing/2014/main" val="2825706246"/>
                    </a:ext>
                  </a:extLst>
                </a:gridCol>
                <a:gridCol w="1661906">
                  <a:extLst>
                    <a:ext uri="{9D8B030D-6E8A-4147-A177-3AD203B41FA5}">
                      <a16:colId xmlns:a16="http://schemas.microsoft.com/office/drawing/2014/main" val="2259179707"/>
                    </a:ext>
                  </a:extLst>
                </a:gridCol>
              </a:tblGrid>
              <a:tr h="250589">
                <a:tc>
                  <a:txBody>
                    <a:bodyPr/>
                    <a:lstStyle/>
                    <a:p>
                      <a:pPr algn="l" fontAlgn="b"/>
                      <a:r>
                        <a:rPr lang="sl-SI" sz="1600" b="1" i="0" u="none" strike="noStrike" dirty="0">
                          <a:solidFill>
                            <a:srgbClr val="000000"/>
                          </a:solidFill>
                          <a:effectLst/>
                          <a:latin typeface="Arial" panose="020B0604020202020204" pitchFamily="34" charset="0"/>
                        </a:rPr>
                        <a:t>Dejavnost</a:t>
                      </a:r>
                    </a:p>
                  </a:txBody>
                  <a:tcPr marL="9145" marR="9145" marT="9145" marB="0" anchor="b">
                    <a:lnL>
                      <a:noFill/>
                    </a:lnL>
                    <a:lnR>
                      <a:noFill/>
                    </a:lnR>
                    <a:lnT w="6350" cap="flat" cmpd="sng" algn="ctr">
                      <a:solidFill>
                        <a:srgbClr val="339E35"/>
                      </a:solidFill>
                      <a:prstDash val="solid"/>
                      <a:round/>
                      <a:headEnd type="none" w="med" len="med"/>
                      <a:tailEnd type="none" w="med" len="med"/>
                    </a:lnT>
                    <a:lnB w="6350" cap="flat" cmpd="sng" algn="ctr">
                      <a:solidFill>
                        <a:srgbClr val="339E35"/>
                      </a:solidFill>
                      <a:prstDash val="solid"/>
                      <a:round/>
                      <a:headEnd type="none" w="med" len="med"/>
                      <a:tailEnd type="none" w="med" len="med"/>
                    </a:lnB>
                    <a:solidFill>
                      <a:schemeClr val="bg1"/>
                    </a:solidFill>
                  </a:tcPr>
                </a:tc>
                <a:tc>
                  <a:txBody>
                    <a:bodyPr/>
                    <a:lstStyle/>
                    <a:p>
                      <a:pPr algn="r" fontAlgn="b"/>
                      <a:r>
                        <a:rPr lang="sl-SI" sz="1600" b="1" i="0" u="none" strike="noStrike">
                          <a:solidFill>
                            <a:srgbClr val="000000"/>
                          </a:solidFill>
                          <a:effectLst/>
                          <a:latin typeface="Arial" panose="020B0604020202020204" pitchFamily="34" charset="0"/>
                        </a:rPr>
                        <a:t>I-XII 2024</a:t>
                      </a:r>
                    </a:p>
                  </a:txBody>
                  <a:tcPr marL="9145" marR="9145" marT="9145" marB="0" anchor="b">
                    <a:lnL>
                      <a:noFill/>
                    </a:lnL>
                    <a:lnR>
                      <a:noFill/>
                    </a:lnR>
                    <a:lnT w="6350" cap="flat" cmpd="sng" algn="ctr">
                      <a:solidFill>
                        <a:srgbClr val="339E35"/>
                      </a:solidFill>
                      <a:prstDash val="solid"/>
                      <a:round/>
                      <a:headEnd type="none" w="med" len="med"/>
                      <a:tailEnd type="none" w="med" len="med"/>
                    </a:lnT>
                    <a:lnB w="6350" cap="flat" cmpd="sng" algn="ctr">
                      <a:solidFill>
                        <a:srgbClr val="339E35"/>
                      </a:solidFill>
                      <a:prstDash val="solid"/>
                      <a:round/>
                      <a:headEnd type="none" w="med" len="med"/>
                      <a:tailEnd type="none" w="med" len="med"/>
                    </a:lnB>
                    <a:solidFill>
                      <a:schemeClr val="bg1"/>
                    </a:solidFill>
                  </a:tcPr>
                </a:tc>
                <a:extLst>
                  <a:ext uri="{0D108BD9-81ED-4DB2-BD59-A6C34878D82A}">
                    <a16:rowId xmlns:a16="http://schemas.microsoft.com/office/drawing/2014/main" val="344296527"/>
                  </a:ext>
                </a:extLst>
              </a:tr>
              <a:tr h="250589">
                <a:tc>
                  <a:txBody>
                    <a:bodyPr/>
                    <a:lstStyle/>
                    <a:p>
                      <a:pPr algn="l" fontAlgn="b"/>
                      <a:r>
                        <a:rPr lang="sl-SI" sz="1600" b="0" i="0" u="none" strike="noStrike" dirty="0">
                          <a:solidFill>
                            <a:srgbClr val="000000"/>
                          </a:solidFill>
                          <a:effectLst/>
                          <a:latin typeface="Arial" panose="020B0604020202020204" pitchFamily="34" charset="0"/>
                        </a:rPr>
                        <a:t>P IZOBRAŽEVANJE</a:t>
                      </a:r>
                    </a:p>
                  </a:txBody>
                  <a:tcPr marL="9145" marR="9145" marT="9145" marB="0" anchor="b">
                    <a:lnL>
                      <a:noFill/>
                    </a:lnL>
                    <a:lnR>
                      <a:noFill/>
                    </a:lnR>
                    <a:lnT w="6350" cap="flat" cmpd="sng" algn="ctr">
                      <a:solidFill>
                        <a:srgbClr val="339E35"/>
                      </a:solidFill>
                      <a:prstDash val="solid"/>
                      <a:round/>
                      <a:headEnd type="none" w="med" len="med"/>
                      <a:tailEnd type="none" w="med" len="med"/>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26.838</a:t>
                      </a:r>
                    </a:p>
                  </a:txBody>
                  <a:tcPr marL="9145" marR="9145" marT="9145" marB="0" anchor="b">
                    <a:lnL>
                      <a:noFill/>
                    </a:lnL>
                    <a:lnR>
                      <a:noFill/>
                    </a:lnR>
                    <a:lnT w="6350" cap="flat" cmpd="sng" algn="ctr">
                      <a:solidFill>
                        <a:srgbClr val="339E35"/>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15978228"/>
                  </a:ext>
                </a:extLst>
              </a:tr>
              <a:tr h="250589">
                <a:tc>
                  <a:txBody>
                    <a:bodyPr/>
                    <a:lstStyle/>
                    <a:p>
                      <a:pPr algn="l" fontAlgn="b"/>
                      <a:r>
                        <a:rPr lang="it-IT" sz="1600" b="0" i="0" u="none" strike="noStrike" dirty="0">
                          <a:solidFill>
                            <a:srgbClr val="000000"/>
                          </a:solidFill>
                          <a:effectLst/>
                          <a:latin typeface="Arial" panose="020B0604020202020204" pitchFamily="34" charset="0"/>
                        </a:rPr>
                        <a:t>Q ZDRAVSTVO IN SOCIALNO VARSTVO</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24.316</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1412503041"/>
                  </a:ext>
                </a:extLst>
              </a:tr>
              <a:tr h="250589">
                <a:tc>
                  <a:txBody>
                    <a:bodyPr/>
                    <a:lstStyle/>
                    <a:p>
                      <a:pPr algn="l" fontAlgn="b"/>
                      <a:r>
                        <a:rPr lang="sl-SI" sz="1600" b="0" i="0" u="none" strike="noStrike" dirty="0">
                          <a:solidFill>
                            <a:srgbClr val="000000"/>
                          </a:solidFill>
                          <a:effectLst/>
                          <a:latin typeface="Arial" panose="020B0604020202020204" pitchFamily="34" charset="0"/>
                        </a:rPr>
                        <a:t>C PREDELOVALNE DEJAVNOSTI</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21.910</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3786986773"/>
                  </a:ext>
                </a:extLst>
              </a:tr>
              <a:tr h="250589">
                <a:tc>
                  <a:txBody>
                    <a:bodyPr/>
                    <a:lstStyle/>
                    <a:p>
                      <a:pPr algn="l" fontAlgn="b"/>
                      <a:r>
                        <a:rPr lang="sl-SI" sz="1600" b="0" i="0" u="none" strike="noStrike">
                          <a:solidFill>
                            <a:srgbClr val="000000"/>
                          </a:solidFill>
                          <a:effectLst/>
                          <a:latin typeface="Arial" panose="020B0604020202020204" pitchFamily="34" charset="0"/>
                        </a:rPr>
                        <a:t>F GRADBENIŠTVO</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18.831</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4076858983"/>
                  </a:ext>
                </a:extLst>
              </a:tr>
              <a:tr h="250589">
                <a:tc>
                  <a:txBody>
                    <a:bodyPr/>
                    <a:lstStyle/>
                    <a:p>
                      <a:pPr algn="l" fontAlgn="b"/>
                      <a:r>
                        <a:rPr lang="sl-SI" sz="1600" b="0" i="0" u="none" strike="noStrike" dirty="0">
                          <a:solidFill>
                            <a:srgbClr val="000000"/>
                          </a:solidFill>
                          <a:effectLst/>
                          <a:latin typeface="Arial" panose="020B0604020202020204" pitchFamily="34" charset="0"/>
                        </a:rPr>
                        <a:t>H PROMET IN SKLADIŠČENJE</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13.331</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1371423957"/>
                  </a:ext>
                </a:extLst>
              </a:tr>
              <a:tr h="250589">
                <a:tc>
                  <a:txBody>
                    <a:bodyPr/>
                    <a:lstStyle/>
                    <a:p>
                      <a:pPr algn="l" fontAlgn="b"/>
                      <a:r>
                        <a:rPr lang="sl-SI" sz="1600" b="0" i="0" u="none" strike="noStrike">
                          <a:solidFill>
                            <a:srgbClr val="000000"/>
                          </a:solidFill>
                          <a:effectLst/>
                          <a:latin typeface="Arial" panose="020B0604020202020204" pitchFamily="34" charset="0"/>
                        </a:rPr>
                        <a:t>N DRUGE RAZNOVRSTNE POSLOVNE DEJAVNOSTI</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12.738</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2019145909"/>
                  </a:ext>
                </a:extLst>
              </a:tr>
              <a:tr h="250589">
                <a:tc>
                  <a:txBody>
                    <a:bodyPr/>
                    <a:lstStyle/>
                    <a:p>
                      <a:pPr algn="l" fontAlgn="b"/>
                      <a:r>
                        <a:rPr lang="sl-SI" sz="1600" b="0" i="0" u="none" strike="noStrike" dirty="0">
                          <a:solidFill>
                            <a:srgbClr val="000000"/>
                          </a:solidFill>
                          <a:effectLst/>
                          <a:latin typeface="Arial" panose="020B0604020202020204" pitchFamily="34" charset="0"/>
                        </a:rPr>
                        <a:t>O DEJAVNOST JAVNE UPRAVE IN OBRAMBE; DEJAVNOST OBVEZNE SOCIALNE VARNOSTI</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8.732</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2745949534"/>
                  </a:ext>
                </a:extLst>
              </a:tr>
              <a:tr h="250589">
                <a:tc>
                  <a:txBody>
                    <a:bodyPr/>
                    <a:lstStyle/>
                    <a:p>
                      <a:pPr algn="l" fontAlgn="b"/>
                      <a:r>
                        <a:rPr lang="sl-SI" sz="1600" b="0" i="0" u="none" strike="noStrike" dirty="0">
                          <a:solidFill>
                            <a:srgbClr val="000000"/>
                          </a:solidFill>
                          <a:effectLst/>
                          <a:latin typeface="Arial" panose="020B0604020202020204" pitchFamily="34" charset="0"/>
                        </a:rPr>
                        <a:t>G TRGOVINA; VZDRŽEVANJE IN POPRAVILA MOTORNIH VOZIL</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8.323</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3475746064"/>
                  </a:ext>
                </a:extLst>
              </a:tr>
              <a:tr h="250589">
                <a:tc>
                  <a:txBody>
                    <a:bodyPr/>
                    <a:lstStyle/>
                    <a:p>
                      <a:pPr algn="l" fontAlgn="b"/>
                      <a:r>
                        <a:rPr lang="sl-SI" sz="1600" b="0" i="0" u="none" strike="noStrike">
                          <a:solidFill>
                            <a:srgbClr val="000000"/>
                          </a:solidFill>
                          <a:effectLst/>
                          <a:latin typeface="Arial" panose="020B0604020202020204" pitchFamily="34" charset="0"/>
                        </a:rPr>
                        <a:t>I GOSTINSTVO</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7.910</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347011512"/>
                  </a:ext>
                </a:extLst>
              </a:tr>
              <a:tr h="250589">
                <a:tc>
                  <a:txBody>
                    <a:bodyPr/>
                    <a:lstStyle/>
                    <a:p>
                      <a:pPr algn="l" fontAlgn="b"/>
                      <a:r>
                        <a:rPr lang="de-DE" sz="1600" b="0" i="0" u="none" strike="noStrike">
                          <a:solidFill>
                            <a:srgbClr val="000000"/>
                          </a:solidFill>
                          <a:effectLst/>
                          <a:latin typeface="Arial" panose="020B0604020202020204" pitchFamily="34" charset="0"/>
                        </a:rPr>
                        <a:t>M STROKOVNE, ZNANSTVENE IN TEHNIČNE DEJAVNOSTI</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4.314</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1943188795"/>
                  </a:ext>
                </a:extLst>
              </a:tr>
              <a:tr h="250589">
                <a:tc>
                  <a:txBody>
                    <a:bodyPr/>
                    <a:lstStyle/>
                    <a:p>
                      <a:pPr algn="l" fontAlgn="b"/>
                      <a:r>
                        <a:rPr lang="sl-SI" sz="1600" b="0" i="0" u="none" strike="noStrike" dirty="0">
                          <a:solidFill>
                            <a:srgbClr val="000000"/>
                          </a:solidFill>
                          <a:effectLst/>
                          <a:latin typeface="Arial" panose="020B0604020202020204" pitchFamily="34" charset="0"/>
                        </a:rPr>
                        <a:t>R KULTURNE, RAZVEDRILNE IN REKREACIJSKE DEJAVNOSTI</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1.827</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3624705472"/>
                  </a:ext>
                </a:extLst>
              </a:tr>
              <a:tr h="250589">
                <a:tc>
                  <a:txBody>
                    <a:bodyPr/>
                    <a:lstStyle/>
                    <a:p>
                      <a:pPr algn="l" fontAlgn="b"/>
                      <a:r>
                        <a:rPr lang="pl-PL" sz="1600" b="0" i="0" u="none" strike="noStrike" dirty="0">
                          <a:solidFill>
                            <a:srgbClr val="000000"/>
                          </a:solidFill>
                          <a:effectLst/>
                          <a:latin typeface="Arial" panose="020B0604020202020204" pitchFamily="34" charset="0"/>
                        </a:rPr>
                        <a:t>E OSKRBA Z VODO; RAVNANJE Z ODPLAKAMI IN ODPADKI; SANIRANJE OKOLJA</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1.640</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2020571407"/>
                  </a:ext>
                </a:extLst>
              </a:tr>
              <a:tr h="250589">
                <a:tc>
                  <a:txBody>
                    <a:bodyPr/>
                    <a:lstStyle/>
                    <a:p>
                      <a:pPr algn="l" fontAlgn="b"/>
                      <a:r>
                        <a:rPr lang="sl-SI" sz="1600" b="0" i="0" u="none" strike="noStrike" dirty="0">
                          <a:solidFill>
                            <a:srgbClr val="000000"/>
                          </a:solidFill>
                          <a:effectLst/>
                          <a:latin typeface="Arial" panose="020B0604020202020204" pitchFamily="34" charset="0"/>
                        </a:rPr>
                        <a:t>S DRUGE DEJAVNOSTI</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1.611</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613294337"/>
                  </a:ext>
                </a:extLst>
              </a:tr>
              <a:tr h="250589">
                <a:tc>
                  <a:txBody>
                    <a:bodyPr/>
                    <a:lstStyle/>
                    <a:p>
                      <a:pPr algn="l" fontAlgn="b"/>
                      <a:r>
                        <a:rPr lang="sl-SI" sz="1600" b="0" i="0" u="none" strike="noStrike" dirty="0">
                          <a:solidFill>
                            <a:srgbClr val="000000"/>
                          </a:solidFill>
                          <a:effectLst/>
                          <a:latin typeface="Arial" panose="020B0604020202020204" pitchFamily="34" charset="0"/>
                        </a:rPr>
                        <a:t>J INFORMACIJSKE IN KOMUNIKACIJSKE DEJAVNOSTI</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1.133</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1489093561"/>
                  </a:ext>
                </a:extLst>
              </a:tr>
              <a:tr h="250589">
                <a:tc>
                  <a:txBody>
                    <a:bodyPr/>
                    <a:lstStyle/>
                    <a:p>
                      <a:pPr algn="l" fontAlgn="b"/>
                      <a:r>
                        <a:rPr lang="sl-SI" sz="1600" b="0" i="0" u="none" strike="noStrike">
                          <a:solidFill>
                            <a:srgbClr val="000000"/>
                          </a:solidFill>
                          <a:effectLst/>
                          <a:latin typeface="Arial" panose="020B0604020202020204" pitchFamily="34" charset="0"/>
                        </a:rPr>
                        <a:t>D OSKRBA Z ELEKTRIČNO ENERGIJO, PLINOM IN PARO</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a:solidFill>
                            <a:srgbClr val="000000"/>
                          </a:solidFill>
                          <a:effectLst/>
                          <a:latin typeface="Arial" panose="020B0604020202020204" pitchFamily="34" charset="0"/>
                        </a:rPr>
                        <a:t>1.127</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4013998660"/>
                  </a:ext>
                </a:extLst>
              </a:tr>
              <a:tr h="250589">
                <a:tc>
                  <a:txBody>
                    <a:bodyPr/>
                    <a:lstStyle/>
                    <a:p>
                      <a:pPr algn="l" fontAlgn="b"/>
                      <a:r>
                        <a:rPr lang="sl-SI" sz="1600" b="0" i="0" u="none" strike="noStrike">
                          <a:solidFill>
                            <a:srgbClr val="000000"/>
                          </a:solidFill>
                          <a:effectLst/>
                          <a:latin typeface="Arial" panose="020B0604020202020204" pitchFamily="34" charset="0"/>
                        </a:rPr>
                        <a:t>L POSLOVANJE Z NEPREMIČNINAMI</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dirty="0">
                          <a:solidFill>
                            <a:srgbClr val="000000"/>
                          </a:solidFill>
                          <a:effectLst/>
                          <a:latin typeface="Arial" panose="020B0604020202020204" pitchFamily="34" charset="0"/>
                        </a:rPr>
                        <a:t>1.056</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13850952"/>
                  </a:ext>
                </a:extLst>
              </a:tr>
              <a:tr h="250589">
                <a:tc>
                  <a:txBody>
                    <a:bodyPr/>
                    <a:lstStyle/>
                    <a:p>
                      <a:pPr algn="l" fontAlgn="b"/>
                      <a:r>
                        <a:rPr lang="sl-SI" sz="1600" b="0" i="0" u="none" strike="noStrike">
                          <a:solidFill>
                            <a:srgbClr val="000000"/>
                          </a:solidFill>
                          <a:effectLst/>
                          <a:latin typeface="Arial" panose="020B0604020202020204" pitchFamily="34" charset="0"/>
                        </a:rPr>
                        <a:t>K FINANČNE IN ZAVAROVALNIŠKE DEJAVNOSTI</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dirty="0">
                          <a:solidFill>
                            <a:srgbClr val="000000"/>
                          </a:solidFill>
                          <a:effectLst/>
                          <a:latin typeface="Arial" panose="020B0604020202020204" pitchFamily="34" charset="0"/>
                        </a:rPr>
                        <a:t>847</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2553620092"/>
                  </a:ext>
                </a:extLst>
              </a:tr>
              <a:tr h="250589">
                <a:tc>
                  <a:txBody>
                    <a:bodyPr/>
                    <a:lstStyle/>
                    <a:p>
                      <a:pPr algn="l" fontAlgn="b"/>
                      <a:r>
                        <a:rPr lang="sl-SI" sz="1600" b="0" i="0" u="none" strike="noStrike">
                          <a:solidFill>
                            <a:srgbClr val="000000"/>
                          </a:solidFill>
                          <a:effectLst/>
                          <a:latin typeface="Arial" panose="020B0604020202020204" pitchFamily="34" charset="0"/>
                        </a:rPr>
                        <a:t>A KMETIJSTVO IN LOV, GOZDARSTVO, RIBIŠTVO</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dirty="0">
                          <a:solidFill>
                            <a:srgbClr val="000000"/>
                          </a:solidFill>
                          <a:effectLst/>
                          <a:latin typeface="Arial" panose="020B0604020202020204" pitchFamily="34" charset="0"/>
                        </a:rPr>
                        <a:t>770</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245650542"/>
                  </a:ext>
                </a:extLst>
              </a:tr>
              <a:tr h="250589">
                <a:tc>
                  <a:txBody>
                    <a:bodyPr/>
                    <a:lstStyle/>
                    <a:p>
                      <a:pPr algn="l" fontAlgn="b"/>
                      <a:r>
                        <a:rPr lang="sl-SI" sz="1600" b="0" i="0" u="none" strike="noStrike">
                          <a:solidFill>
                            <a:srgbClr val="000000"/>
                          </a:solidFill>
                          <a:effectLst/>
                          <a:latin typeface="Arial" panose="020B0604020202020204" pitchFamily="34" charset="0"/>
                        </a:rPr>
                        <a:t>B RUDARSTVO</a:t>
                      </a:r>
                    </a:p>
                  </a:txBody>
                  <a:tcPr marL="9145" marR="9145" marT="9145" marB="0" anchor="b">
                    <a:lnL>
                      <a:noFill/>
                    </a:lnL>
                    <a:lnR>
                      <a:noFill/>
                    </a:lnR>
                    <a:lnT>
                      <a:noFill/>
                    </a:lnT>
                    <a:lnB>
                      <a:noFill/>
                    </a:lnB>
                    <a:solidFill>
                      <a:schemeClr val="bg1"/>
                    </a:solidFill>
                  </a:tcPr>
                </a:tc>
                <a:tc>
                  <a:txBody>
                    <a:bodyPr/>
                    <a:lstStyle/>
                    <a:p>
                      <a:pPr algn="r" fontAlgn="b"/>
                      <a:r>
                        <a:rPr lang="sl-SI" sz="1600" b="0" i="0" u="none" strike="noStrike" dirty="0">
                          <a:solidFill>
                            <a:srgbClr val="000000"/>
                          </a:solidFill>
                          <a:effectLst/>
                          <a:latin typeface="Arial" panose="020B0604020202020204" pitchFamily="34" charset="0"/>
                        </a:rPr>
                        <a:t>110</a:t>
                      </a:r>
                    </a:p>
                  </a:txBody>
                  <a:tcPr marL="9145" marR="9145" marT="9145" marB="0" anchor="b">
                    <a:lnL>
                      <a:noFill/>
                    </a:lnL>
                    <a:lnR>
                      <a:noFill/>
                    </a:lnR>
                    <a:lnT>
                      <a:noFill/>
                    </a:lnT>
                    <a:lnB>
                      <a:noFill/>
                    </a:lnB>
                    <a:solidFill>
                      <a:schemeClr val="bg1"/>
                    </a:solidFill>
                  </a:tcPr>
                </a:tc>
                <a:extLst>
                  <a:ext uri="{0D108BD9-81ED-4DB2-BD59-A6C34878D82A}">
                    <a16:rowId xmlns:a16="http://schemas.microsoft.com/office/drawing/2014/main" val="1730166030"/>
                  </a:ext>
                </a:extLst>
              </a:tr>
              <a:tr h="250589">
                <a:tc>
                  <a:txBody>
                    <a:bodyPr/>
                    <a:lstStyle/>
                    <a:p>
                      <a:pPr algn="l" fontAlgn="b"/>
                      <a:r>
                        <a:rPr lang="sl-SI" sz="1600" b="0" i="0" u="none" strike="noStrike">
                          <a:solidFill>
                            <a:srgbClr val="000000"/>
                          </a:solidFill>
                          <a:effectLst/>
                          <a:latin typeface="Arial" panose="020B0604020202020204" pitchFamily="34" charset="0"/>
                        </a:rPr>
                        <a:t>U DEJAVNOST EKSTERITORIALNIH ORGANIZACIJ IN TELES</a:t>
                      </a:r>
                    </a:p>
                  </a:txBody>
                  <a:tcPr marL="9145" marR="9145" marT="9145" marB="0" anchor="b">
                    <a:lnL>
                      <a:noFill/>
                    </a:lnL>
                    <a:lnR>
                      <a:noFill/>
                    </a:lnR>
                    <a:lnT>
                      <a:noFill/>
                    </a:lnT>
                    <a:lnB w="6350" cap="flat" cmpd="sng" algn="ctr">
                      <a:solidFill>
                        <a:srgbClr val="339E35"/>
                      </a:solidFill>
                      <a:prstDash val="solid"/>
                      <a:round/>
                      <a:headEnd type="none" w="med" len="med"/>
                      <a:tailEnd type="none" w="med" len="med"/>
                    </a:lnB>
                    <a:solidFill>
                      <a:schemeClr val="bg1"/>
                    </a:solidFill>
                  </a:tcPr>
                </a:tc>
                <a:tc>
                  <a:txBody>
                    <a:bodyPr/>
                    <a:lstStyle/>
                    <a:p>
                      <a:pPr algn="r" fontAlgn="b"/>
                      <a:r>
                        <a:rPr lang="sl-SI" sz="1600" b="0" i="0" u="none" strike="noStrike" dirty="0">
                          <a:solidFill>
                            <a:srgbClr val="000000"/>
                          </a:solidFill>
                          <a:effectLst/>
                          <a:latin typeface="Arial" panose="020B0604020202020204" pitchFamily="34" charset="0"/>
                        </a:rPr>
                        <a:t>20</a:t>
                      </a:r>
                    </a:p>
                  </a:txBody>
                  <a:tcPr marL="9145" marR="9145" marT="9145" marB="0" anchor="b">
                    <a:lnL>
                      <a:noFill/>
                    </a:lnL>
                    <a:lnR>
                      <a:noFill/>
                    </a:lnR>
                    <a:lnT>
                      <a:noFill/>
                    </a:lnT>
                    <a:lnB w="6350" cap="flat" cmpd="sng" algn="ctr">
                      <a:solidFill>
                        <a:srgbClr val="339E35"/>
                      </a:solidFill>
                      <a:prstDash val="solid"/>
                      <a:round/>
                      <a:headEnd type="none" w="med" len="med"/>
                      <a:tailEnd type="none" w="med" len="med"/>
                    </a:lnB>
                    <a:solidFill>
                      <a:schemeClr val="bg1"/>
                    </a:solidFill>
                  </a:tcPr>
                </a:tc>
                <a:extLst>
                  <a:ext uri="{0D108BD9-81ED-4DB2-BD59-A6C34878D82A}">
                    <a16:rowId xmlns:a16="http://schemas.microsoft.com/office/drawing/2014/main" val="2452253642"/>
                  </a:ext>
                </a:extLst>
              </a:tr>
              <a:tr h="250589">
                <a:tc>
                  <a:txBody>
                    <a:bodyPr/>
                    <a:lstStyle/>
                    <a:p>
                      <a:pPr algn="l" fontAlgn="b"/>
                      <a:r>
                        <a:rPr lang="sl-SI" sz="1600" b="1" i="0" u="none" strike="noStrike">
                          <a:solidFill>
                            <a:srgbClr val="000000"/>
                          </a:solidFill>
                          <a:effectLst/>
                          <a:latin typeface="Arial" panose="020B0604020202020204" pitchFamily="34" charset="0"/>
                        </a:rPr>
                        <a:t>Skupaj</a:t>
                      </a:r>
                    </a:p>
                  </a:txBody>
                  <a:tcPr marL="9145" marR="9145" marT="9145" marB="0" anchor="b">
                    <a:lnL>
                      <a:noFill/>
                    </a:lnL>
                    <a:lnR>
                      <a:noFill/>
                    </a:lnR>
                    <a:lnT w="6350" cap="flat" cmpd="sng" algn="ctr">
                      <a:solidFill>
                        <a:srgbClr val="339E35"/>
                      </a:solidFill>
                      <a:prstDash val="solid"/>
                      <a:round/>
                      <a:headEnd type="none" w="med" len="med"/>
                      <a:tailEnd type="none" w="med" len="med"/>
                    </a:lnT>
                    <a:lnB>
                      <a:noFill/>
                    </a:lnB>
                    <a:solidFill>
                      <a:schemeClr val="bg1"/>
                    </a:solidFill>
                  </a:tcPr>
                </a:tc>
                <a:tc>
                  <a:txBody>
                    <a:bodyPr/>
                    <a:lstStyle/>
                    <a:p>
                      <a:pPr algn="r" fontAlgn="b"/>
                      <a:r>
                        <a:rPr lang="sl-SI" sz="1600" b="1" i="0" u="none" strike="noStrike" dirty="0">
                          <a:solidFill>
                            <a:srgbClr val="000000"/>
                          </a:solidFill>
                          <a:effectLst/>
                          <a:latin typeface="Arial" panose="020B0604020202020204" pitchFamily="34" charset="0"/>
                        </a:rPr>
                        <a:t>157.384</a:t>
                      </a:r>
                    </a:p>
                  </a:txBody>
                  <a:tcPr marL="9145" marR="9145" marT="9145" marB="0" anchor="b">
                    <a:lnL>
                      <a:noFill/>
                    </a:lnL>
                    <a:lnR>
                      <a:noFill/>
                    </a:lnR>
                    <a:lnT w="6350" cap="flat" cmpd="sng" algn="ctr">
                      <a:solidFill>
                        <a:srgbClr val="339E35"/>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788475240"/>
                  </a:ext>
                </a:extLst>
              </a:tr>
            </a:tbl>
          </a:graphicData>
        </a:graphic>
      </p:graphicFrame>
    </p:spTree>
    <p:extLst>
      <p:ext uri="{BB962C8B-B14F-4D97-AF65-F5344CB8AC3E}">
        <p14:creationId xmlns:p14="http://schemas.microsoft.com/office/powerpoint/2010/main" val="1395823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on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388544229"/>
              </p:ext>
            </p:extLst>
          </p:nvPr>
        </p:nvGraphicFramePr>
        <p:xfrm>
          <a:off x="205099" y="470020"/>
          <a:ext cx="11733375" cy="6238430"/>
        </p:xfrm>
        <a:graphic>
          <a:graphicData uri="http://schemas.openxmlformats.org/drawingml/2006/chart">
            <c:chart xmlns:c="http://schemas.openxmlformats.org/drawingml/2006/chart" xmlns:r="http://schemas.openxmlformats.org/officeDocument/2006/relationships" r:id="rId2"/>
          </a:graphicData>
        </a:graphic>
      </p:graphicFrame>
      <p:sp>
        <p:nvSpPr>
          <p:cNvPr id="2" name="Naslov 1"/>
          <p:cNvSpPr>
            <a:spLocks noGrp="1"/>
          </p:cNvSpPr>
          <p:nvPr>
            <p:ph type="title"/>
          </p:nvPr>
        </p:nvSpPr>
        <p:spPr>
          <a:xfrm>
            <a:off x="4158236" y="663202"/>
            <a:ext cx="6992620" cy="548640"/>
          </a:xfrm>
        </p:spPr>
        <p:txBody>
          <a:bodyPr/>
          <a:lstStyle/>
          <a:p>
            <a:r>
              <a:rPr lang="sl-SI" dirty="0">
                <a:solidFill>
                  <a:srgbClr val="002060"/>
                </a:solidFill>
              </a:rPr>
              <a:t>Gibanje registrirane brezposelnosti</a:t>
            </a:r>
          </a:p>
        </p:txBody>
      </p:sp>
    </p:spTree>
    <p:extLst>
      <p:ext uri="{BB962C8B-B14F-4D97-AF65-F5344CB8AC3E}">
        <p14:creationId xmlns:p14="http://schemas.microsoft.com/office/powerpoint/2010/main" val="2878912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555977" y="112622"/>
            <a:ext cx="8876630" cy="1720536"/>
          </a:xfrm>
          <a:noFill/>
        </p:spPr>
        <p:txBody>
          <a:bodyPr>
            <a:normAutofit/>
          </a:bodyPr>
          <a:lstStyle/>
          <a:p>
            <a:pPr lvl="0" algn="ctr" fontAlgn="base">
              <a:spcBef>
                <a:spcPct val="50000"/>
              </a:spcBef>
              <a:spcAft>
                <a:spcPct val="0"/>
              </a:spcAft>
            </a:pPr>
            <a:r>
              <a:rPr lang="sl-SI" dirty="0">
                <a:solidFill>
                  <a:srgbClr val="002060"/>
                </a:solidFill>
              </a:rPr>
              <a:t>Stopnja registrirane brezposelnosti po statističnih regijah, OKTOBER 2024</a:t>
            </a:r>
            <a:br>
              <a:rPr lang="sl-SI" dirty="0">
                <a:solidFill>
                  <a:srgbClr val="002060"/>
                </a:solidFill>
              </a:rPr>
            </a:br>
            <a:endParaRPr lang="sl-SI" sz="1200" dirty="0"/>
          </a:p>
        </p:txBody>
      </p:sp>
      <p:sp>
        <p:nvSpPr>
          <p:cNvPr id="4" name="PoljeZBesedilom 3"/>
          <p:cNvSpPr txBox="1"/>
          <p:nvPr/>
        </p:nvSpPr>
        <p:spPr>
          <a:xfrm>
            <a:off x="8641672" y="4472948"/>
            <a:ext cx="2147171" cy="400110"/>
          </a:xfrm>
          <a:prstGeom prst="rect">
            <a:avLst/>
          </a:prstGeom>
          <a:noFill/>
        </p:spPr>
        <p:txBody>
          <a:bodyPr wrap="square" rtlCol="0">
            <a:spAutoFit/>
          </a:bodyPr>
          <a:lstStyle/>
          <a:p>
            <a:r>
              <a:rPr lang="sl-SI" sz="2000" b="1" dirty="0"/>
              <a:t>Slovenija: 4,6 %</a:t>
            </a:r>
          </a:p>
        </p:txBody>
      </p:sp>
      <p:pic>
        <p:nvPicPr>
          <p:cNvPr id="6" name="Slika 5" descr="Slika, ki vsebuje besede besedilo, zemljevid, atlas, diagram&#10;&#10;Opis je samodejno ustvarjen">
            <a:extLst>
              <a:ext uri="{FF2B5EF4-FFF2-40B4-BE49-F238E27FC236}">
                <a16:creationId xmlns:a16="http://schemas.microsoft.com/office/drawing/2014/main" id="{13BCAAB7-1841-D410-AA6E-E68D50647922}"/>
              </a:ext>
            </a:extLst>
          </p:cNvPr>
          <p:cNvPicPr>
            <a:picLocks noChangeAspect="1"/>
          </p:cNvPicPr>
          <p:nvPr/>
        </p:nvPicPr>
        <p:blipFill rotWithShape="1">
          <a:blip r:embed="rId2">
            <a:extLst>
              <a:ext uri="{28A0092B-C50C-407E-A947-70E740481C1C}">
                <a14:useLocalDpi xmlns:a14="http://schemas.microsoft.com/office/drawing/2010/main" val="0"/>
              </a:ext>
            </a:extLst>
          </a:blip>
          <a:srcRect l="6265" t="21791" r="6265" b="13329"/>
          <a:stretch/>
        </p:blipFill>
        <p:spPr>
          <a:xfrm>
            <a:off x="651909" y="1603775"/>
            <a:ext cx="7637511" cy="5018935"/>
          </a:xfrm>
          <a:prstGeom prst="rect">
            <a:avLst/>
          </a:prstGeom>
          <a:ln>
            <a:solidFill>
              <a:schemeClr val="tx1"/>
            </a:solidFill>
          </a:ln>
        </p:spPr>
      </p:pic>
    </p:spTree>
    <p:extLst>
      <p:ext uri="{BB962C8B-B14F-4D97-AF65-F5344CB8AC3E}">
        <p14:creationId xmlns:p14="http://schemas.microsoft.com/office/powerpoint/2010/main" val="3395874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17980" y="594360"/>
            <a:ext cx="9105635" cy="548640"/>
          </a:xfrm>
        </p:spPr>
        <p:txBody>
          <a:bodyPr/>
          <a:lstStyle/>
          <a:p>
            <a:r>
              <a:rPr lang="sl-SI">
                <a:solidFill>
                  <a:srgbClr val="002060"/>
                </a:solidFill>
              </a:rPr>
              <a:t>Stopnja brezposelnosti </a:t>
            </a:r>
            <a:r>
              <a:rPr lang="sl-SI" dirty="0">
                <a:solidFill>
                  <a:srgbClr val="002060"/>
                </a:solidFill>
              </a:rPr>
              <a:t>mladih, 15-24 let </a:t>
            </a:r>
            <a:r>
              <a:rPr lang="sl-SI" sz="1200" dirty="0"/>
              <a:t>(vir: LFS, Eurostat)</a:t>
            </a:r>
          </a:p>
        </p:txBody>
      </p:sp>
      <p:sp>
        <p:nvSpPr>
          <p:cNvPr id="4" name="Text Box 4"/>
          <p:cNvSpPr txBox="1">
            <a:spLocks noChangeArrowheads="1"/>
          </p:cNvSpPr>
          <p:nvPr/>
        </p:nvSpPr>
        <p:spPr bwMode="auto">
          <a:xfrm>
            <a:off x="7675180" y="2567781"/>
            <a:ext cx="1549822" cy="723275"/>
          </a:xfrm>
          <a:prstGeom prst="rect">
            <a:avLst/>
          </a:prstGeom>
          <a:noFill/>
          <a:ln w="9525">
            <a:noFill/>
            <a:miter lim="800000"/>
            <a:headEnd/>
            <a:tailEnd/>
          </a:ln>
        </p:spPr>
        <p:txBody>
          <a:bodyPr wrap="square">
            <a:spAutoFit/>
          </a:bodyPr>
          <a:lstStyle/>
          <a:p>
            <a:pPr>
              <a:spcBef>
                <a:spcPct val="50000"/>
              </a:spcBef>
            </a:pPr>
            <a:r>
              <a:rPr lang="sl-SI" sz="2000" b="1" dirty="0">
                <a:latin typeface="Arial Narrow" panose="020B0606020202030204" pitchFamily="34" charset="0"/>
              </a:rPr>
              <a:t>EU – 27</a:t>
            </a:r>
          </a:p>
          <a:p>
            <a:pPr>
              <a:spcBef>
                <a:spcPct val="50000"/>
              </a:spcBef>
            </a:pPr>
            <a:endParaRPr lang="sl-SI" sz="1400" b="1" dirty="0">
              <a:latin typeface="Arial Narrow" panose="020B0606020202030204" pitchFamily="34" charset="0"/>
            </a:endParaRPr>
          </a:p>
        </p:txBody>
      </p:sp>
      <p:sp>
        <p:nvSpPr>
          <p:cNvPr id="5" name="Text Box 4"/>
          <p:cNvSpPr txBox="1">
            <a:spLocks noChangeArrowheads="1"/>
          </p:cNvSpPr>
          <p:nvPr/>
        </p:nvSpPr>
        <p:spPr bwMode="auto">
          <a:xfrm>
            <a:off x="7675180" y="5315336"/>
            <a:ext cx="1549822" cy="400110"/>
          </a:xfrm>
          <a:prstGeom prst="rect">
            <a:avLst/>
          </a:prstGeom>
          <a:noFill/>
          <a:ln w="9525">
            <a:noFill/>
            <a:miter lim="800000"/>
            <a:headEnd/>
            <a:tailEnd/>
          </a:ln>
        </p:spPr>
        <p:txBody>
          <a:bodyPr wrap="square">
            <a:spAutoFit/>
          </a:bodyPr>
          <a:lstStyle/>
          <a:p>
            <a:pPr>
              <a:spcBef>
                <a:spcPct val="50000"/>
              </a:spcBef>
            </a:pPr>
            <a:r>
              <a:rPr lang="sl-SI" sz="2000" b="1" dirty="0">
                <a:latin typeface="Arial Narrow" panose="020B0606020202030204" pitchFamily="34" charset="0"/>
              </a:rPr>
              <a:t>Slovenija</a:t>
            </a:r>
          </a:p>
        </p:txBody>
      </p:sp>
      <p:graphicFrame>
        <p:nvGraphicFramePr>
          <p:cNvPr id="7" name="Grafikon 6">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678061959"/>
              </p:ext>
            </p:extLst>
          </p:nvPr>
        </p:nvGraphicFramePr>
        <p:xfrm>
          <a:off x="2594809" y="126454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kon 7">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3555433828"/>
              </p:ext>
            </p:extLst>
          </p:nvPr>
        </p:nvGraphicFramePr>
        <p:xfrm>
          <a:off x="2594809" y="400920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18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308039444"/>
              </p:ext>
            </p:extLst>
          </p:nvPr>
        </p:nvGraphicFramePr>
        <p:xfrm>
          <a:off x="415637" y="335003"/>
          <a:ext cx="11471565" cy="6194608"/>
        </p:xfrm>
        <a:graphic>
          <a:graphicData uri="http://schemas.openxmlformats.org/drawingml/2006/table">
            <a:tbl>
              <a:tblPr firstRow="1">
                <a:tableStyleId>{5C22544A-7EE6-4342-B048-85BDC9FD1C3A}</a:tableStyleId>
              </a:tblPr>
              <a:tblGrid>
                <a:gridCol w="2294313">
                  <a:extLst>
                    <a:ext uri="{9D8B030D-6E8A-4147-A177-3AD203B41FA5}">
                      <a16:colId xmlns:a16="http://schemas.microsoft.com/office/drawing/2014/main" val="20000"/>
                    </a:ext>
                  </a:extLst>
                </a:gridCol>
                <a:gridCol w="2597455">
                  <a:extLst>
                    <a:ext uri="{9D8B030D-6E8A-4147-A177-3AD203B41FA5}">
                      <a16:colId xmlns:a16="http://schemas.microsoft.com/office/drawing/2014/main" val="20001"/>
                    </a:ext>
                  </a:extLst>
                </a:gridCol>
                <a:gridCol w="2597455">
                  <a:extLst>
                    <a:ext uri="{9D8B030D-6E8A-4147-A177-3AD203B41FA5}">
                      <a16:colId xmlns:a16="http://schemas.microsoft.com/office/drawing/2014/main" val="20002"/>
                    </a:ext>
                  </a:extLst>
                </a:gridCol>
                <a:gridCol w="1688029">
                  <a:extLst>
                    <a:ext uri="{9D8B030D-6E8A-4147-A177-3AD203B41FA5}">
                      <a16:colId xmlns:a16="http://schemas.microsoft.com/office/drawing/2014/main" val="20003"/>
                    </a:ext>
                  </a:extLst>
                </a:gridCol>
                <a:gridCol w="2294313">
                  <a:extLst>
                    <a:ext uri="{9D8B030D-6E8A-4147-A177-3AD203B41FA5}">
                      <a16:colId xmlns:a16="http://schemas.microsoft.com/office/drawing/2014/main" val="20004"/>
                    </a:ext>
                  </a:extLst>
                </a:gridCol>
              </a:tblGrid>
              <a:tr h="412282">
                <a:tc gridSpan="5">
                  <a:txBody>
                    <a:bodyPr/>
                    <a:lstStyle/>
                    <a:p>
                      <a:pPr algn="ctr" fontAlgn="b"/>
                      <a:r>
                        <a:rPr lang="sl-SI" sz="2000" b="1" i="0" u="none" strike="noStrike" dirty="0">
                          <a:solidFill>
                            <a:srgbClr val="002060"/>
                          </a:solidFill>
                          <a:effectLst/>
                          <a:latin typeface="Arial" panose="020B0604020202020204" pitchFamily="34" charset="0"/>
                          <a:cs typeface="Arial" panose="020B0604020202020204" pitchFamily="34" charset="0"/>
                        </a:rPr>
                        <a:t>ŠTEVILO NOVIH</a:t>
                      </a:r>
                      <a:r>
                        <a:rPr lang="sl-SI" sz="2000" b="1" i="0" u="none" strike="noStrike" baseline="0" dirty="0">
                          <a:solidFill>
                            <a:srgbClr val="002060"/>
                          </a:solidFill>
                          <a:effectLst/>
                          <a:latin typeface="Arial" panose="020B0604020202020204" pitchFamily="34" charset="0"/>
                          <a:cs typeface="Arial" panose="020B0604020202020204" pitchFamily="34" charset="0"/>
                        </a:rPr>
                        <a:t> DIJAKOV</a:t>
                      </a:r>
                      <a:r>
                        <a:rPr lang="sl-SI" sz="2000" b="1" i="0" u="none" strike="noStrike" dirty="0">
                          <a:solidFill>
                            <a:srgbClr val="002060"/>
                          </a:solidFill>
                          <a:effectLst/>
                          <a:latin typeface="Arial" panose="020B0604020202020204" pitchFamily="34" charset="0"/>
                          <a:cs typeface="Arial" panose="020B0604020202020204" pitchFamily="34" charset="0"/>
                        </a:rPr>
                        <a:t> </a:t>
                      </a:r>
                      <a:r>
                        <a:rPr lang="sl-SI" sz="2000" b="1" i="0" u="none" strike="noStrike" baseline="0" dirty="0">
                          <a:solidFill>
                            <a:srgbClr val="002060"/>
                          </a:solidFill>
                          <a:effectLst/>
                          <a:latin typeface="Arial" panose="020B0604020202020204" pitchFamily="34" charset="0"/>
                          <a:cs typeface="Arial" panose="020B0604020202020204" pitchFamily="34" charset="0"/>
                        </a:rPr>
                        <a:t>IN ŠTEVILO RAZPISANIH MEST ZA ŠOLSKO LETO 25/26</a:t>
                      </a:r>
                      <a:endParaRPr lang="sl-SI" sz="20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b">
                    <a:solidFill>
                      <a:schemeClr val="bg2"/>
                    </a:solidFill>
                  </a:tcPr>
                </a:tc>
                <a:tc hMerge="1">
                  <a:txBody>
                    <a:bodyPr/>
                    <a:lstStyle/>
                    <a:p>
                      <a:pPr algn="ctr" fontAlgn="b"/>
                      <a:endParaRPr lang="sl-SI" sz="1600" b="0" i="0" u="none" strike="noStrike" dirty="0">
                        <a:solidFill>
                          <a:schemeClr val="tx1"/>
                        </a:solidFill>
                        <a:effectLst/>
                        <a:latin typeface="Times New Roman"/>
                      </a:endParaRPr>
                    </a:p>
                  </a:txBody>
                  <a:tcPr marL="9525" marR="9525" marT="9525" marB="0" anchor="b"/>
                </a:tc>
                <a:tc hMerge="1">
                  <a:txBody>
                    <a:bodyPr/>
                    <a:lstStyle/>
                    <a:p>
                      <a:pPr algn="ctr"/>
                      <a:endParaRPr lang="sl-SI" sz="1600" dirty="0">
                        <a:solidFill>
                          <a:srgbClr val="CB05A1"/>
                        </a:solidFill>
                      </a:endParaRPr>
                    </a:p>
                  </a:txBody>
                  <a:tcPr marL="9525" marR="9525" marT="9525" marB="0" anchor="b"/>
                </a:tc>
                <a:tc hMerge="1">
                  <a:txBody>
                    <a:bodyPr/>
                    <a:lstStyle/>
                    <a:p>
                      <a:pPr algn="ctr" fontAlgn="b"/>
                      <a:endParaRPr lang="sl-SI" sz="1600" b="0" i="0" u="none" strike="noStrike" dirty="0">
                        <a:solidFill>
                          <a:srgbClr val="0070C0"/>
                        </a:solidFill>
                        <a:effectLst/>
                        <a:latin typeface="Times New Roman"/>
                      </a:endParaRPr>
                    </a:p>
                  </a:txBody>
                  <a:tcPr marL="9525" marR="9525" marT="9525" marB="0" anchor="b"/>
                </a:tc>
                <a:tc hMerge="1">
                  <a:txBody>
                    <a:bodyPr/>
                    <a:lstStyle/>
                    <a:p>
                      <a:pPr algn="ctr" fontAlgn="b"/>
                      <a:endParaRPr lang="sl-SI" sz="1600" b="0" i="0" u="none" strike="noStrike" dirty="0">
                        <a:solidFill>
                          <a:srgbClr val="0070C0"/>
                        </a:solidFill>
                        <a:effectLst/>
                        <a:latin typeface="Times New Roman"/>
                      </a:endParaRPr>
                    </a:p>
                  </a:txBody>
                  <a:tcPr marL="9525" marR="9525" marT="9525" marB="0" anchor="b"/>
                </a:tc>
                <a:extLst>
                  <a:ext uri="{0D108BD9-81ED-4DB2-BD59-A6C34878D82A}">
                    <a16:rowId xmlns:a16="http://schemas.microsoft.com/office/drawing/2014/main" val="10000"/>
                  </a:ext>
                </a:extLst>
              </a:tr>
              <a:tr h="383246">
                <a:tc>
                  <a:txBody>
                    <a:bodyPr/>
                    <a:lstStyle/>
                    <a:p>
                      <a:pPr algn="l" fontAlgn="b"/>
                      <a:r>
                        <a:rPr lang="sl-SI" sz="1600" b="1" u="none" strike="noStrike" dirty="0">
                          <a:solidFill>
                            <a:schemeClr val="tx1"/>
                          </a:solidFill>
                          <a:effectLst/>
                          <a:latin typeface="Arial" panose="020B0604020202020204" pitchFamily="34" charset="0"/>
                          <a:cs typeface="Arial" panose="020B0604020202020204" pitchFamily="34" charset="0"/>
                        </a:rPr>
                        <a:t>Regija</a:t>
                      </a:r>
                      <a:endParaRPr lang="sl-SI"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lnSpc>
                          <a:spcPct val="115000"/>
                        </a:lnSpc>
                        <a:spcAft>
                          <a:spcPts val="0"/>
                        </a:spcAft>
                      </a:pPr>
                      <a:r>
                        <a:rPr lang="sl-SI" sz="1600" b="1" kern="1200" dirty="0">
                          <a:solidFill>
                            <a:schemeClr val="tx1"/>
                          </a:solidFill>
                          <a:effectLst/>
                          <a:latin typeface="Arial" panose="020B0604020202020204" pitchFamily="34" charset="0"/>
                          <a:ea typeface="Times New Roman"/>
                          <a:cs typeface="Arial" panose="020B0604020202020204" pitchFamily="34" charset="0"/>
                        </a:rPr>
                        <a:t> Št. kandidatov 2024/25</a:t>
                      </a:r>
                      <a:endParaRPr lang="sl-SI" sz="1600" dirty="0">
                        <a:solidFill>
                          <a:schemeClr val="tx1"/>
                        </a:solidFill>
                        <a:effectLst/>
                        <a:latin typeface="Arial" panose="020B0604020202020204" pitchFamily="34" charset="0"/>
                        <a:ea typeface="Calibri"/>
                        <a:cs typeface="Arial" panose="020B0604020202020204" pitchFamily="34" charset="0"/>
                      </a:endParaRPr>
                    </a:p>
                  </a:txBody>
                  <a:tcPr marL="9525" marR="9525" marT="9525" marB="0" anchor="ctr"/>
                </a:tc>
                <a:tc>
                  <a:txBody>
                    <a:bodyPr/>
                    <a:lstStyle/>
                    <a:p>
                      <a:pPr algn="ctr" fontAlgn="b"/>
                      <a:r>
                        <a:rPr lang="sl-SI" sz="1600" b="1" i="0" u="none" strike="noStrike" kern="1200" dirty="0">
                          <a:solidFill>
                            <a:srgbClr val="FF0000"/>
                          </a:solidFill>
                          <a:effectLst/>
                          <a:latin typeface="Arial" panose="020B0604020202020204" pitchFamily="34" charset="0"/>
                          <a:ea typeface="+mn-ea"/>
                          <a:cs typeface="Arial" panose="020B0604020202020204" pitchFamily="34" charset="0"/>
                        </a:rPr>
                        <a:t>Št. kandidatov 2025/26</a:t>
                      </a:r>
                    </a:p>
                  </a:txBody>
                  <a:tcPr marL="9525" marR="9525" marT="9525" marB="0" anchor="ctr"/>
                </a:tc>
                <a:tc>
                  <a:txBody>
                    <a:bodyPr/>
                    <a:lstStyle/>
                    <a:p>
                      <a:pPr algn="ctr" fontAlgn="b"/>
                      <a:r>
                        <a:rPr lang="sl-SI" sz="1600" b="1" u="none" strike="noStrike" dirty="0">
                          <a:solidFill>
                            <a:srgbClr val="0070C0"/>
                          </a:solidFill>
                          <a:effectLst/>
                          <a:latin typeface="Arial" panose="020B0604020202020204" pitchFamily="34" charset="0"/>
                          <a:cs typeface="Arial" panose="020B0604020202020204" pitchFamily="34" charset="0"/>
                        </a:rPr>
                        <a:t>Razlika</a:t>
                      </a:r>
                      <a:endParaRPr lang="sl-SI" sz="1600" b="1" i="0"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sl-SI" sz="1600" b="1" u="none" strike="noStrike" dirty="0">
                          <a:solidFill>
                            <a:srgbClr val="0070C0"/>
                          </a:solidFill>
                          <a:effectLst/>
                          <a:latin typeface="Arial" panose="020B0604020202020204" pitchFamily="34" charset="0"/>
                          <a:cs typeface="Arial" panose="020B0604020202020204" pitchFamily="34" charset="0"/>
                        </a:rPr>
                        <a:t>ŠTEVILO MEST 25/26</a:t>
                      </a:r>
                      <a:endParaRPr lang="sl-SI" sz="1600" b="1" i="0"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409657">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Gorenjska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2.162</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2.297</a:t>
                      </a:r>
                    </a:p>
                  </a:txBody>
                  <a:tcPr marL="9525" marR="9525" marT="9525" marB="0" anchor="b"/>
                </a:tc>
                <a:tc>
                  <a:txBody>
                    <a:bodyPr/>
                    <a:lstStyle/>
                    <a:p>
                      <a:pPr algn="ctr" fontAlgn="b"/>
                      <a:r>
                        <a:rPr lang="sl-SI" sz="1600" b="1" i="0" u="none" strike="noStrike" kern="1200" dirty="0">
                          <a:solidFill>
                            <a:srgbClr val="7030A0"/>
                          </a:solidFill>
                          <a:effectLst/>
                          <a:latin typeface="Arial" panose="020B0604020202020204" pitchFamily="34" charset="0"/>
                          <a:ea typeface="+mn-ea"/>
                          <a:cs typeface="Arial" panose="020B0604020202020204" pitchFamily="34" charset="0"/>
                        </a:rPr>
                        <a:t>+135</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2.762</a:t>
                      </a:r>
                    </a:p>
                  </a:txBody>
                  <a:tcPr marL="9525" marR="9525" marT="9525" marB="0" anchor="b"/>
                </a:tc>
                <a:extLst>
                  <a:ext uri="{0D108BD9-81ED-4DB2-BD59-A6C34878D82A}">
                    <a16:rowId xmlns:a16="http://schemas.microsoft.com/office/drawing/2014/main" val="10002"/>
                  </a:ext>
                </a:extLst>
              </a:tr>
              <a:tr h="409657">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Goriška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1.240</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1.261</a:t>
                      </a:r>
                    </a:p>
                  </a:txBody>
                  <a:tcPr marL="9525" marR="9525" marT="9525" marB="0" anchor="b"/>
                </a:tc>
                <a:tc>
                  <a:txBody>
                    <a:bodyPr/>
                    <a:lstStyle/>
                    <a:p>
                      <a:pPr algn="ctr" fontAlgn="b"/>
                      <a:r>
                        <a:rPr lang="sl-SI" sz="1600" b="1" i="0" u="none" strike="noStrike" kern="1200" dirty="0">
                          <a:solidFill>
                            <a:srgbClr val="7030A0"/>
                          </a:solidFill>
                          <a:effectLst/>
                          <a:latin typeface="Arial" panose="020B0604020202020204" pitchFamily="34" charset="0"/>
                          <a:ea typeface="+mn-ea"/>
                          <a:cs typeface="Arial" panose="020B0604020202020204" pitchFamily="34" charset="0"/>
                        </a:rPr>
                        <a:t>+21</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1.480</a:t>
                      </a:r>
                    </a:p>
                  </a:txBody>
                  <a:tcPr marL="9525" marR="9525" marT="9525" marB="0" anchor="b"/>
                </a:tc>
                <a:extLst>
                  <a:ext uri="{0D108BD9-81ED-4DB2-BD59-A6C34878D82A}">
                    <a16:rowId xmlns:a16="http://schemas.microsoft.com/office/drawing/2014/main" val="10003"/>
                  </a:ext>
                </a:extLst>
              </a:tr>
              <a:tr h="467434">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Jugovzhodna Slovenija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1.390</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1.601</a:t>
                      </a:r>
                    </a:p>
                  </a:txBody>
                  <a:tcPr marL="9525" marR="9525" marT="9525" marB="0" anchor="b"/>
                </a:tc>
                <a:tc>
                  <a:txBody>
                    <a:bodyPr/>
                    <a:lstStyle/>
                    <a:p>
                      <a:pPr algn="ctr" fontAlgn="b"/>
                      <a:r>
                        <a:rPr lang="sl-SI" sz="1600" b="1" i="0" u="none" strike="noStrike" kern="1200" dirty="0">
                          <a:solidFill>
                            <a:srgbClr val="7030A0"/>
                          </a:solidFill>
                          <a:effectLst/>
                          <a:latin typeface="Arial" panose="020B0604020202020204" pitchFamily="34" charset="0"/>
                          <a:ea typeface="+mn-ea"/>
                          <a:cs typeface="Arial" panose="020B0604020202020204" pitchFamily="34" charset="0"/>
                        </a:rPr>
                        <a:t>+211</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2.282</a:t>
                      </a:r>
                    </a:p>
                  </a:txBody>
                  <a:tcPr marL="9525" marR="9525" marT="9525" marB="0" anchor="b"/>
                </a:tc>
                <a:extLst>
                  <a:ext uri="{0D108BD9-81ED-4DB2-BD59-A6C34878D82A}">
                    <a16:rowId xmlns:a16="http://schemas.microsoft.com/office/drawing/2014/main" val="10004"/>
                  </a:ext>
                </a:extLst>
              </a:tr>
              <a:tr h="409657">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Koroška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732</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682</a:t>
                      </a:r>
                    </a:p>
                  </a:txBody>
                  <a:tcPr marL="9525" marR="9525" marT="9525" marB="0" anchor="b"/>
                </a:tc>
                <a:tc>
                  <a:txBody>
                    <a:bodyPr/>
                    <a:lstStyle/>
                    <a:p>
                      <a:pPr marL="0" algn="ctr" defTabSz="914400" rtl="0" eaLnBrk="1" fontAlgn="b" latinLnBrk="0" hangingPunct="1"/>
                      <a:r>
                        <a:rPr lang="sl-SI" sz="1600" b="1" i="0" u="none" strike="noStrike" kern="1200" dirty="0">
                          <a:solidFill>
                            <a:srgbClr val="0070C0"/>
                          </a:solidFill>
                          <a:effectLst/>
                          <a:latin typeface="Arial" panose="020B0604020202020204" pitchFamily="34" charset="0"/>
                          <a:ea typeface="+mn-ea"/>
                          <a:cs typeface="Arial" panose="020B0604020202020204" pitchFamily="34" charset="0"/>
                        </a:rPr>
                        <a:t>-50</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838</a:t>
                      </a:r>
                    </a:p>
                  </a:txBody>
                  <a:tcPr marL="9525" marR="9525" marT="9525" marB="0" anchor="b"/>
                </a:tc>
                <a:extLst>
                  <a:ext uri="{0D108BD9-81ED-4DB2-BD59-A6C34878D82A}">
                    <a16:rowId xmlns:a16="http://schemas.microsoft.com/office/drawing/2014/main" val="10005"/>
                  </a:ext>
                </a:extLst>
              </a:tr>
              <a:tr h="409657">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Primorsko</a:t>
                      </a:r>
                      <a:r>
                        <a:rPr lang="sl-SI" sz="1600" b="0" u="none" strike="noStrike" baseline="0" dirty="0">
                          <a:solidFill>
                            <a:schemeClr val="tx1"/>
                          </a:solidFill>
                          <a:effectLst/>
                          <a:latin typeface="Arial" panose="020B0604020202020204" pitchFamily="34" charset="0"/>
                          <a:cs typeface="Arial" panose="020B0604020202020204" pitchFamily="34" charset="0"/>
                        </a:rPr>
                        <a:t> - notranjska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548</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549</a:t>
                      </a:r>
                    </a:p>
                  </a:txBody>
                  <a:tcPr marL="9525" marR="9525" marT="9525" marB="0" anchor="b"/>
                </a:tc>
                <a:tc>
                  <a:txBody>
                    <a:bodyPr/>
                    <a:lstStyle/>
                    <a:p>
                      <a:pPr algn="ctr" fontAlgn="b"/>
                      <a:r>
                        <a:rPr lang="sl-SI" sz="1600" b="1" i="0" u="none" strike="noStrike" kern="1200" dirty="0">
                          <a:solidFill>
                            <a:srgbClr val="7030A0"/>
                          </a:solidFill>
                          <a:effectLst/>
                          <a:latin typeface="Arial" panose="020B0604020202020204" pitchFamily="34" charset="0"/>
                          <a:ea typeface="+mn-ea"/>
                          <a:cs typeface="Arial" panose="020B0604020202020204" pitchFamily="34" charset="0"/>
                        </a:rPr>
                        <a:t>+1</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398</a:t>
                      </a:r>
                    </a:p>
                  </a:txBody>
                  <a:tcPr marL="9525" marR="9525" marT="9525" marB="0" anchor="b"/>
                </a:tc>
                <a:extLst>
                  <a:ext uri="{0D108BD9-81ED-4DB2-BD59-A6C34878D82A}">
                    <a16:rowId xmlns:a16="http://schemas.microsoft.com/office/drawing/2014/main" val="10006"/>
                  </a:ext>
                </a:extLst>
              </a:tr>
              <a:tr h="409657">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Obalno-Kraška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1.121</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1.168</a:t>
                      </a:r>
                    </a:p>
                  </a:txBody>
                  <a:tcPr marL="9525" marR="9525" marT="9525" marB="0" anchor="b"/>
                </a:tc>
                <a:tc>
                  <a:txBody>
                    <a:bodyPr/>
                    <a:lstStyle/>
                    <a:p>
                      <a:pPr algn="ctr" fontAlgn="b"/>
                      <a:r>
                        <a:rPr lang="sl-SI" sz="1600" b="1" i="0" u="none" strike="noStrike" kern="1200" dirty="0">
                          <a:solidFill>
                            <a:srgbClr val="7030A0"/>
                          </a:solidFill>
                          <a:effectLst/>
                          <a:latin typeface="Arial" panose="020B0604020202020204" pitchFamily="34" charset="0"/>
                          <a:ea typeface="+mn-ea"/>
                          <a:cs typeface="Arial" panose="020B0604020202020204" pitchFamily="34" charset="0"/>
                        </a:rPr>
                        <a:t>+47</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1.238</a:t>
                      </a:r>
                    </a:p>
                  </a:txBody>
                  <a:tcPr marL="9525" marR="9525" marT="9525" marB="0" anchor="b"/>
                </a:tc>
                <a:extLst>
                  <a:ext uri="{0D108BD9-81ED-4DB2-BD59-A6C34878D82A}">
                    <a16:rowId xmlns:a16="http://schemas.microsoft.com/office/drawing/2014/main" val="10007"/>
                  </a:ext>
                </a:extLst>
              </a:tr>
              <a:tr h="409657">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Osrednjeslovenska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6.016</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6.205</a:t>
                      </a:r>
                    </a:p>
                  </a:txBody>
                  <a:tcPr marL="9525" marR="9525" marT="9525" marB="0" anchor="b"/>
                </a:tc>
                <a:tc>
                  <a:txBody>
                    <a:bodyPr/>
                    <a:lstStyle/>
                    <a:p>
                      <a:pPr algn="ctr" fontAlgn="b"/>
                      <a:r>
                        <a:rPr lang="sl-SI" sz="1600" b="1" i="0" u="none" strike="noStrike" kern="1200" dirty="0">
                          <a:solidFill>
                            <a:srgbClr val="7030A0"/>
                          </a:solidFill>
                          <a:effectLst/>
                          <a:latin typeface="Arial" panose="020B0604020202020204" pitchFamily="34" charset="0"/>
                          <a:ea typeface="+mn-ea"/>
                          <a:cs typeface="Arial" panose="020B0604020202020204" pitchFamily="34" charset="0"/>
                        </a:rPr>
                        <a:t>+189</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6.920</a:t>
                      </a:r>
                    </a:p>
                  </a:txBody>
                  <a:tcPr marL="9525" marR="9525" marT="9525" marB="0" anchor="b"/>
                </a:tc>
                <a:extLst>
                  <a:ext uri="{0D108BD9-81ED-4DB2-BD59-A6C34878D82A}">
                    <a16:rowId xmlns:a16="http://schemas.microsoft.com/office/drawing/2014/main" val="10008"/>
                  </a:ext>
                </a:extLst>
              </a:tr>
              <a:tr h="409657">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Podravska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3.144</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3.137</a:t>
                      </a:r>
                    </a:p>
                  </a:txBody>
                  <a:tcPr marL="9525" marR="9525" marT="9525" marB="0" anchor="b"/>
                </a:tc>
                <a:tc>
                  <a:txBody>
                    <a:bodyPr/>
                    <a:lstStyle/>
                    <a:p>
                      <a:pPr algn="ctr" fontAlgn="b"/>
                      <a:r>
                        <a:rPr lang="sl-SI" sz="1600" b="1" i="0" u="none" strike="noStrike" kern="1200" dirty="0">
                          <a:solidFill>
                            <a:srgbClr val="0070C0"/>
                          </a:solidFill>
                          <a:effectLst/>
                          <a:latin typeface="Arial" panose="020B0604020202020204" pitchFamily="34" charset="0"/>
                          <a:ea typeface="+mn-ea"/>
                          <a:cs typeface="Arial" panose="020B0604020202020204" pitchFamily="34" charset="0"/>
                        </a:rPr>
                        <a:t>-7</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4.278</a:t>
                      </a:r>
                    </a:p>
                  </a:txBody>
                  <a:tcPr marL="9525" marR="9525" marT="9525" marB="0" anchor="b"/>
                </a:tc>
                <a:extLst>
                  <a:ext uri="{0D108BD9-81ED-4DB2-BD59-A6C34878D82A}">
                    <a16:rowId xmlns:a16="http://schemas.microsoft.com/office/drawing/2014/main" val="10009"/>
                  </a:ext>
                </a:extLst>
              </a:tr>
              <a:tr h="425419">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Pomurska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1.076</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1.037</a:t>
                      </a:r>
                    </a:p>
                  </a:txBody>
                  <a:tcPr marL="9525" marR="9525" marT="9525" marB="0" anchor="b"/>
                </a:tc>
                <a:tc>
                  <a:txBody>
                    <a:bodyPr/>
                    <a:lstStyle/>
                    <a:p>
                      <a:pPr marL="0" algn="ctr" defTabSz="914400" rtl="0" eaLnBrk="1" fontAlgn="b" latinLnBrk="0" hangingPunct="1"/>
                      <a:r>
                        <a:rPr lang="sl-SI" sz="1600" b="1" i="0" u="none" strike="noStrike" kern="1200" dirty="0">
                          <a:solidFill>
                            <a:srgbClr val="0070C0"/>
                          </a:solidFill>
                          <a:effectLst/>
                          <a:latin typeface="Arial" panose="020B0604020202020204" pitchFamily="34" charset="0"/>
                          <a:ea typeface="+mn-ea"/>
                          <a:cs typeface="Arial" panose="020B0604020202020204" pitchFamily="34" charset="0"/>
                        </a:rPr>
                        <a:t>-39</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1.334</a:t>
                      </a:r>
                    </a:p>
                  </a:txBody>
                  <a:tcPr marL="9525" marR="9525" marT="9525" marB="0" anchor="b"/>
                </a:tc>
                <a:extLst>
                  <a:ext uri="{0D108BD9-81ED-4DB2-BD59-A6C34878D82A}">
                    <a16:rowId xmlns:a16="http://schemas.microsoft.com/office/drawing/2014/main" val="10010"/>
                  </a:ext>
                </a:extLst>
              </a:tr>
              <a:tr h="409657">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Savinjska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2.630</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2.694</a:t>
                      </a:r>
                    </a:p>
                  </a:txBody>
                  <a:tcPr marL="9525" marR="9525" marT="9525" marB="0" anchor="b"/>
                </a:tc>
                <a:tc>
                  <a:txBody>
                    <a:bodyPr/>
                    <a:lstStyle/>
                    <a:p>
                      <a:pPr algn="ctr" fontAlgn="b"/>
                      <a:r>
                        <a:rPr lang="sl-SI" sz="1600" b="1" i="0" u="none" strike="noStrike" kern="1200" dirty="0">
                          <a:solidFill>
                            <a:srgbClr val="7030A0"/>
                          </a:solidFill>
                          <a:effectLst/>
                          <a:latin typeface="Arial" panose="020B0604020202020204" pitchFamily="34" charset="0"/>
                          <a:ea typeface="+mn-ea"/>
                          <a:cs typeface="Arial" panose="020B0604020202020204" pitchFamily="34" charset="0"/>
                        </a:rPr>
                        <a:t>+64</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3.356</a:t>
                      </a:r>
                    </a:p>
                  </a:txBody>
                  <a:tcPr marL="9525" marR="9525" marT="9525" marB="0" anchor="b"/>
                </a:tc>
                <a:extLst>
                  <a:ext uri="{0D108BD9-81ED-4DB2-BD59-A6C34878D82A}">
                    <a16:rowId xmlns:a16="http://schemas.microsoft.com/office/drawing/2014/main" val="10011"/>
                  </a:ext>
                </a:extLst>
              </a:tr>
              <a:tr h="409657">
                <a:tc>
                  <a:txBody>
                    <a:bodyPr/>
                    <a:lstStyle/>
                    <a:p>
                      <a:pPr algn="l" fontAlgn="b"/>
                      <a:r>
                        <a:rPr lang="sl-SI" sz="1600" b="0" u="none" strike="noStrike" dirty="0">
                          <a:solidFill>
                            <a:schemeClr val="tx1"/>
                          </a:solidFill>
                          <a:effectLst/>
                          <a:latin typeface="Arial" panose="020B0604020202020204" pitchFamily="34" charset="0"/>
                          <a:cs typeface="Arial" panose="020B0604020202020204" pitchFamily="34" charset="0"/>
                        </a:rPr>
                        <a:t>Posavska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690</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793</a:t>
                      </a:r>
                    </a:p>
                  </a:txBody>
                  <a:tcPr marL="9525" marR="9525" marT="9525" marB="0" anchor="b"/>
                </a:tc>
                <a:tc>
                  <a:txBody>
                    <a:bodyPr/>
                    <a:lstStyle/>
                    <a:p>
                      <a:pPr marL="0" algn="ctr" defTabSz="914400" rtl="0" eaLnBrk="1" fontAlgn="b" latinLnBrk="0" hangingPunct="1"/>
                      <a:r>
                        <a:rPr lang="sl-SI" sz="1600" b="1" i="0" u="none" strike="noStrike" kern="1200" dirty="0">
                          <a:solidFill>
                            <a:srgbClr val="7030A0"/>
                          </a:solidFill>
                          <a:effectLst/>
                          <a:latin typeface="Arial" panose="020B0604020202020204" pitchFamily="34" charset="0"/>
                          <a:ea typeface="+mn-ea"/>
                          <a:cs typeface="Arial" panose="020B0604020202020204" pitchFamily="34" charset="0"/>
                        </a:rPr>
                        <a:t>+103</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552</a:t>
                      </a:r>
                    </a:p>
                  </a:txBody>
                  <a:tcPr marL="9525" marR="9525" marT="9525" marB="0" anchor="b"/>
                </a:tc>
                <a:extLst>
                  <a:ext uri="{0D108BD9-81ED-4DB2-BD59-A6C34878D82A}">
                    <a16:rowId xmlns:a16="http://schemas.microsoft.com/office/drawing/2014/main" val="10012"/>
                  </a:ext>
                </a:extLst>
              </a:tr>
              <a:tr h="409657">
                <a:tc>
                  <a:txBody>
                    <a:bodyPr/>
                    <a:lstStyle/>
                    <a:p>
                      <a:pPr algn="l" fontAlgn="b"/>
                      <a:r>
                        <a:rPr lang="sl-SI" sz="1600" u="none" strike="noStrike" dirty="0">
                          <a:solidFill>
                            <a:schemeClr val="tx1"/>
                          </a:solidFill>
                          <a:effectLst/>
                          <a:latin typeface="Arial" panose="020B0604020202020204" pitchFamily="34" charset="0"/>
                          <a:cs typeface="Arial" panose="020B0604020202020204" pitchFamily="34" charset="0"/>
                        </a:rPr>
                        <a:t>Zasavska</a:t>
                      </a:r>
                      <a:endParaRPr lang="sl-SI"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sl-SI" sz="1600" b="0" i="0" u="none" strike="noStrike" dirty="0">
                          <a:solidFill>
                            <a:schemeClr val="tx1"/>
                          </a:solidFill>
                          <a:effectLst/>
                          <a:latin typeface="Arial" panose="020B0604020202020204" pitchFamily="34" charset="0"/>
                          <a:cs typeface="Arial" panose="020B0604020202020204" pitchFamily="34" charset="0"/>
                        </a:rPr>
                        <a:t>556</a:t>
                      </a:r>
                    </a:p>
                  </a:txBody>
                  <a:tcPr marL="9525" marR="9525" marT="9525" marB="0" anchor="b"/>
                </a:tc>
                <a:tc>
                  <a:txBody>
                    <a:bodyPr/>
                    <a:lstStyle/>
                    <a:p>
                      <a:pPr algn="ctr" fontAlgn="b"/>
                      <a:r>
                        <a:rPr lang="sl-SI" sz="1600" b="0" i="0" u="none" strike="noStrike" kern="1200" dirty="0">
                          <a:solidFill>
                            <a:srgbClr val="FF0000"/>
                          </a:solidFill>
                          <a:effectLst/>
                          <a:latin typeface="Arial" panose="020B0604020202020204" pitchFamily="34" charset="0"/>
                          <a:ea typeface="+mn-ea"/>
                          <a:cs typeface="Arial" panose="020B0604020202020204" pitchFamily="34" charset="0"/>
                        </a:rPr>
                        <a:t>562</a:t>
                      </a:r>
                    </a:p>
                  </a:txBody>
                  <a:tcPr marL="9525" marR="9525" marT="9525" marB="0" anchor="b"/>
                </a:tc>
                <a:tc>
                  <a:txBody>
                    <a:bodyPr/>
                    <a:lstStyle/>
                    <a:p>
                      <a:pPr algn="ctr" fontAlgn="b"/>
                      <a:r>
                        <a:rPr lang="sl-SI" sz="1600" b="1" i="0" u="none" strike="noStrike" kern="1200" dirty="0">
                          <a:solidFill>
                            <a:srgbClr val="7030A0"/>
                          </a:solidFill>
                          <a:effectLst/>
                          <a:latin typeface="Arial" panose="020B0604020202020204" pitchFamily="34" charset="0"/>
                          <a:ea typeface="+mn-ea"/>
                          <a:cs typeface="Arial" panose="020B0604020202020204" pitchFamily="34" charset="0"/>
                        </a:rPr>
                        <a:t>+6</a:t>
                      </a:r>
                    </a:p>
                  </a:txBody>
                  <a:tcPr marL="9525" marR="9525" marT="9525" marB="0" anchor="b"/>
                </a:tc>
                <a:tc>
                  <a:txBody>
                    <a:bodyPr/>
                    <a:lstStyle/>
                    <a:p>
                      <a:pPr algn="ctr" fontAlgn="b"/>
                      <a:r>
                        <a:rPr lang="sl-SI" sz="1600" b="1" i="0" u="none" strike="noStrike" dirty="0">
                          <a:solidFill>
                            <a:srgbClr val="0070C0"/>
                          </a:solidFill>
                          <a:effectLst/>
                          <a:latin typeface="Arial" panose="020B0604020202020204" pitchFamily="34" charset="0"/>
                          <a:cs typeface="Arial" panose="020B0604020202020204" pitchFamily="34" charset="0"/>
                        </a:rPr>
                        <a:t>570</a:t>
                      </a:r>
                    </a:p>
                  </a:txBody>
                  <a:tcPr marL="9525" marR="9525" marT="9525" marB="0" anchor="b"/>
                </a:tc>
                <a:extLst>
                  <a:ext uri="{0D108BD9-81ED-4DB2-BD59-A6C34878D82A}">
                    <a16:rowId xmlns:a16="http://schemas.microsoft.com/office/drawing/2014/main" val="10013"/>
                  </a:ext>
                </a:extLst>
              </a:tr>
              <a:tr h="409657">
                <a:tc>
                  <a:txBody>
                    <a:bodyPr/>
                    <a:lstStyle/>
                    <a:p>
                      <a:pPr algn="l" fontAlgn="b"/>
                      <a:r>
                        <a:rPr lang="sl-SI" sz="1600" b="1" u="none" strike="noStrike" dirty="0">
                          <a:solidFill>
                            <a:srgbClr val="FF0000"/>
                          </a:solidFill>
                          <a:effectLst/>
                          <a:latin typeface="Arial" panose="020B0604020202020204" pitchFamily="34" charset="0"/>
                          <a:cs typeface="Arial" panose="020B0604020202020204" pitchFamily="34" charset="0"/>
                        </a:rPr>
                        <a:t>SKUPAJ</a:t>
                      </a:r>
                      <a:endParaRPr lang="sl-SI" sz="16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solidFill>
                      <a:schemeClr val="bg2"/>
                    </a:solidFill>
                  </a:tcPr>
                </a:tc>
                <a:tc>
                  <a:txBody>
                    <a:bodyPr/>
                    <a:lstStyle/>
                    <a:p>
                      <a:pPr algn="ctr" fontAlgn="b"/>
                      <a:r>
                        <a:rPr lang="sl-SI" sz="1600" b="1" u="none" strike="noStrike" dirty="0">
                          <a:solidFill>
                            <a:schemeClr val="tx1"/>
                          </a:solidFill>
                          <a:effectLst/>
                          <a:latin typeface="Arial" panose="020B0604020202020204" pitchFamily="34" charset="0"/>
                          <a:cs typeface="Arial" panose="020B0604020202020204" pitchFamily="34" charset="0"/>
                        </a:rPr>
                        <a:t>21.305</a:t>
                      </a:r>
                      <a:endParaRPr lang="sl-SI"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2"/>
                    </a:solidFill>
                  </a:tcPr>
                </a:tc>
                <a:tc>
                  <a:txBody>
                    <a:bodyPr/>
                    <a:lstStyle/>
                    <a:p>
                      <a:pPr marL="0" algn="ctr" defTabSz="914400" rtl="0" eaLnBrk="1" fontAlgn="b" latinLnBrk="0" hangingPunct="1"/>
                      <a:r>
                        <a:rPr lang="sl-SI" sz="1600" b="1" i="0" u="none" strike="noStrike" kern="1200" dirty="0">
                          <a:solidFill>
                            <a:srgbClr val="FF0000"/>
                          </a:solidFill>
                          <a:effectLst/>
                          <a:latin typeface="Arial" panose="020B0604020202020204" pitchFamily="34" charset="0"/>
                          <a:ea typeface="+mn-ea"/>
                          <a:cs typeface="Arial" panose="020B0604020202020204" pitchFamily="34" charset="0"/>
                        </a:rPr>
                        <a:t>21.986</a:t>
                      </a:r>
                    </a:p>
                  </a:txBody>
                  <a:tcPr marL="9525" marR="9525" marT="9525" marB="0" anchor="b">
                    <a:solidFill>
                      <a:schemeClr val="bg2"/>
                    </a:solidFill>
                  </a:tcPr>
                </a:tc>
                <a:tc>
                  <a:txBody>
                    <a:bodyPr/>
                    <a:lstStyle/>
                    <a:p>
                      <a:pPr algn="ctr" fontAlgn="b"/>
                      <a:r>
                        <a:rPr lang="sl-SI" sz="1600" b="1" i="0" u="none" strike="noStrike" dirty="0">
                          <a:solidFill>
                            <a:srgbClr val="FF0000"/>
                          </a:solidFill>
                          <a:effectLst/>
                          <a:latin typeface="Arial" panose="020B0604020202020204" pitchFamily="34" charset="0"/>
                          <a:cs typeface="Arial" panose="020B0604020202020204" pitchFamily="34" charset="0"/>
                        </a:rPr>
                        <a:t>+681</a:t>
                      </a:r>
                    </a:p>
                  </a:txBody>
                  <a:tcPr marL="9525" marR="9525" marT="9525" marB="0" anchor="b">
                    <a:solidFill>
                      <a:schemeClr val="bg2"/>
                    </a:solidFill>
                  </a:tcPr>
                </a:tc>
                <a:tc>
                  <a:txBody>
                    <a:bodyPr/>
                    <a:lstStyle/>
                    <a:p>
                      <a:pPr algn="ctr" fontAlgn="b"/>
                      <a:r>
                        <a:rPr lang="sl-SI" sz="1600" b="1" u="none" strike="noStrike" baseline="0" dirty="0">
                          <a:solidFill>
                            <a:srgbClr val="FF0000"/>
                          </a:solidFill>
                          <a:effectLst/>
                          <a:latin typeface="Arial" panose="020B0604020202020204" pitchFamily="34" charset="0"/>
                          <a:cs typeface="Arial" panose="020B0604020202020204" pitchFamily="34" charset="0"/>
                        </a:rPr>
                        <a:t>26.008 </a:t>
                      </a:r>
                      <a:r>
                        <a:rPr lang="sl-SI" sz="1200" b="0" u="none" strike="noStrike" baseline="0" dirty="0">
                          <a:solidFill>
                            <a:srgbClr val="FF0000"/>
                          </a:solidFill>
                          <a:effectLst/>
                          <a:latin typeface="Arial" panose="020B0604020202020204" pitchFamily="34" charset="0"/>
                          <a:cs typeface="Arial" panose="020B0604020202020204" pitchFamily="34" charset="0"/>
                        </a:rPr>
                        <a:t>(lani 26.066)</a:t>
                      </a:r>
                      <a:endParaRPr lang="sl-SI"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solidFill>
                      <a:schemeClr val="bg2"/>
                    </a:solidFill>
                  </a:tcPr>
                </a:tc>
                <a:extLst>
                  <a:ext uri="{0D108BD9-81ED-4DB2-BD59-A6C34878D82A}">
                    <a16:rowId xmlns:a16="http://schemas.microsoft.com/office/drawing/2014/main" val="10014"/>
                  </a:ext>
                </a:extLst>
              </a:tr>
            </a:tbl>
          </a:graphicData>
        </a:graphic>
      </p:graphicFrame>
      <p:sp>
        <p:nvSpPr>
          <p:cNvPr id="5" name="Elipsa 4"/>
          <p:cNvSpPr/>
          <p:nvPr/>
        </p:nvSpPr>
        <p:spPr>
          <a:xfrm>
            <a:off x="122844" y="1150618"/>
            <a:ext cx="11846560" cy="5311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77567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80032" y="350416"/>
            <a:ext cx="9547224" cy="1422400"/>
          </a:xfrm>
        </p:spPr>
        <p:txBody>
          <a:bodyPr>
            <a:normAutofit/>
          </a:bodyPr>
          <a:lstStyle/>
          <a:p>
            <a:pPr algn="ctr" eaLnBrk="1" hangingPunct="1"/>
            <a:r>
              <a:rPr lang="sl-SI" dirty="0">
                <a:solidFill>
                  <a:srgbClr val="002060"/>
                </a:solidFill>
              </a:rPr>
              <a:t>Stopnja brezposelnosti mladih, 15-24 let, v državah članicah EU-27, 2. četrtletje 2024 </a:t>
            </a:r>
            <a:br>
              <a:rPr lang="sl-SI" dirty="0">
                <a:solidFill>
                  <a:srgbClr val="002060"/>
                </a:solidFill>
              </a:rPr>
            </a:br>
            <a:r>
              <a:rPr lang="sl-SI" sz="1200" dirty="0"/>
              <a:t>(vir: LFS, Eurostat)</a:t>
            </a:r>
            <a:endParaRPr lang="en-US" sz="1200" dirty="0"/>
          </a:p>
        </p:txBody>
      </p:sp>
      <p:graphicFrame>
        <p:nvGraphicFramePr>
          <p:cNvPr id="4" name="Grafikon 3">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23708521"/>
              </p:ext>
            </p:extLst>
          </p:nvPr>
        </p:nvGraphicFramePr>
        <p:xfrm>
          <a:off x="107503" y="1772816"/>
          <a:ext cx="11916430" cy="4952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473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slov 1"/>
          <p:cNvSpPr>
            <a:spLocks noGrp="1"/>
          </p:cNvSpPr>
          <p:nvPr>
            <p:ph type="title"/>
          </p:nvPr>
        </p:nvSpPr>
        <p:spPr>
          <a:xfrm>
            <a:off x="1113046" y="749320"/>
            <a:ext cx="10027920" cy="1143000"/>
          </a:xfrm>
        </p:spPr>
        <p:txBody>
          <a:bodyPr>
            <a:noAutofit/>
          </a:bodyPr>
          <a:lstStyle/>
          <a:p>
            <a:pPr algn="ctr"/>
            <a:r>
              <a:rPr lang="sl-SI" altLang="sl-SI" dirty="0">
                <a:solidFill>
                  <a:srgbClr val="002060"/>
                </a:solidFill>
              </a:rPr>
              <a:t>Kako do odločitve, </a:t>
            </a:r>
            <a:br>
              <a:rPr lang="sl-SI" altLang="sl-SI" dirty="0">
                <a:solidFill>
                  <a:srgbClr val="002060"/>
                </a:solidFill>
              </a:rPr>
            </a:br>
            <a:r>
              <a:rPr lang="sl-SI" altLang="sl-SI" dirty="0">
                <a:solidFill>
                  <a:srgbClr val="002060"/>
                </a:solidFill>
              </a:rPr>
              <a:t>ki bo najboljša?</a:t>
            </a:r>
          </a:p>
        </p:txBody>
      </p:sp>
      <p:sp>
        <p:nvSpPr>
          <p:cNvPr id="3" name="Ograda vsebine 2"/>
          <p:cNvSpPr>
            <a:spLocks noGrp="1"/>
          </p:cNvSpPr>
          <p:nvPr>
            <p:ph idx="1"/>
          </p:nvPr>
        </p:nvSpPr>
        <p:spPr>
          <a:xfrm>
            <a:off x="779780" y="2113200"/>
            <a:ext cx="10027920" cy="3579849"/>
          </a:xfrm>
        </p:spPr>
        <p:txBody>
          <a:bodyPr>
            <a:normAutofit/>
          </a:bodyPr>
          <a:lstStyle/>
          <a:p>
            <a:pPr marL="414772" indent="-414772" eaLnBrk="1">
              <a:buFont typeface="Arial" pitchFamily="34" charset="0"/>
              <a:buChar char="•"/>
              <a:defRPr/>
            </a:pPr>
            <a:r>
              <a:rPr lang="sl-SI" sz="2400" dirty="0"/>
              <a:t>Pomoč pri pridobivanju različnih informacij iz različnih virov, </a:t>
            </a:r>
          </a:p>
          <a:p>
            <a:pPr marL="414772" indent="-414772" eaLnBrk="1">
              <a:buFont typeface="Arial" pitchFamily="34" charset="0"/>
              <a:buChar char="•"/>
              <a:defRPr/>
            </a:pPr>
            <a:r>
              <a:rPr lang="sl-SI" sz="2400" dirty="0"/>
              <a:t>Dovoljenje in zaupanje, da se devetošolec sam odloči in izbere, po kateri poti bo nadaljeval šolanje,</a:t>
            </a:r>
          </a:p>
          <a:p>
            <a:pPr marL="414772" indent="-414772" eaLnBrk="1">
              <a:buFont typeface="Arial" pitchFamily="34" charset="0"/>
              <a:buChar char="•"/>
              <a:defRPr/>
            </a:pPr>
            <a:r>
              <a:rPr lang="sl-SI" altLang="sl-SI" sz="2400" dirty="0"/>
              <a:t>izbira programa, </a:t>
            </a:r>
            <a:r>
              <a:rPr lang="sl-SI" altLang="sl-SI" sz="2400" u="sng" dirty="0"/>
              <a:t>ki ga zmore </a:t>
            </a:r>
            <a:r>
              <a:rPr lang="sl-SI" altLang="sl-SI" sz="2400" dirty="0"/>
              <a:t>in </a:t>
            </a:r>
            <a:r>
              <a:rPr lang="sl-SI" altLang="sl-SI" sz="2400" u="sng" dirty="0"/>
              <a:t>ki ga zanima</a:t>
            </a:r>
            <a:r>
              <a:rPr lang="sl-SI" altLang="sl-SI" sz="2400" dirty="0"/>
              <a:t>.</a:t>
            </a:r>
          </a:p>
          <a:p>
            <a:pPr marL="0" indent="0" eaLnBrk="1">
              <a:defRPr/>
            </a:pPr>
            <a:endParaRPr lang="sl-SI" sz="1814" dirty="0"/>
          </a:p>
          <a:p>
            <a:pPr>
              <a:defRPr/>
            </a:pPr>
            <a:endParaRPr lang="sl-SI" dirty="0"/>
          </a:p>
        </p:txBody>
      </p:sp>
      <p:pic>
        <p:nvPicPr>
          <p:cNvPr id="4096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8835" y="4219050"/>
            <a:ext cx="3266263" cy="196004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5958" y="4219050"/>
            <a:ext cx="3462123" cy="19830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386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801258" y="1668416"/>
            <a:ext cx="6466114" cy="3415937"/>
          </a:xfrm>
        </p:spPr>
        <p:txBody>
          <a:bodyPr>
            <a:noAutofit/>
          </a:bodyPr>
          <a:lstStyle/>
          <a:p>
            <a:pPr algn="ctr"/>
            <a:r>
              <a:rPr lang="sl-SI" sz="3600" dirty="0"/>
              <a:t>Hvala za pozornost!</a:t>
            </a:r>
          </a:p>
          <a:p>
            <a:pPr algn="ctr"/>
            <a:endParaRPr lang="sl-SI" sz="3600" dirty="0"/>
          </a:p>
          <a:p>
            <a:pPr algn="ctr"/>
            <a:endParaRPr lang="sl-SI" dirty="0"/>
          </a:p>
          <a:p>
            <a:pPr algn="ctr"/>
            <a:r>
              <a:rPr lang="sl-SI" sz="2800" dirty="0"/>
              <a:t>Na voljo sem vam </a:t>
            </a:r>
          </a:p>
          <a:p>
            <a:pPr algn="ctr"/>
            <a:r>
              <a:rPr lang="sl-SI" sz="2800" dirty="0"/>
              <a:t>prek e-pošte: </a:t>
            </a:r>
            <a:r>
              <a:rPr lang="sl-SI" sz="2800" dirty="0">
                <a:solidFill>
                  <a:srgbClr val="002060"/>
                </a:solidFill>
                <a:hlinkClick r:id="rId2"/>
              </a:rPr>
              <a:t>teja.stefancic@os-naklo.si</a:t>
            </a:r>
            <a:endParaRPr lang="sl-SI" sz="2800" dirty="0">
              <a:solidFill>
                <a:srgbClr val="002060"/>
              </a:solidFill>
            </a:endParaRPr>
          </a:p>
          <a:p>
            <a:pPr algn="ctr"/>
            <a:r>
              <a:rPr lang="sl-SI" sz="2800" dirty="0"/>
              <a:t>in telefona: (04) 277 01 16</a:t>
            </a:r>
          </a:p>
          <a:p>
            <a:pPr algn="ctr"/>
            <a:endParaRPr lang="sl-SI" sz="2800" dirty="0"/>
          </a:p>
        </p:txBody>
      </p:sp>
    </p:spTree>
    <p:extLst>
      <p:ext uri="{BB962C8B-B14F-4D97-AF65-F5344CB8AC3E}">
        <p14:creationId xmlns:p14="http://schemas.microsoft.com/office/powerpoint/2010/main" val="87157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1788" y="1334135"/>
            <a:ext cx="5519420" cy="548640"/>
          </a:xfrm>
        </p:spPr>
        <p:txBody>
          <a:bodyPr/>
          <a:lstStyle/>
          <a:p>
            <a:r>
              <a:rPr lang="sl-SI" dirty="0">
                <a:solidFill>
                  <a:srgbClr val="002060"/>
                </a:solidFill>
              </a:rPr>
              <a:t>Namere učencev 9. razredov</a:t>
            </a:r>
            <a:br>
              <a:rPr lang="sl-SI" dirty="0">
                <a:solidFill>
                  <a:srgbClr val="002060"/>
                </a:solidFill>
              </a:rPr>
            </a:br>
            <a:r>
              <a:rPr lang="sl-SI" dirty="0">
                <a:solidFill>
                  <a:srgbClr val="002060"/>
                </a:solidFill>
              </a:rPr>
              <a:t>glede na raven izobraževanja</a:t>
            </a:r>
          </a:p>
        </p:txBody>
      </p:sp>
      <p:graphicFrame>
        <p:nvGraphicFramePr>
          <p:cNvPr id="9" name="Grafikon 8">
            <a:extLst>
              <a:ext uri="{FF2B5EF4-FFF2-40B4-BE49-F238E27FC236}">
                <a16:creationId xmlns:a16="http://schemas.microsoft.com/office/drawing/2014/main" id="{2E2A37F4-B608-4016-8A76-A78582AD4623}"/>
              </a:ext>
            </a:extLst>
          </p:cNvPr>
          <p:cNvGraphicFramePr/>
          <p:nvPr>
            <p:extLst>
              <p:ext uri="{D42A27DB-BD31-4B8C-83A1-F6EECF244321}">
                <p14:modId xmlns:p14="http://schemas.microsoft.com/office/powerpoint/2010/main" val="1074520021"/>
              </p:ext>
            </p:extLst>
          </p:nvPr>
        </p:nvGraphicFramePr>
        <p:xfrm>
          <a:off x="7127193" y="266408"/>
          <a:ext cx="4443813" cy="3587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značba mesta vsebine 5"/>
          <p:cNvGraphicFramePr>
            <a:graphicFrameLocks noGrp="1"/>
          </p:cNvGraphicFramePr>
          <p:nvPr>
            <p:ph idx="1"/>
            <p:extLst>
              <p:ext uri="{D42A27DB-BD31-4B8C-83A1-F6EECF244321}">
                <p14:modId xmlns:p14="http://schemas.microsoft.com/office/powerpoint/2010/main" val="2925914073"/>
              </p:ext>
            </p:extLst>
          </p:nvPr>
        </p:nvGraphicFramePr>
        <p:xfrm>
          <a:off x="187038" y="2473036"/>
          <a:ext cx="7450280" cy="41553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97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84328" y="739141"/>
            <a:ext cx="9740226" cy="548640"/>
          </a:xfrm>
        </p:spPr>
        <p:txBody>
          <a:bodyPr/>
          <a:lstStyle/>
          <a:p>
            <a:r>
              <a:rPr lang="sl-SI" dirty="0">
                <a:solidFill>
                  <a:srgbClr val="002060"/>
                </a:solidFill>
              </a:rPr>
              <a:t>Delež namer učencev na gimnazijskih programih</a:t>
            </a:r>
          </a:p>
        </p:txBody>
      </p:sp>
      <p:graphicFrame>
        <p:nvGraphicFramePr>
          <p:cNvPr id="4" name="Označba mesta vsebine 5"/>
          <p:cNvGraphicFramePr>
            <a:graphicFrameLocks noGrp="1"/>
          </p:cNvGraphicFramePr>
          <p:nvPr>
            <p:ph idx="1"/>
            <p:extLst>
              <p:ext uri="{D42A27DB-BD31-4B8C-83A1-F6EECF244321}">
                <p14:modId xmlns:p14="http://schemas.microsoft.com/office/powerpoint/2010/main" val="3580580235"/>
              </p:ext>
            </p:extLst>
          </p:nvPr>
        </p:nvGraphicFramePr>
        <p:xfrm>
          <a:off x="1334946" y="1506682"/>
          <a:ext cx="8928752" cy="5187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49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0700" y="765982"/>
            <a:ext cx="8229600" cy="1023629"/>
          </a:xfrm>
        </p:spPr>
        <p:txBody>
          <a:bodyPr>
            <a:normAutofit/>
          </a:bodyPr>
          <a:lstStyle/>
          <a:p>
            <a:pPr algn="ctr"/>
            <a:r>
              <a:rPr lang="sl-SI" dirty="0">
                <a:solidFill>
                  <a:srgbClr val="002060"/>
                </a:solidFill>
              </a:rPr>
              <a:t>NAMERE: </a:t>
            </a:r>
            <a:r>
              <a:rPr lang="sl-SI" u="sng" dirty="0">
                <a:solidFill>
                  <a:srgbClr val="002060"/>
                </a:solidFill>
              </a:rPr>
              <a:t>Največkrat</a:t>
            </a:r>
            <a:r>
              <a:rPr lang="sl-SI" dirty="0">
                <a:solidFill>
                  <a:srgbClr val="002060"/>
                </a:solidFill>
              </a:rPr>
              <a:t> izbrani programi v nižjem in srednjem poklicnem izobraževanju</a:t>
            </a:r>
          </a:p>
        </p:txBody>
      </p:sp>
      <p:graphicFrame>
        <p:nvGraphicFramePr>
          <p:cNvPr id="7" name="Ograda vsebine 5"/>
          <p:cNvGraphicFramePr>
            <a:graphicFrameLocks noGrp="1"/>
          </p:cNvGraphicFramePr>
          <p:nvPr>
            <p:ph idx="1"/>
            <p:extLst>
              <p:ext uri="{D42A27DB-BD31-4B8C-83A1-F6EECF244321}">
                <p14:modId xmlns:p14="http://schemas.microsoft.com/office/powerpoint/2010/main" val="3332690961"/>
              </p:ext>
            </p:extLst>
          </p:nvPr>
        </p:nvGraphicFramePr>
        <p:xfrm>
          <a:off x="4248944" y="2142106"/>
          <a:ext cx="3313112" cy="3378996"/>
        </p:xfrm>
        <a:graphic>
          <a:graphicData uri="http://schemas.openxmlformats.org/drawingml/2006/table">
            <a:tbl>
              <a:tblPr>
                <a:tableStyleId>{5C22544A-7EE6-4342-B048-85BDC9FD1C3A}</a:tableStyleId>
              </a:tblPr>
              <a:tblGrid>
                <a:gridCol w="3313112">
                  <a:extLst>
                    <a:ext uri="{9D8B030D-6E8A-4147-A177-3AD203B41FA5}">
                      <a16:colId xmlns:a16="http://schemas.microsoft.com/office/drawing/2014/main" val="20000"/>
                    </a:ext>
                  </a:extLst>
                </a:gridCol>
              </a:tblGrid>
              <a:tr h="375444">
                <a:tc>
                  <a:txBody>
                    <a:bodyPr/>
                    <a:lstStyle/>
                    <a:p>
                      <a:pPr algn="l" fontAlgn="b"/>
                      <a:r>
                        <a:rPr lang="sl-SI" sz="1800" b="1" i="0" u="none" strike="noStrike" dirty="0" err="1">
                          <a:solidFill>
                            <a:schemeClr val="tx1"/>
                          </a:solidFill>
                          <a:effectLst/>
                          <a:latin typeface="Arial" panose="020B0604020202020204" pitchFamily="34" charset="0"/>
                          <a:cs typeface="Arial" panose="020B0604020202020204" pitchFamily="34" charset="0"/>
                        </a:rPr>
                        <a:t>Avtoserviser</a:t>
                      </a:r>
                      <a:endParaRPr lang="sl-SI" sz="1800" b="1" i="0" u="none" strike="noStrike" dirty="0">
                        <a:solidFill>
                          <a:schemeClr val="tx1"/>
                        </a:solidFill>
                        <a:effectLst/>
                        <a:latin typeface="Arial" panose="020B0604020202020204" pitchFamily="34" charset="0"/>
                        <a:cs typeface="Arial" panose="020B0604020202020204" pitchFamily="34" charset="0"/>
                      </a:endParaRPr>
                    </a:p>
                  </a:txBody>
                  <a:tcPr marL="9527" marR="9527" marT="9534" marB="0" anchor="b"/>
                </a:tc>
                <a:extLst>
                  <a:ext uri="{0D108BD9-81ED-4DB2-BD59-A6C34878D82A}">
                    <a16:rowId xmlns:a16="http://schemas.microsoft.com/office/drawing/2014/main" val="10000"/>
                  </a:ext>
                </a:extLst>
              </a:tr>
              <a:tr h="375444">
                <a:tc>
                  <a:txBody>
                    <a:bodyPr/>
                    <a:lstStyle/>
                    <a:p>
                      <a:pPr algn="l" fontAlgn="b"/>
                      <a:r>
                        <a:rPr lang="sl-SI" sz="1800" b="1" i="0" u="none" strike="noStrike" dirty="0">
                          <a:solidFill>
                            <a:schemeClr val="tx1"/>
                          </a:solidFill>
                          <a:effectLst/>
                          <a:latin typeface="Arial" panose="020B0604020202020204" pitchFamily="34" charset="0"/>
                          <a:cs typeface="Arial" panose="020B0604020202020204" pitchFamily="34" charset="0"/>
                        </a:rPr>
                        <a:t>Frizer</a:t>
                      </a:r>
                    </a:p>
                  </a:txBody>
                  <a:tcPr marL="9527" marR="9527" marT="9534" marB="0" anchor="b"/>
                </a:tc>
                <a:extLst>
                  <a:ext uri="{0D108BD9-81ED-4DB2-BD59-A6C34878D82A}">
                    <a16:rowId xmlns:a16="http://schemas.microsoft.com/office/drawing/2014/main" val="10001"/>
                  </a:ext>
                </a:extLst>
              </a:tr>
              <a:tr h="375444">
                <a:tc>
                  <a:txBody>
                    <a:bodyPr/>
                    <a:lstStyle/>
                    <a:p>
                      <a:pPr algn="l" fontAlgn="b"/>
                      <a:r>
                        <a:rPr lang="sl-SI" sz="1800" b="1" i="0" u="none" strike="noStrike" dirty="0">
                          <a:solidFill>
                            <a:schemeClr val="tx1"/>
                          </a:solidFill>
                          <a:effectLst/>
                          <a:latin typeface="Arial" panose="020B0604020202020204" pitchFamily="34" charset="0"/>
                          <a:cs typeface="Arial" panose="020B0604020202020204" pitchFamily="34" charset="0"/>
                        </a:rPr>
                        <a:t>Računalnikar</a:t>
                      </a:r>
                    </a:p>
                  </a:txBody>
                  <a:tcPr marL="9527" marR="9527" marT="9534" marB="0" anchor="b"/>
                </a:tc>
                <a:extLst>
                  <a:ext uri="{0D108BD9-81ED-4DB2-BD59-A6C34878D82A}">
                    <a16:rowId xmlns:a16="http://schemas.microsoft.com/office/drawing/2014/main" val="10002"/>
                  </a:ext>
                </a:extLst>
              </a:tr>
              <a:tr h="375444">
                <a:tc>
                  <a:txBody>
                    <a:bodyPr/>
                    <a:lstStyle/>
                    <a:p>
                      <a:pPr algn="l" fontAlgn="b"/>
                      <a:r>
                        <a:rPr lang="sl-SI" sz="1800" b="1" i="0" u="none" strike="noStrike" dirty="0">
                          <a:solidFill>
                            <a:schemeClr val="tx1"/>
                          </a:solidFill>
                          <a:effectLst/>
                          <a:latin typeface="Arial" panose="020B0604020202020204" pitchFamily="34" charset="0"/>
                          <a:cs typeface="Arial" panose="020B0604020202020204" pitchFamily="34" charset="0"/>
                        </a:rPr>
                        <a:t>Elektrikar</a:t>
                      </a:r>
                    </a:p>
                  </a:txBody>
                  <a:tcPr marL="9527" marR="9527" marT="9534" marB="0" anchor="b"/>
                </a:tc>
                <a:extLst>
                  <a:ext uri="{0D108BD9-81ED-4DB2-BD59-A6C34878D82A}">
                    <a16:rowId xmlns:a16="http://schemas.microsoft.com/office/drawing/2014/main" val="10003"/>
                  </a:ext>
                </a:extLst>
              </a:tr>
              <a:tr h="375444">
                <a:tc>
                  <a:txBody>
                    <a:bodyPr/>
                    <a:lstStyle/>
                    <a:p>
                      <a:pPr algn="l" fontAlgn="b"/>
                      <a:r>
                        <a:rPr lang="sl-SI" sz="1800" b="1" i="0" u="none" strike="noStrike" dirty="0">
                          <a:solidFill>
                            <a:schemeClr val="tx1"/>
                          </a:solidFill>
                          <a:effectLst/>
                          <a:latin typeface="Arial" panose="020B0604020202020204" pitchFamily="34" charset="0"/>
                          <a:cs typeface="Arial" panose="020B0604020202020204" pitchFamily="34" charset="0"/>
                        </a:rPr>
                        <a:t>Mizar</a:t>
                      </a:r>
                    </a:p>
                  </a:txBody>
                  <a:tcPr marL="9527" marR="9527" marT="9534" marB="0" anchor="b"/>
                </a:tc>
                <a:extLst>
                  <a:ext uri="{0D108BD9-81ED-4DB2-BD59-A6C34878D82A}">
                    <a16:rowId xmlns:a16="http://schemas.microsoft.com/office/drawing/2014/main" val="10004"/>
                  </a:ext>
                </a:extLst>
              </a:tr>
              <a:tr h="375444">
                <a:tc>
                  <a:txBody>
                    <a:bodyPr/>
                    <a:lstStyle/>
                    <a:p>
                      <a:pPr algn="l" fontAlgn="b"/>
                      <a:r>
                        <a:rPr lang="sl-SI" sz="1800" b="1" i="0" u="none" strike="noStrike" dirty="0" err="1">
                          <a:solidFill>
                            <a:schemeClr val="tx1"/>
                          </a:solidFill>
                          <a:effectLst/>
                          <a:latin typeface="Arial" panose="020B0604020202020204" pitchFamily="34" charset="0"/>
                          <a:cs typeface="Arial" panose="020B0604020202020204" pitchFamily="34" charset="0"/>
                        </a:rPr>
                        <a:t>Mehatronik</a:t>
                      </a:r>
                      <a:r>
                        <a:rPr lang="sl-SI" sz="1800" b="1" i="0" u="none" strike="noStrike" baseline="0" dirty="0">
                          <a:solidFill>
                            <a:schemeClr val="tx1"/>
                          </a:solidFill>
                          <a:effectLst/>
                          <a:latin typeface="Arial" panose="020B0604020202020204" pitchFamily="34" charset="0"/>
                          <a:cs typeface="Arial" panose="020B0604020202020204" pitchFamily="34" charset="0"/>
                        </a:rPr>
                        <a:t> operater</a:t>
                      </a:r>
                      <a:endParaRPr lang="sl-SI" sz="1800" b="1" i="0" u="none" strike="noStrike" dirty="0">
                        <a:solidFill>
                          <a:schemeClr val="tx1"/>
                        </a:solidFill>
                        <a:effectLst/>
                        <a:latin typeface="Arial" panose="020B0604020202020204" pitchFamily="34" charset="0"/>
                        <a:cs typeface="Arial" panose="020B0604020202020204" pitchFamily="34" charset="0"/>
                      </a:endParaRPr>
                    </a:p>
                  </a:txBody>
                  <a:tcPr marL="9527" marR="9527" marT="9534" marB="0" anchor="b"/>
                </a:tc>
                <a:extLst>
                  <a:ext uri="{0D108BD9-81ED-4DB2-BD59-A6C34878D82A}">
                    <a16:rowId xmlns:a16="http://schemas.microsoft.com/office/drawing/2014/main" val="10005"/>
                  </a:ext>
                </a:extLst>
              </a:tr>
              <a:tr h="375444">
                <a:tc>
                  <a:txBody>
                    <a:bodyPr/>
                    <a:lstStyle/>
                    <a:p>
                      <a:pPr algn="l" fontAlgn="b"/>
                      <a:r>
                        <a:rPr lang="sl-SI" sz="1800" b="1" i="0" u="none" strike="noStrike" dirty="0">
                          <a:solidFill>
                            <a:schemeClr val="tx1"/>
                          </a:solidFill>
                          <a:effectLst/>
                          <a:latin typeface="Arial" panose="020B0604020202020204" pitchFamily="34" charset="0"/>
                          <a:cs typeface="Arial" panose="020B0604020202020204" pitchFamily="34" charset="0"/>
                        </a:rPr>
                        <a:t>Slaščičar</a:t>
                      </a:r>
                    </a:p>
                  </a:txBody>
                  <a:tcPr marL="9527" marR="9527" marT="9534" marB="0" anchor="b"/>
                </a:tc>
                <a:extLst>
                  <a:ext uri="{0D108BD9-81ED-4DB2-BD59-A6C34878D82A}">
                    <a16:rowId xmlns:a16="http://schemas.microsoft.com/office/drawing/2014/main" val="10006"/>
                  </a:ext>
                </a:extLst>
              </a:tr>
              <a:tr h="375444">
                <a:tc>
                  <a:txBody>
                    <a:bodyPr/>
                    <a:lstStyle/>
                    <a:p>
                      <a:pPr algn="l" fontAlgn="b"/>
                      <a:r>
                        <a:rPr lang="sl-SI" sz="1800" b="1" i="0" u="none" strike="noStrike" dirty="0">
                          <a:solidFill>
                            <a:schemeClr val="tx1"/>
                          </a:solidFill>
                          <a:effectLst/>
                          <a:latin typeface="Arial" panose="020B0604020202020204" pitchFamily="34" charset="0"/>
                          <a:cs typeface="Arial" panose="020B0604020202020204" pitchFamily="34" charset="0"/>
                        </a:rPr>
                        <a:t>Bolničar-negovalec</a:t>
                      </a:r>
                    </a:p>
                  </a:txBody>
                  <a:tcPr marL="9527" marR="9527" marT="9534" marB="0" anchor="b"/>
                </a:tc>
                <a:extLst>
                  <a:ext uri="{0D108BD9-81ED-4DB2-BD59-A6C34878D82A}">
                    <a16:rowId xmlns:a16="http://schemas.microsoft.com/office/drawing/2014/main" val="10007"/>
                  </a:ext>
                </a:extLst>
              </a:tr>
              <a:tr h="3754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l-SI" sz="1800" b="1" i="0" u="none" strike="noStrike" dirty="0">
                          <a:solidFill>
                            <a:schemeClr val="tx1"/>
                          </a:solidFill>
                          <a:effectLst/>
                          <a:latin typeface="Arial" panose="020B0604020202020204" pitchFamily="34" charset="0"/>
                          <a:cs typeface="Arial" panose="020B0604020202020204" pitchFamily="34" charset="0"/>
                        </a:rPr>
                        <a:t>Inštalater</a:t>
                      </a:r>
                      <a:r>
                        <a:rPr lang="sl-SI" sz="1800" b="1" i="0" u="none" strike="noStrike" baseline="0" dirty="0">
                          <a:solidFill>
                            <a:schemeClr val="tx1"/>
                          </a:solidFill>
                          <a:effectLst/>
                          <a:latin typeface="Arial" panose="020B0604020202020204" pitchFamily="34" charset="0"/>
                          <a:cs typeface="Arial" panose="020B0604020202020204" pitchFamily="34" charset="0"/>
                        </a:rPr>
                        <a:t> strojnih inštalacij</a:t>
                      </a:r>
                      <a:endParaRPr lang="sl-SI" sz="1800" b="1" i="0" u="none" strike="noStrike" dirty="0">
                        <a:solidFill>
                          <a:schemeClr val="tx1"/>
                        </a:solidFill>
                        <a:effectLst/>
                        <a:latin typeface="Arial" panose="020B0604020202020204" pitchFamily="34" charset="0"/>
                        <a:cs typeface="Arial" panose="020B0604020202020204" pitchFamily="34" charset="0"/>
                      </a:endParaRPr>
                    </a:p>
                  </a:txBody>
                  <a:tcPr marL="9527" marR="9527" marT="9534"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7198963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1_Default Design 13">
      <a:dk1>
        <a:srgbClr val="797777"/>
      </a:dk1>
      <a:lt1>
        <a:srgbClr val="FFFFFF"/>
      </a:lt1>
      <a:dk2>
        <a:srgbClr val="797777"/>
      </a:dk2>
      <a:lt2>
        <a:srgbClr val="808080"/>
      </a:lt2>
      <a:accent1>
        <a:srgbClr val="45A535"/>
      </a:accent1>
      <a:accent2>
        <a:srgbClr val="A6DA00"/>
      </a:accent2>
      <a:accent3>
        <a:srgbClr val="FFFFFF"/>
      </a:accent3>
      <a:accent4>
        <a:srgbClr val="666565"/>
      </a:accent4>
      <a:accent5>
        <a:srgbClr val="B0CFAE"/>
      </a:accent5>
      <a:accent6>
        <a:srgbClr val="96C500"/>
      </a:accent6>
      <a:hlink>
        <a:srgbClr val="355AA5"/>
      </a:hlink>
      <a:folHlink>
        <a:srgbClr val="3B753E"/>
      </a:folHlink>
    </a:clrScheme>
    <a:fontScheme name="1_Default Design">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97777"/>
        </a:dk1>
        <a:lt1>
          <a:srgbClr val="FFFFFF"/>
        </a:lt1>
        <a:dk2>
          <a:srgbClr val="797777"/>
        </a:dk2>
        <a:lt2>
          <a:srgbClr val="808080"/>
        </a:lt2>
        <a:accent1>
          <a:srgbClr val="45A535"/>
        </a:accent1>
        <a:accent2>
          <a:srgbClr val="A6DA00"/>
        </a:accent2>
        <a:accent3>
          <a:srgbClr val="FFFFFF"/>
        </a:accent3>
        <a:accent4>
          <a:srgbClr val="666565"/>
        </a:accent4>
        <a:accent5>
          <a:srgbClr val="B0CFAE"/>
        </a:accent5>
        <a:accent6>
          <a:srgbClr val="96C500"/>
        </a:accent6>
        <a:hlink>
          <a:srgbClr val="355AA5"/>
        </a:hlink>
        <a:folHlink>
          <a:srgbClr val="3B753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ti">
  <a:themeElements>
    <a:clrScheme name="Sled">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Kot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11064</TotalTime>
  <Words>5256</Words>
  <Application>Microsoft Office PowerPoint</Application>
  <PresentationFormat>Širokozaslonsko</PresentationFormat>
  <Paragraphs>880</Paragraphs>
  <Slides>62</Slides>
  <Notes>7</Notes>
  <HiddenSlides>0</HiddenSlides>
  <MMClips>0</MMClips>
  <ScaleCrop>false</ScaleCrop>
  <HeadingPairs>
    <vt:vector size="6" baseType="variant">
      <vt:variant>
        <vt:lpstr>Uporabljene pisave</vt:lpstr>
      </vt:variant>
      <vt:variant>
        <vt:i4>13</vt:i4>
      </vt:variant>
      <vt:variant>
        <vt:lpstr>Tema</vt:lpstr>
      </vt:variant>
      <vt:variant>
        <vt:i4>2</vt:i4>
      </vt:variant>
      <vt:variant>
        <vt:lpstr>Naslovi diapozitivov</vt:lpstr>
      </vt:variant>
      <vt:variant>
        <vt:i4>62</vt:i4>
      </vt:variant>
    </vt:vector>
  </HeadingPairs>
  <TitlesOfParts>
    <vt:vector size="77" baseType="lpstr">
      <vt:lpstr>Microsoft YaHei</vt:lpstr>
      <vt:lpstr>Arial</vt:lpstr>
      <vt:lpstr>Arial Narrow</vt:lpstr>
      <vt:lpstr>Arial Unicode MS</vt:lpstr>
      <vt:lpstr>Calibri</vt:lpstr>
      <vt:lpstr>Cambria Math</vt:lpstr>
      <vt:lpstr>Century Gothic</vt:lpstr>
      <vt:lpstr>Franklin Gothic Book</vt:lpstr>
      <vt:lpstr>Franklin Gothic Medium</vt:lpstr>
      <vt:lpstr>Garamond</vt:lpstr>
      <vt:lpstr>Times New Roman</vt:lpstr>
      <vt:lpstr>Tunga</vt:lpstr>
      <vt:lpstr>Wingdings</vt:lpstr>
      <vt:lpstr>1_Default Design</vt:lpstr>
      <vt:lpstr>Koti</vt:lpstr>
      <vt:lpstr>PowerPointova predstavitev</vt:lpstr>
      <vt:lpstr>AKTIVNOSTI V OKVIRU KARIERNE ORIENTACIJE V ŠOLI</vt:lpstr>
      <vt:lpstr>Kje Najti informacije</vt:lpstr>
      <vt:lpstr>KARIERNO SREDIŠČE</vt:lpstr>
      <vt:lpstr>Razpisana mesta za vpis</vt:lpstr>
      <vt:lpstr>PowerPointova predstavitev</vt:lpstr>
      <vt:lpstr>Namere učencev 9. razredov glede na raven izobraževanja</vt:lpstr>
      <vt:lpstr>Delež namer učencev na gimnazijskih programih</vt:lpstr>
      <vt:lpstr>NAMERE: Največkrat izbrani programi v nižjem in srednjem poklicnem izobraževanju</vt:lpstr>
      <vt:lpstr>NAMERE: Najmanjkrat izbrani programi v nižjem in srednjem poklicnem izobraževanju</vt:lpstr>
      <vt:lpstr>NAMERE: Največkrat izbrani programi v srednjem strokovnem izobraževanju</vt:lpstr>
      <vt:lpstr>NAMERE: Najmanjkrat izbrani programi v srednjem strokovnem izobraževanju</vt:lpstr>
      <vt:lpstr>razpis za vpis 2025/2026    Objavljen na spletni strani ministrstva</vt:lpstr>
      <vt:lpstr>PowerPointova predstavitev</vt:lpstr>
      <vt:lpstr>PowerPointova predstavitev</vt:lpstr>
      <vt:lpstr>PowerPointova predstavitev</vt:lpstr>
      <vt:lpstr>SREDNJE STROKOVNO IZOBRAŽEVANJE (4-LETNO) V GORENJSKI REGIJI </vt:lpstr>
      <vt:lpstr>SPLOŠNO SREDNJE IZOBRAŽEVANJE (GIMNAZIJE) V GORENJSKI REGIJI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Informativni dnevi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Prenos prijave</vt:lpstr>
      <vt:lpstr>PowerPointova predstavitev</vt:lpstr>
      <vt:lpstr>PowerPointova predstavitev</vt:lpstr>
      <vt:lpstr>PowerPointova predstavitev</vt:lpstr>
      <vt:lpstr>v primeru vpisa v program, ki zahteva dodatni vpisni pogoj …</vt:lpstr>
      <vt:lpstr>v primeru VEČJEGA ŠTEVILA kandidatov na spodnji meji z istim številom točk iz ocen in NPZ</vt:lpstr>
      <vt:lpstr>nadomestne točke V PRIMERU ODSOTNOSTI UČENCA NA NPZ</vt:lpstr>
      <vt:lpstr>kdo je upravičen do nadomestnih točk iz NPZ?</vt:lpstr>
      <vt:lpstr>kdo je upravičen do nadomestnih točk iz NPZ?</vt:lpstr>
      <vt:lpstr>PowerPointova predstavitev</vt:lpstr>
      <vt:lpstr>PowerPointova predstavitev</vt:lpstr>
      <vt:lpstr>PowerPointova predstavitev</vt:lpstr>
      <vt:lpstr>PowerPointova predstavitev</vt:lpstr>
      <vt:lpstr>Razpis za vpis v dijaške domove</vt:lpstr>
      <vt:lpstr>PowerPointova predstavitev</vt:lpstr>
      <vt:lpstr>PowerPointova predstavitev</vt:lpstr>
      <vt:lpstr>POKLICNI BAROMETER (primanjkljaj, ravnovesje in presežek kadra v prihodnosti)</vt:lpstr>
      <vt:lpstr>POKLICNI BAROMETER (primanjkljaj, ravnovesje in presežek kadra v prihodnosti)</vt:lpstr>
      <vt:lpstr>PowerPointova predstavitev</vt:lpstr>
      <vt:lpstr>PowerPointova predstavitev</vt:lpstr>
      <vt:lpstr>PowerPointova predstavitev</vt:lpstr>
      <vt:lpstr>PowerPointova predstavitev</vt:lpstr>
      <vt:lpstr>Gibanje registrirane brezposelnosti</vt:lpstr>
      <vt:lpstr>Stopnja registrirane brezposelnosti po statističnih regijah, OKTOBER 2024 </vt:lpstr>
      <vt:lpstr>Stopnja brezposelnosti mladih, 15-24 let (vir: LFS, Eurostat)</vt:lpstr>
      <vt:lpstr>Stopnja brezposelnosti mladih, 15-24 let, v državah članicah EU-27, 2. četrtletje 2024  (vir: LFS, Eurostat)</vt:lpstr>
      <vt:lpstr>Kako do odločitve,  ki bo najboljša?</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 sistema Windows</dc:creator>
  <cp:lastModifiedBy>Teja Štefančič</cp:lastModifiedBy>
  <cp:revision>1071</cp:revision>
  <cp:lastPrinted>2019-02-01T13:12:06Z</cp:lastPrinted>
  <dcterms:created xsi:type="dcterms:W3CDTF">2018-01-26T12:01:52Z</dcterms:created>
  <dcterms:modified xsi:type="dcterms:W3CDTF">2025-02-05T07:55:15Z</dcterms:modified>
</cp:coreProperties>
</file>